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92" r:id="rId1"/>
  </p:sldMasterIdLst>
  <p:notesMasterIdLst>
    <p:notesMasterId r:id="rId38"/>
  </p:notesMasterIdLst>
  <p:handoutMasterIdLst>
    <p:handoutMasterId r:id="rId39"/>
  </p:handoutMasterIdLst>
  <p:sldIdLst>
    <p:sldId id="309" r:id="rId2"/>
    <p:sldId id="261" r:id="rId3"/>
    <p:sldId id="270" r:id="rId4"/>
    <p:sldId id="273" r:id="rId5"/>
    <p:sldId id="304" r:id="rId6"/>
    <p:sldId id="302" r:id="rId7"/>
    <p:sldId id="303" r:id="rId8"/>
    <p:sldId id="262" r:id="rId9"/>
    <p:sldId id="271" r:id="rId10"/>
    <p:sldId id="266" r:id="rId11"/>
    <p:sldId id="279" r:id="rId12"/>
    <p:sldId id="305" r:id="rId13"/>
    <p:sldId id="272" r:id="rId14"/>
    <p:sldId id="289" r:id="rId15"/>
    <p:sldId id="263" r:id="rId16"/>
    <p:sldId id="290" r:id="rId17"/>
    <p:sldId id="291" r:id="rId18"/>
    <p:sldId id="277" r:id="rId19"/>
    <p:sldId id="292" r:id="rId20"/>
    <p:sldId id="306" r:id="rId21"/>
    <p:sldId id="283" r:id="rId22"/>
    <p:sldId id="294" r:id="rId23"/>
    <p:sldId id="295" r:id="rId24"/>
    <p:sldId id="296" r:id="rId25"/>
    <p:sldId id="307" r:id="rId26"/>
    <p:sldId id="280" r:id="rId27"/>
    <p:sldId id="285" r:id="rId28"/>
    <p:sldId id="308" r:id="rId29"/>
    <p:sldId id="286" r:id="rId30"/>
    <p:sldId id="275" r:id="rId31"/>
    <p:sldId id="284" r:id="rId32"/>
    <p:sldId id="274" r:id="rId33"/>
    <p:sldId id="299" r:id="rId34"/>
    <p:sldId id="282" r:id="rId35"/>
    <p:sldId id="300" r:id="rId36"/>
    <p:sldId id="310" r:id="rId37"/>
  </p:sldIdLst>
  <p:sldSz cx="9144000" cy="5143500" type="screen16x9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">
          <p15:clr>
            <a:srgbClr val="A4A3A4"/>
          </p15:clr>
        </p15:guide>
        <p15:guide id="3" orient="horz" pos="804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288">
          <p15:clr>
            <a:srgbClr val="A4A3A4"/>
          </p15:clr>
        </p15:guide>
        <p15:guide id="7" orient="horz" pos="2970">
          <p15:clr>
            <a:srgbClr val="A4A3A4"/>
          </p15:clr>
        </p15:guide>
        <p15:guide id="8" orient="horz" pos="1009">
          <p15:clr>
            <a:srgbClr val="A4A3A4"/>
          </p15:clr>
        </p15:guide>
        <p15:guide id="9" pos="347">
          <p15:clr>
            <a:srgbClr val="A4A3A4"/>
          </p15:clr>
        </p15:guide>
        <p15:guide id="10" pos="53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mcnamee" initials="m" lastIdx="1" clrIdx="0"/>
  <p:cmAuthor id="1" name="Mike McNamee" initials="mdm" lastIdx="4" clrIdx="1"/>
  <p:cmAuthor id="2" name="Steenstra, Judy" initials="SJ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462"/>
    <a:srgbClr val="D1B169"/>
    <a:srgbClr val="14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2" autoAdjust="0"/>
    <p:restoredTop sz="79643" autoAdjust="0"/>
  </p:normalViewPr>
  <p:slideViewPr>
    <p:cSldViewPr snapToGrid="0" showGuides="1">
      <p:cViewPr varScale="1">
        <p:scale>
          <a:sx n="100" d="100"/>
          <a:sy n="100" d="100"/>
        </p:scale>
        <p:origin x="632" y="168"/>
      </p:cViewPr>
      <p:guideLst>
        <p:guide orient="horz" pos="79"/>
        <p:guide orient="horz" pos="804"/>
        <p:guide pos="2880"/>
        <p:guide orient="horz" pos="288"/>
        <p:guide orient="horz" pos="2970"/>
        <p:guide orient="horz" pos="1009"/>
        <p:guide pos="347"/>
        <p:guide pos="5376"/>
      </p:guideLst>
    </p:cSldViewPr>
  </p:slideViewPr>
  <p:outlineViewPr>
    <p:cViewPr>
      <p:scale>
        <a:sx n="33" d="100"/>
        <a:sy n="33" d="100"/>
      </p:scale>
      <p:origin x="0" y="-1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66B6A0B2-4049-7C41-9EDC-D28BC73020EE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91073E7-48E5-9C49-8ECB-49EAC0CAF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508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0094004-4565-9A49-9CC6-D16118C8AE93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0C9F396-0F23-F441-BAC8-110D53FAA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83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D777-8267-1146-83AC-0CE2A9F1EBE0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32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29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03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42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-1- The increase in Trust between oldest and youngest is roughly 13 percent of the scale.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72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-1- The increase in Fin Lit at</a:t>
            </a:r>
            <a:r>
              <a:rPr lang="en-US" baseline="0" dirty="0"/>
              <a:t> later ages we are observing is consistent with income growth and:</a:t>
            </a:r>
          </a:p>
          <a:p>
            <a:r>
              <a:rPr lang="en-US" baseline="0" dirty="0"/>
              <a:t> -a- the rational limits arguments of </a:t>
            </a:r>
            <a:r>
              <a:rPr lang="en-US" dirty="0"/>
              <a:t>Lusardi, Mitchell and </a:t>
            </a:r>
            <a:r>
              <a:rPr lang="en-US" dirty="0" err="1"/>
              <a:t>Curto</a:t>
            </a:r>
            <a:r>
              <a:rPr lang="en-US" dirty="0"/>
              <a:t>, 2010</a:t>
            </a:r>
          </a:p>
          <a:p>
            <a:r>
              <a:rPr lang="en-US" dirty="0"/>
              <a:t> -b- the design of social insurance pointed out by  Lusardi, Michaud and Mitchell, 2017, and </a:t>
            </a:r>
          </a:p>
          <a:p>
            <a:r>
              <a:rPr lang="en-US" dirty="0"/>
              <a:t> -c- a focus on income path enhancement at earlier ages observed by Richardson, Seligman and Davis (forthcoming).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-2- T</a:t>
            </a:r>
            <a:r>
              <a:rPr lang="en-US" dirty="0"/>
              <a:t>he modest decline seen from the</a:t>
            </a:r>
            <a:r>
              <a:rPr lang="en-US" baseline="0" dirty="0"/>
              <a:t> mid-fifties to later years is consistent with findings of </a:t>
            </a:r>
            <a:r>
              <a:rPr lang="en-US" dirty="0"/>
              <a:t>Agarwal, et al. 2009.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13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Accounts that can invest in equities:</a:t>
            </a:r>
          </a:p>
          <a:p>
            <a:r>
              <a:rPr lang="en-US" dirty="0"/>
              <a:t>{ 1. DC pension, 2. IRA, 3. SEP/SIMPLE, 4. other retirement account, 5. full-service brokerage account, 6. discount brokerage account, 7. college savings account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23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10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64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09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Accounts that can invest in equities:</a:t>
            </a:r>
          </a:p>
          <a:p>
            <a:r>
              <a:rPr lang="en-US" dirty="0"/>
              <a:t>{ 1. DC pension, 2. IRA, 3. SEP/SIMPLE, 4. other retirement account, 5. full-service brokerage account, 6. discount brokerage account, 7. college savings account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23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D574E6-3E9B-4DEC-96E8-B92CDFAAFCF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98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639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282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23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496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534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9D777-8267-1146-83AC-0CE2A9F1EBE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57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9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 we want a slide and a few minutes on survey methodology? Also, I think we need to describe our measure of financial engagement up front and tie to the article that motivates this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48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D574E6-3E9B-4DEC-96E8-B92CDFAAFCF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03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D574E6-3E9B-4DEC-96E8-B92CDFAAFCF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1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D574E6-3E9B-4DEC-96E8-B92CDFAAFCF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55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Note in comments that we also include Trust game and context-specific measures as well as WVS in a subsample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D574E6-3E9B-4DEC-96E8-B92CDFAAFCF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75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PRIDIT – is a PCA of RIDIT ordinal scores – </a:t>
            </a:r>
            <a:r>
              <a:rPr lang="en-US" dirty="0" err="1"/>
              <a:t>ie</a:t>
            </a:r>
            <a:r>
              <a:rPr lang="en-US" dirty="0"/>
              <a:t> what questions are associated with higher RIDIT scores…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9F396-0F23-F441-BAC8-110D53FAA7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3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44454" y="1739660"/>
            <a:ext cx="5631131" cy="1568317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0E3462"/>
                </a:solidFill>
              </a:defRPr>
            </a:lvl1pPr>
          </a:lstStyle>
          <a:p>
            <a:r>
              <a:rPr lang="en-US" dirty="0"/>
              <a:t>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44454" y="3396822"/>
            <a:ext cx="5631131" cy="70046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744454" y="4566213"/>
            <a:ext cx="5631132" cy="61305"/>
          </a:xfrm>
          <a:prstGeom prst="rect">
            <a:avLst/>
          </a:prstGeom>
          <a:solidFill>
            <a:srgbClr val="0E346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744454" y="271824"/>
            <a:ext cx="3997534" cy="875422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42453F"/>
                </a:solidFill>
              </a:defRPr>
            </a:lvl1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6" name="Subtitle 2"/>
          <p:cNvSpPr txBox="1">
            <a:spLocks/>
          </p:cNvSpPr>
          <p:nvPr userDrawn="1"/>
        </p:nvSpPr>
        <p:spPr>
          <a:xfrm>
            <a:off x="1744454" y="4178464"/>
            <a:ext cx="5631131" cy="30656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Lucida Grande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Lucida Grande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Lucida Grande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Lucida Grande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Lucida Grande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Presentation to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EED7-2EAA-47A3-B807-094CC16F3A51}" type="datetimeFigureOut">
              <a:rPr lang="en-US"/>
              <a:pPr>
                <a:defRPr/>
              </a:pPr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1F793-183F-4205-A4FD-5E3C21DA8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1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56779"/>
            <a:ext cx="7997325" cy="923447"/>
          </a:xfrm>
        </p:spPr>
        <p:txBody>
          <a:bodyPr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07601" y="4869182"/>
            <a:ext cx="1585418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defRPr sz="1000">
                <a:solidFill>
                  <a:srgbClr val="141313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019" y="4869656"/>
            <a:ext cx="5310038" cy="2738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lnSpc>
                <a:spcPct val="90000"/>
              </a:lnSpc>
              <a:defRPr sz="1000" cap="none" spc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3547" y="4868033"/>
            <a:ext cx="1332156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lnSpc>
                <a:spcPct val="90000"/>
              </a:lnSpc>
              <a:defRPr sz="1000">
                <a:solidFill>
                  <a:srgbClr val="000000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57200"/>
            <a:ext cx="7997325" cy="6825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07601" y="4869182"/>
            <a:ext cx="1585418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defRPr sz="1000">
                <a:solidFill>
                  <a:srgbClr val="141313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019" y="4869656"/>
            <a:ext cx="5310038" cy="2738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lnSpc>
                <a:spcPct val="90000"/>
              </a:lnSpc>
              <a:defRPr sz="1000" cap="none" spc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3547" y="4868033"/>
            <a:ext cx="1332156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lnSpc>
                <a:spcPct val="90000"/>
              </a:lnSpc>
              <a:defRPr sz="1000">
                <a:solidFill>
                  <a:srgbClr val="000000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548640" y="1157856"/>
            <a:ext cx="8001000" cy="148657"/>
          </a:xfrm>
        </p:spPr>
        <p:txBody>
          <a:bodyPr>
            <a:norm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4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i="1" dirty="0"/>
              <a:t>Figure sub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8640" y="4632262"/>
            <a:ext cx="7997293" cy="98489"/>
          </a:xfrm>
        </p:spPr>
        <p:txBody>
          <a:bodyPr anchor="b" anchorCtr="0"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100"/>
              </a:spcAft>
              <a:buNone/>
              <a:defRPr sz="8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11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1647825"/>
            <a:ext cx="6637468" cy="1415164"/>
          </a:xfrm>
        </p:spPr>
        <p:txBody>
          <a:bodyPr anchor="b">
            <a:normAutofit/>
          </a:bodyPr>
          <a:lstStyle>
            <a:lvl1pPr algn="l">
              <a:defRPr sz="32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07601" y="4869182"/>
            <a:ext cx="1585418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defRPr sz="1000">
                <a:solidFill>
                  <a:srgbClr val="141313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019" y="4869656"/>
            <a:ext cx="5310038" cy="2738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lnSpc>
                <a:spcPct val="90000"/>
              </a:lnSpc>
              <a:defRPr sz="1000" cap="none" spc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3547" y="4868033"/>
            <a:ext cx="1332156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lnSpc>
                <a:spcPct val="90000"/>
              </a:lnSpc>
              <a:defRPr sz="1000">
                <a:solidFill>
                  <a:srgbClr val="000000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50863" y="3113792"/>
            <a:ext cx="7997327" cy="365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62507" y="1735074"/>
            <a:ext cx="3899765" cy="261975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914680" cy="261975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307601" y="4869182"/>
            <a:ext cx="1585418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defRPr sz="1000">
                <a:solidFill>
                  <a:srgbClr val="141313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/>
              <a:t>Presentation Date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019" y="4869656"/>
            <a:ext cx="5310038" cy="2738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lnSpc>
                <a:spcPct val="90000"/>
              </a:lnSpc>
              <a:defRPr sz="1000" cap="none" spc="0">
                <a:solidFill>
                  <a:srgbClr val="000000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3547" y="4868033"/>
            <a:ext cx="1332156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lnSpc>
                <a:spcPct val="90000"/>
              </a:lnSpc>
              <a:defRPr sz="1000">
                <a:solidFill>
                  <a:srgbClr val="000000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48640" y="4572000"/>
            <a:ext cx="7997293" cy="158750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100"/>
              </a:spcAft>
              <a:buNone/>
              <a:defRPr sz="8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737007"/>
            <a:ext cx="3906752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D9D9D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231021"/>
            <a:ext cx="3899070" cy="21268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737007"/>
            <a:ext cx="391468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1"/>
            <a:ext cx="3914680" cy="21268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07601" y="4869182"/>
            <a:ext cx="1585418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defRPr sz="1000">
                <a:solidFill>
                  <a:srgbClr val="141313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/>
              <a:t>Presentation Date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3019" y="4869656"/>
            <a:ext cx="5310038" cy="2738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lnSpc>
                <a:spcPct val="90000"/>
              </a:lnSpc>
              <a:defRPr sz="1000" cap="none" spc="0">
                <a:solidFill>
                  <a:srgbClr val="000000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3547" y="4868033"/>
            <a:ext cx="1332156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lnSpc>
                <a:spcPct val="90000"/>
              </a:lnSpc>
              <a:defRPr sz="1000">
                <a:solidFill>
                  <a:srgbClr val="000000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8640" y="4572000"/>
            <a:ext cx="7997293" cy="158750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100"/>
              </a:spcAft>
              <a:buNone/>
              <a:defRPr sz="8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07601" y="4869182"/>
            <a:ext cx="1585418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defRPr sz="1000">
                <a:solidFill>
                  <a:srgbClr val="141313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019" y="4869656"/>
            <a:ext cx="5310038" cy="2738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lnSpc>
                <a:spcPct val="90000"/>
              </a:lnSpc>
              <a:defRPr sz="1000" cap="none" spc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3547" y="4868033"/>
            <a:ext cx="1332156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lnSpc>
                <a:spcPct val="90000"/>
              </a:lnSpc>
              <a:defRPr sz="1000">
                <a:solidFill>
                  <a:srgbClr val="000000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48640" y="456779"/>
            <a:ext cx="7997325" cy="923447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0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50863" y="1601788"/>
            <a:ext cx="8012894" cy="3094038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US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April 4, 2019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4B264-E3A7-49E4-92A8-A3E9341C3C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48640" y="456779"/>
            <a:ext cx="7997325" cy="923447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8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456779"/>
            <a:ext cx="7997325" cy="923447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4677"/>
            <a:ext cx="7997325" cy="28646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601" y="4869182"/>
            <a:ext cx="1585418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defRPr sz="1000">
                <a:solidFill>
                  <a:srgbClr val="141313"/>
                </a:solidFill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019" y="4869656"/>
            <a:ext cx="5310038" cy="273844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ctr">
              <a:lnSpc>
                <a:spcPct val="90000"/>
              </a:lnSpc>
              <a:defRPr sz="1000" kern="1000" cap="none" spc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3547" y="4868033"/>
            <a:ext cx="1332156" cy="273844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algn="r">
              <a:lnSpc>
                <a:spcPct val="90000"/>
              </a:lnSpc>
              <a:defRPr sz="1000">
                <a:solidFill>
                  <a:srgbClr val="000000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8640" y="1405780"/>
            <a:ext cx="7997327" cy="365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806" r:id="rId3"/>
    <p:sldLayoutId id="2147483795" r:id="rId4"/>
    <p:sldLayoutId id="2147483796" r:id="rId5"/>
    <p:sldLayoutId id="2147483797" r:id="rId6"/>
    <p:sldLayoutId id="2147483798" r:id="rId7"/>
    <p:sldLayoutId id="2147483800" r:id="rId8"/>
    <p:sldLayoutId id="2147483804" r:id="rId9"/>
    <p:sldLayoutId id="2147483807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2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bg2"/>
        </a:buClr>
        <a:buSzPct val="100000"/>
        <a:buFont typeface="Lucida Grande"/>
        <a:buChar char="»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bg2"/>
        </a:buClr>
        <a:buSzPct val="100000"/>
        <a:buFont typeface="Lucida Grande"/>
        <a:buChar char="»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bg2"/>
        </a:buClr>
        <a:buSzPct val="100000"/>
        <a:buFont typeface="Lucida Grande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bg2"/>
        </a:buClr>
        <a:buSzPct val="100000"/>
        <a:buFont typeface="Lucida Grande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bg2"/>
        </a:buClr>
        <a:buSzPct val="100000"/>
        <a:buFont typeface="Lucida Grande"/>
        <a:buChar char="»"/>
        <a:defRPr sz="16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6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1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304800"/>
            <a:ext cx="8534400" cy="44957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174" y="947584"/>
            <a:ext cx="6479382" cy="854924"/>
          </a:xfrm>
        </p:spPr>
        <p:txBody>
          <a:bodyPr rtlCol="0">
            <a:norm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en-US" sz="27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Financial Literacy Seminar Series</a:t>
            </a:r>
            <a:r>
              <a:rPr lang="en-US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2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_______________________________________</a:t>
            </a:r>
            <a:endParaRPr lang="en-US" sz="1667" b="1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50446" y="1665801"/>
            <a:ext cx="5643107" cy="1778794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sz="405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Trust, Financial Literacy, and Financial Market Participation </a:t>
            </a: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793" y="304801"/>
            <a:ext cx="2721993" cy="7526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924" y="314389"/>
            <a:ext cx="1789760" cy="6404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89793" y="3701148"/>
            <a:ext cx="6294182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sz="2400" b="1" i="1" dirty="0">
                <a:solidFill>
                  <a:schemeClr val="bg1"/>
                </a:solidFill>
              </a:rPr>
              <a:t>Jason Seligman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sz="2400" b="1" i="1" dirty="0">
                <a:solidFill>
                  <a:schemeClr val="bg1"/>
                </a:solidFill>
              </a:rPr>
              <a:t>Investment Company Institute </a:t>
            </a:r>
            <a:endParaRPr lang="en-US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291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56779"/>
            <a:ext cx="7997325" cy="876721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How we measure </a:t>
            </a:r>
            <a:r>
              <a:rPr lang="en-US" sz="3600" dirty="0">
                <a:solidFill>
                  <a:schemeClr val="accent2"/>
                </a:solidFill>
              </a:rPr>
              <a:t>Trust                                       </a:t>
            </a:r>
            <a:r>
              <a:rPr lang="en-US" sz="2400" i="1" dirty="0">
                <a:solidFill>
                  <a:schemeClr val="accent2"/>
                </a:solidFill>
              </a:rPr>
              <a:t>I </a:t>
            </a:r>
            <a:r>
              <a:rPr lang="en-US" sz="2400" i="1" dirty="0" err="1">
                <a:solidFill>
                  <a:schemeClr val="accent2"/>
                </a:solidFill>
              </a:rPr>
              <a:t>of</a:t>
            </a:r>
            <a:r>
              <a:rPr lang="en-US" sz="2400" i="1" dirty="0">
                <a:solidFill>
                  <a:schemeClr val="accent2"/>
                </a:solidFill>
              </a:rPr>
              <a:t> II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measures of specific types of people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Trust, Financial Literacy, and Financial Market Participation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F8AB9B-E76A-4AE6-A062-4CE68AAB1E3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5413241-9F74-40EE-A003-505FBC385435}"/>
              </a:ext>
            </a:extLst>
          </p:cNvPr>
          <p:cNvSpPr/>
          <p:nvPr/>
        </p:nvSpPr>
        <p:spPr>
          <a:xfrm>
            <a:off x="6828184" y="1862945"/>
            <a:ext cx="228600" cy="18145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7613773-D5F8-4251-A9E6-DA4C838AE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78" y="1323815"/>
            <a:ext cx="6984969" cy="355228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B16FA18-0F7B-4F53-B42C-1B8E80D6F2C2}"/>
              </a:ext>
            </a:extLst>
          </p:cNvPr>
          <p:cNvSpPr/>
          <p:nvPr/>
        </p:nvSpPr>
        <p:spPr>
          <a:xfrm>
            <a:off x="6541937" y="1716663"/>
            <a:ext cx="228601" cy="16864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45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56779"/>
            <a:ext cx="7997325" cy="876721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How we measure </a:t>
            </a:r>
            <a:r>
              <a:rPr lang="en-US" sz="3600" dirty="0">
                <a:solidFill>
                  <a:schemeClr val="accent2"/>
                </a:solidFill>
              </a:rPr>
              <a:t>Trust                                       </a:t>
            </a:r>
            <a:r>
              <a:rPr lang="en-US" sz="2400" i="1" dirty="0">
                <a:solidFill>
                  <a:schemeClr val="accent2"/>
                </a:solidFill>
              </a:rPr>
              <a:t>II of II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attitudes towards 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Wall Street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and </a:t>
            </a:r>
            <a:r>
              <a:rPr lang="en-US" sz="2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financial advisors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Trust, Financial Literacy, and Financial Market Participation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F8AB9B-E76A-4AE6-A062-4CE68AAB1E3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131EFE5-5AA2-4E42-98DA-7FB2934A82FE}"/>
              </a:ext>
            </a:extLst>
          </p:cNvPr>
          <p:cNvSpPr/>
          <p:nvPr/>
        </p:nvSpPr>
        <p:spPr>
          <a:xfrm>
            <a:off x="6480313" y="1779104"/>
            <a:ext cx="238539" cy="20308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FAF0DA0-19EA-4338-9897-7257731EC28A}"/>
              </a:ext>
            </a:extLst>
          </p:cNvPr>
          <p:cNvSpPr/>
          <p:nvPr/>
        </p:nvSpPr>
        <p:spPr>
          <a:xfrm>
            <a:off x="7059933" y="1518202"/>
            <a:ext cx="286247" cy="2107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EE04851-CBC9-4C0F-A794-655BF8F6F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64" y="1235856"/>
            <a:ext cx="7883138" cy="349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264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F70CF0-2D7A-47E0-9AB8-AB72EBCC4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644" y="1647825"/>
            <a:ext cx="7424180" cy="1415164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3. Financial Literacy – measures &amp; thoughts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373DBE-B058-4208-B09F-C74A4A30E4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Broadly, in the literature and as used in this work.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C82204-E611-46AD-8107-2D0E542B3AB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3167AF-22DF-4272-B11C-713225656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72C16A-A66F-483C-A45E-74D10CAAB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8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BED38-02F5-4F7E-B4E3-DC55317A0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487"/>
            <a:ext cx="7997325" cy="10067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  <a:r>
              <a:rPr lang="en-US" sz="7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en-US" sz="7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also measured several ways in the literature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1ACE4-D1D2-46F5-B7DD-C3F9ED98FB0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/>
              <a:t>April 4,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E27965-2064-4DB2-8B14-2AC4AF680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423895-C1E9-4908-987A-825FFE015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98058F4-D64C-4D5E-8F72-ED0B6BF088B9}"/>
              </a:ext>
            </a:extLst>
          </p:cNvPr>
          <p:cNvSpPr txBox="1"/>
          <p:nvPr/>
        </p:nvSpPr>
        <p:spPr>
          <a:xfrm>
            <a:off x="548640" y="1468195"/>
            <a:ext cx="82283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1"/>
                </a:solidFill>
              </a:rPr>
              <a:t>We build on literature testing the efficacy of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Knoll and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Houts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(2012) – Item Response Theory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Schmeiser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and Seligman (2013) – External Validity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Lusardi, Mitchell, and </a:t>
            </a:r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Curto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(2014) – PRIDIT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All ordinal ranking techniques.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200" dirty="0">
                <a:solidFill>
                  <a:schemeClr val="accent1"/>
                </a:solidFill>
              </a:rPr>
              <a:t>and work with a Mechanical Turk sample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Fisch, Wilkinson-Ryan, and Firth (2016)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sz="2200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4BB05D5-368B-40A4-B910-CCE7B1615D67}"/>
              </a:ext>
            </a:extLst>
          </p:cNvPr>
          <p:cNvSpPr txBox="1"/>
          <p:nvPr/>
        </p:nvSpPr>
        <p:spPr>
          <a:xfrm>
            <a:off x="548640" y="3846683"/>
            <a:ext cx="8259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 evaluate the relative merit of an increasingly standard battery of survey questions </a:t>
            </a:r>
          </a:p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as a first exercise in Mechanical Turk.  Pick the ‘</a:t>
            </a:r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Big Three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’ and seven others.</a:t>
            </a:r>
          </a:p>
          <a:p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2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906B9D-2DBA-4B64-98E3-F4B4CFB3D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Trust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B70D7B-2DBF-4CF7-BEF3-09403E8D2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Any relationship between them?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How does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age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impact levels in these data?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92FB93-A01C-4A21-8A3F-33AC7C2EDD9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/>
              <a:t>April 4,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B60851-7B77-42F0-B547-F8783E91B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01FC15-8B5F-4438-B80E-2931A71B6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75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08" y="412750"/>
            <a:ext cx="7997325" cy="89827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Trust in People (composite)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  <a:endParaRPr lang="en-US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Trust, Financial Literacy, and Financial Market Participation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9F65A50F-F7A6-4834-96D2-BB49DDA04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452" y="1202635"/>
            <a:ext cx="6339095" cy="352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251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08" y="412750"/>
            <a:ext cx="7997325" cy="89827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Trust in financial advisors (specific person-type)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  <a:endParaRPr lang="en-US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Trust, Financial Literacy, and Financial Market Participation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35C4220-B853-4D76-B7EA-3887A6BC3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475" y="1204831"/>
            <a:ext cx="6335148" cy="3525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13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08" y="412750"/>
            <a:ext cx="7997325" cy="89827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Attitudes: Wall Street and financial advisors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Trust, Financial Literacy, and Financial Market Participation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44B6BA4-D904-43A3-95A3-AEDC1ACDD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623" y="1204357"/>
            <a:ext cx="6334951" cy="352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68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DCA98-A7D4-4BFA-8794-5BA87AD57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84660"/>
            <a:ext cx="7997325" cy="7319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Trust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&amp;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Age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BAE3BF-523B-4D31-93BD-607DA47323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389B49-61AD-4656-BDE4-2FF80BC53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02F931-6525-4F5B-9EF8-D668D604DE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B969091-29D7-4EE8-8C76-48164EC47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056" y="1252971"/>
            <a:ext cx="5955300" cy="358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502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72806B4-8660-4916-9E2D-4D76B6EC1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911" y="1222801"/>
            <a:ext cx="5918080" cy="35692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DCA98-A7D4-4BFA-8794-5BA87AD57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600562"/>
            <a:ext cx="7997325" cy="7319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&amp;</a:t>
            </a:r>
            <a:r>
              <a:rPr lang="en-US" dirty="0"/>
              <a:t>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Age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BAE3BF-523B-4D31-93BD-607DA47323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389B49-61AD-4656-BDE4-2FF80BC53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02F931-6525-4F5B-9EF8-D668D604DE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18</a:t>
            </a:fld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6085F607-6CFA-4C88-A2AF-B93E9085DEF3}"/>
              </a:ext>
            </a:extLst>
          </p:cNvPr>
          <p:cNvCxnSpPr/>
          <p:nvPr/>
        </p:nvCxnSpPr>
        <p:spPr>
          <a:xfrm>
            <a:off x="2767048" y="3124861"/>
            <a:ext cx="3931920" cy="0"/>
          </a:xfrm>
          <a:prstGeom prst="line">
            <a:avLst/>
          </a:prstGeom>
          <a:ln w="31750">
            <a:solidFill>
              <a:schemeClr val="accent5">
                <a:lumMod val="60000"/>
                <a:lumOff val="40000"/>
                <a:alpha val="88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76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4454" y="736158"/>
            <a:ext cx="5631131" cy="1568317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Trust, Financial Literacy, and Financial Market Participation </a:t>
            </a:r>
            <a:r>
              <a:rPr lang="en-US" dirty="0"/>
              <a:t/>
            </a:r>
            <a:br>
              <a:rPr lang="en-US" dirty="0"/>
            </a:b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4452" y="3289338"/>
            <a:ext cx="5631131" cy="7004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Jill Fisch		University of Pennsylvania Law School</a:t>
            </a:r>
          </a:p>
          <a:p>
            <a:r>
              <a:rPr lang="en-US" dirty="0">
                <a:solidFill>
                  <a:schemeClr val="tx2"/>
                </a:solidFill>
              </a:rPr>
              <a:t>Jason Seligman	Investment Company Institute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April 4, 2019</a:t>
            </a: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1744453" y="3989798"/>
            <a:ext cx="5631131" cy="545920"/>
          </a:xfrm>
          <a:prstGeom prst="rect">
            <a:avLst/>
          </a:prstGeom>
          <a:solidFill>
            <a:schemeClr val="tx2"/>
          </a:solidFill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Lucida Grande"/>
              <a:buNone/>
              <a:defRPr sz="1600" kern="1200" baseline="0">
                <a:solidFill>
                  <a:srgbClr val="42453F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Lucida Grande"/>
              <a:buChar char="»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Lucida Grande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Lucida Grande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Lucida Grande"/>
              <a:buChar char="»"/>
              <a:defRPr sz="16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This paper represents the authors’ views and not the views of the Investment Company Institute, its staff, or member firms.</a:t>
            </a:r>
            <a:endParaRPr lang="en-US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5529693-709F-42F0-8318-A76DD1F56AAF}"/>
              </a:ext>
            </a:extLst>
          </p:cNvPr>
          <p:cNvSpPr txBox="1"/>
          <p:nvPr/>
        </p:nvSpPr>
        <p:spPr>
          <a:xfrm>
            <a:off x="1654935" y="2015544"/>
            <a:ext cx="5447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accent6"/>
                </a:solidFill>
              </a:rPr>
              <a:t>Global Financial Literacy Excellence Center</a:t>
            </a:r>
          </a:p>
          <a:p>
            <a:pPr algn="ctr"/>
            <a:r>
              <a:rPr lang="en-US" sz="2400" i="1" dirty="0">
                <a:solidFill>
                  <a:schemeClr val="accent6"/>
                </a:solidFill>
              </a:rPr>
              <a:t>George Washington University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0E964F-5B13-44BF-95CD-601B8D116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645" y="1647825"/>
            <a:ext cx="7320812" cy="1415164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4. Financial Market Participation – measures 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42D1F2-F04F-4247-AEE7-F19B90F744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Development of our three dependent variables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D3F995-C451-43EC-9203-0FCE9158473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81ECB7-DE74-41BB-9DE2-56C7132A3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7CE2EE-5B29-49BC-9E47-FF27DF594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7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1130FA-B736-4ABA-B8FC-E8D2A3C7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Financial Market Participation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E8825B-F5DF-4B36-A2B6-EA1191516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143" y="1576316"/>
            <a:ext cx="8357560" cy="3200399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 do not ask respondents to reveal their wealth.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Nor do we ask what proportion of it is invested in financial markets.</a:t>
            </a:r>
          </a:p>
          <a:p>
            <a:pPr marL="0" indent="0">
              <a:buNone/>
            </a:pPr>
            <a:endParaRPr lang="en-US" sz="1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For financial market participation: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 -</a:t>
            </a:r>
            <a:r>
              <a:rPr lang="en-US" sz="2000" dirty="0" err="1">
                <a:solidFill>
                  <a:schemeClr val="accent1"/>
                </a:solidFill>
              </a:rPr>
              <a:t>i</a:t>
            </a:r>
            <a:r>
              <a:rPr lang="en-US" sz="2000" dirty="0">
                <a:solidFill>
                  <a:schemeClr val="accent1"/>
                </a:solidFill>
              </a:rPr>
              <a:t>- we consider how many types of investment-capable accounts a person has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{1. DC, 2. IRA, 3. SEP, 4. other retirement, 5. full-service broker, 6. discount broker., 7. college account}</a:t>
            </a:r>
          </a:p>
          <a:p>
            <a:pPr marL="0" indent="0">
              <a:buNone/>
            </a:pPr>
            <a:endParaRPr lang="en-US" sz="1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Two other measures of participation: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 -ii-  preferences for degree of delegation of investment decisions,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1"/>
                </a:solidFill>
              </a:rPr>
              <a:t> -iii- preferences for advisors: human vs. algorithm (</a:t>
            </a:r>
            <a:r>
              <a:rPr lang="en-US" sz="2000" dirty="0" err="1">
                <a:solidFill>
                  <a:schemeClr val="accent1"/>
                </a:solidFill>
              </a:rPr>
              <a:t>robo</a:t>
            </a:r>
            <a:r>
              <a:rPr lang="en-US" sz="2000" dirty="0">
                <a:solidFill>
                  <a:schemeClr val="accent1"/>
                </a:solidFill>
              </a:rPr>
              <a:t>).</a:t>
            </a:r>
          </a:p>
          <a:p>
            <a:pPr marL="0" indent="0">
              <a:buNone/>
            </a:pPr>
            <a:endParaRPr lang="en-US" sz="2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AE7528-D8F5-49E6-8791-18268E60E65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659A1A-12FF-45D0-9CD2-41EF4C989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22E20F-190E-45C1-9926-685945B60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00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08" y="412750"/>
            <a:ext cx="7997325" cy="89827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Financial Market Participation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Trust, Financial Literacy, and Financial Market Participation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2E01A16-2509-4ED2-AC7B-4E198E27BF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948" y="1033116"/>
            <a:ext cx="6204202" cy="374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37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4" y="419579"/>
            <a:ext cx="8199607" cy="898277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Preferred Degree of Autonomy in Decision Making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Trust, Financial Literacy, and Financial Market Participation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B65399B-7104-4E32-9E1E-7776A068D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721" y="980110"/>
            <a:ext cx="6132814" cy="371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856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08" y="486576"/>
            <a:ext cx="8199607" cy="83335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Preference for Human vs. Algorithm-Based Advice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Trust, Financial Literacy, and Financial Market Participation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31D7EB4-5D03-4094-A114-39C5FC705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368" y="1019257"/>
            <a:ext cx="6165264" cy="374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975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12A383-5FA0-4FE6-B9C0-1E06E181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5. Results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933A8E-F2E0-450E-8C27-F4CB070AC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7193591" cy="114031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For regressions with our three </a:t>
            </a:r>
            <a:r>
              <a:rPr lang="en-US" dirty="0">
                <a:solidFill>
                  <a:schemeClr val="accent1"/>
                </a:solidFill>
              </a:rPr>
              <a:t>financial market participation variables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(</a:t>
            </a:r>
            <a:r>
              <a:rPr lang="en-US" i="1" dirty="0">
                <a:solidFill>
                  <a:schemeClr val="accent1"/>
                </a:solidFill>
              </a:rPr>
              <a:t>number of account types, delegation, advisor preferences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en-US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w.r.t.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trust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and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A892F-6830-40C8-BFE7-6AFDDC4F4C7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189EDC-2741-4F94-B914-0D14A1AFB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38905F-1EB8-4B2A-8362-F9FC176A8F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1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1130FA-B736-4ABA-B8FC-E8D2A3C7C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456779"/>
            <a:ext cx="8104041" cy="92344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Results         	   		        </a:t>
            </a:r>
            <a:r>
              <a:rPr lang="en-US" sz="2200" dirty="0">
                <a:solidFill>
                  <a:srgbClr val="FEB80A"/>
                </a:solidFill>
                <a:latin typeface="Calibri" panose="020F0502020204030204" pitchFamily="34" charset="0"/>
              </a:rPr>
              <a:t>market</a:t>
            </a:r>
            <a:r>
              <a:rPr lang="en-US" sz="2200" dirty="0">
                <a:solidFill>
                  <a:schemeClr val="accent2"/>
                </a:solidFill>
              </a:rPr>
              <a:t>	</a:t>
            </a:r>
            <a:r>
              <a:rPr lang="en-US" sz="2200" dirty="0">
                <a:solidFill>
                  <a:schemeClr val="accent1"/>
                </a:solidFill>
              </a:rPr>
              <a:t>  </a:t>
            </a:r>
            <a:r>
              <a:rPr lang="en-US" sz="2200" dirty="0">
                <a:solidFill>
                  <a:schemeClr val="accent2"/>
                </a:solidFill>
              </a:rPr>
              <a:t>     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</a:t>
            </a:r>
            <a:b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		  </a:t>
            </a:r>
            <a:r>
              <a:rPr lang="en-US" sz="2200" dirty="0">
                <a:solidFill>
                  <a:schemeClr val="accent2"/>
                </a:solidFill>
              </a:rPr>
              <a:t>trust in:   people       attributes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        literacy</a:t>
            </a:r>
            <a:endParaRPr lang="en-US" sz="2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E8825B-F5DF-4B36-A2B6-EA1191516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240" y="1475022"/>
            <a:ext cx="8483462" cy="3301693"/>
          </a:xfrm>
        </p:spPr>
        <p:txBody>
          <a:bodyPr/>
          <a:lstStyle/>
          <a:p>
            <a:pPr marL="0" indent="0">
              <a:buNone/>
            </a:pPr>
            <a:r>
              <a:rPr lang="en-US" sz="2200" i="1" dirty="0">
                <a:solidFill>
                  <a:schemeClr val="accent1"/>
                </a:solidFill>
              </a:rPr>
              <a:t> -</a:t>
            </a:r>
            <a:r>
              <a:rPr lang="en-US" sz="2200" i="1" dirty="0" err="1">
                <a:solidFill>
                  <a:schemeClr val="accent1"/>
                </a:solidFill>
              </a:rPr>
              <a:t>i</a:t>
            </a:r>
            <a:r>
              <a:rPr lang="en-US" sz="2200" i="1" dirty="0">
                <a:solidFill>
                  <a:schemeClr val="accent1"/>
                </a:solidFill>
              </a:rPr>
              <a:t>-   </a:t>
            </a:r>
            <a:r>
              <a:rPr lang="en-US" sz="2200" dirty="0">
                <a:solidFill>
                  <a:schemeClr val="accent1"/>
                </a:solidFill>
              </a:rPr>
              <a:t>Number of account types:		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Poisson </a:t>
            </a:r>
            <a:r>
              <a:rPr lang="en-US" sz="1600" dirty="0">
                <a:solidFill>
                  <a:schemeClr val="accent1"/>
                </a:solidFill>
              </a:rPr>
              <a:t>	</a:t>
            </a:r>
            <a:r>
              <a:rPr lang="en-US" sz="1600" dirty="0">
                <a:solidFill>
                  <a:schemeClr val="accent2"/>
                </a:solidFill>
              </a:rPr>
              <a:t>	                        </a:t>
            </a:r>
            <a:r>
              <a:rPr lang="en-US" sz="1600" i="1" dirty="0">
                <a:solidFill>
                  <a:schemeClr val="accent2"/>
                </a:solidFill>
              </a:rPr>
              <a:t> </a:t>
            </a:r>
            <a:endParaRPr lang="en-US" sz="16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200" i="1" dirty="0">
                <a:solidFill>
                  <a:schemeClr val="accent1"/>
                </a:solidFill>
              </a:rPr>
              <a:t> -ii-  </a:t>
            </a:r>
            <a:r>
              <a:rPr lang="en-US" sz="2200" dirty="0">
                <a:solidFill>
                  <a:schemeClr val="accent1"/>
                </a:solidFill>
              </a:rPr>
              <a:t>Degree of delegation:	 </a:t>
            </a:r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Ordered </a:t>
            </a:r>
            <a:r>
              <a:rPr lang="en-US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Probit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                                 </a:t>
            </a:r>
            <a:r>
              <a:rPr lang="en-US" sz="1600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200" i="1" dirty="0">
                <a:solidFill>
                  <a:schemeClr val="accent1"/>
                </a:solidFill>
              </a:rPr>
              <a:t> -iii- </a:t>
            </a:r>
            <a:r>
              <a:rPr lang="en-US" sz="2200" dirty="0">
                <a:solidFill>
                  <a:schemeClr val="accent1"/>
                </a:solidFill>
              </a:rPr>
              <a:t>Affinity for human (vs. </a:t>
            </a:r>
            <a:r>
              <a:rPr lang="en-US" sz="2200" dirty="0" err="1">
                <a:solidFill>
                  <a:schemeClr val="accent1"/>
                </a:solidFill>
              </a:rPr>
              <a:t>robo</a:t>
            </a:r>
            <a:r>
              <a:rPr lang="en-US" sz="2200" dirty="0">
                <a:solidFill>
                  <a:schemeClr val="accent1"/>
                </a:solidFill>
              </a:rPr>
              <a:t>):           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Ordered </a:t>
            </a:r>
            <a:r>
              <a:rPr lang="en-US" sz="16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Probit</a:t>
            </a:r>
            <a:r>
              <a:rPr lang="en-US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2"/>
                </a:solidFill>
              </a:rPr>
              <a:t>			</a:t>
            </a:r>
            <a:r>
              <a:rPr lang="en-US" sz="1600" i="1" dirty="0">
                <a:solidFill>
                  <a:schemeClr val="accent2"/>
                </a:solidFill>
              </a:rPr>
              <a:t>      </a:t>
            </a:r>
          </a:p>
          <a:p>
            <a:pPr marL="0" indent="0">
              <a:buNone/>
            </a:pPr>
            <a:r>
              <a:rPr lang="en-US" sz="1600" i="1" dirty="0">
                <a:solidFill>
                  <a:schemeClr val="accent2"/>
                </a:solidFill>
              </a:rPr>
              <a:t>					</a:t>
            </a:r>
            <a:endParaRPr lang="en-US" sz="1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AE7528-D8F5-49E6-8791-18268E60E65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659A1A-12FF-45D0-9CD2-41EF4C989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22E20F-190E-45C1-9926-685945B600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ECB1965-775A-485E-B75C-B214C9B4BFDF}"/>
              </a:ext>
            </a:extLst>
          </p:cNvPr>
          <p:cNvSpPr/>
          <p:nvPr/>
        </p:nvSpPr>
        <p:spPr>
          <a:xfrm>
            <a:off x="7157338" y="777921"/>
            <a:ext cx="45719" cy="3909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6EBF15F-C25E-4581-A7C3-1AD0E3505096}"/>
              </a:ext>
            </a:extLst>
          </p:cNvPr>
          <p:cNvSpPr/>
          <p:nvPr/>
        </p:nvSpPr>
        <p:spPr>
          <a:xfrm>
            <a:off x="5276222" y="777069"/>
            <a:ext cx="45719" cy="3909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BA194C2-9747-4543-8EBD-7520757772B4}"/>
              </a:ext>
            </a:extLst>
          </p:cNvPr>
          <p:cNvSpPr/>
          <p:nvPr/>
        </p:nvSpPr>
        <p:spPr>
          <a:xfrm rot="5400000">
            <a:off x="4478229" y="-1804178"/>
            <a:ext cx="45719" cy="8084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A512EB2-7F1F-4895-8E6F-3EA4CF669495}"/>
              </a:ext>
            </a:extLst>
          </p:cNvPr>
          <p:cNvSpPr/>
          <p:nvPr/>
        </p:nvSpPr>
        <p:spPr>
          <a:xfrm rot="5400000">
            <a:off x="4480506" y="-710083"/>
            <a:ext cx="45719" cy="8084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73680B0-1EBF-40BF-A9C4-360D1C3C4487}"/>
              </a:ext>
            </a:extLst>
          </p:cNvPr>
          <p:cNvSpPr txBox="1"/>
          <p:nvPr/>
        </p:nvSpPr>
        <p:spPr>
          <a:xfrm>
            <a:off x="3204551" y="1457233"/>
            <a:ext cx="57457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</a:rPr>
              <a:t>                       +                    -                 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- , +</a:t>
            </a:r>
          </a:p>
          <a:p>
            <a:r>
              <a:rPr lang="en-US" sz="1600" i="1" dirty="0">
                <a:solidFill>
                  <a:schemeClr val="accent2"/>
                </a:solidFill>
              </a:rPr>
              <a:t>trust in: weakest types       disagree fee motive      </a:t>
            </a:r>
            <a:r>
              <a:rPr lang="en-US" sz="16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linear , </a:t>
            </a:r>
            <a:r>
              <a:rPr lang="en-US" sz="1600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sqr</a:t>
            </a:r>
            <a:endParaRPr lang="en-US" sz="1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BE2E73A-B1F4-4E5E-8038-4F0353673A9B}"/>
              </a:ext>
            </a:extLst>
          </p:cNvPr>
          <p:cNvSpPr txBox="1"/>
          <p:nvPr/>
        </p:nvSpPr>
        <p:spPr>
          <a:xfrm>
            <a:off x="2959869" y="2495979"/>
            <a:ext cx="57457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1"/>
                </a:solidFill>
              </a:rPr>
              <a:t>                       </a:t>
            </a:r>
            <a:r>
              <a:rPr lang="en-US" sz="2200" dirty="0">
                <a:solidFill>
                  <a:schemeClr val="accent2"/>
                </a:solidFill>
              </a:rPr>
              <a:t>+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sz="2200" dirty="0">
                <a:solidFill>
                  <a:schemeClr val="accent2"/>
                </a:solidFill>
              </a:rPr>
              <a:t> -                  +		  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</a:p>
          <a:p>
            <a:r>
              <a:rPr lang="en-US" sz="1600" i="1" dirty="0">
                <a:solidFill>
                  <a:schemeClr val="accent2"/>
                </a:solidFill>
              </a:rPr>
              <a:t>trust in: ER, adviser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i="1" dirty="0" err="1">
                <a:solidFill>
                  <a:schemeClr val="accent2"/>
                </a:solidFill>
              </a:rPr>
              <a:t>self</a:t>
            </a:r>
            <a:r>
              <a:rPr lang="en-US" sz="1600" dirty="0" err="1">
                <a:solidFill>
                  <a:schemeClr val="accent2"/>
                </a:solidFill>
              </a:rPr>
              <a:t>       </a:t>
            </a:r>
            <a:r>
              <a:rPr lang="en-US" sz="1600" i="1" dirty="0" err="1">
                <a:solidFill>
                  <a:schemeClr val="accent2"/>
                </a:solidFill>
              </a:rPr>
              <a:t>assist</a:t>
            </a:r>
            <a:r>
              <a:rPr lang="en-US" sz="1600" i="1" dirty="0">
                <a:solidFill>
                  <a:schemeClr val="accent2"/>
                </a:solidFill>
              </a:rPr>
              <a:t> w. complexity            </a:t>
            </a:r>
            <a:r>
              <a:rPr lang="en-US" sz="16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linear</a:t>
            </a:r>
            <a:endParaRPr lang="en-US" sz="1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593FEC6-E798-4038-8924-FA328FCF2031}"/>
              </a:ext>
            </a:extLst>
          </p:cNvPr>
          <p:cNvSpPr txBox="1"/>
          <p:nvPr/>
        </p:nvSpPr>
        <p:spPr>
          <a:xfrm>
            <a:off x="3398292" y="3522022"/>
            <a:ext cx="5745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2"/>
                </a:solidFill>
              </a:rPr>
              <a:t>	     +	             +          	       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+ , -</a:t>
            </a:r>
            <a:endParaRPr lang="en-US" sz="2200" dirty="0">
              <a:solidFill>
                <a:schemeClr val="accent2"/>
              </a:solidFill>
            </a:endParaRPr>
          </a:p>
          <a:p>
            <a:r>
              <a:rPr lang="en-US" sz="1600" i="1" dirty="0">
                <a:solidFill>
                  <a:schemeClr val="accent2"/>
                </a:solidFill>
              </a:rPr>
              <a:t>trust in: adviser, </a:t>
            </a:r>
            <a:r>
              <a:rPr lang="en-US" sz="1600" i="1" dirty="0" err="1">
                <a:solidFill>
                  <a:schemeClr val="accent2"/>
                </a:solidFill>
              </a:rPr>
              <a:t>self</a:t>
            </a:r>
            <a:r>
              <a:rPr lang="en-US" sz="1600" dirty="0" err="1">
                <a:solidFill>
                  <a:schemeClr val="accent2"/>
                </a:solidFill>
              </a:rPr>
              <a:t>      </a:t>
            </a:r>
            <a:r>
              <a:rPr lang="en-US" sz="1600" i="1" dirty="0" err="1">
                <a:solidFill>
                  <a:schemeClr val="accent2"/>
                </a:solidFill>
              </a:rPr>
              <a:t>assist</a:t>
            </a:r>
            <a:r>
              <a:rPr lang="en-US" sz="1600" i="1" dirty="0">
                <a:solidFill>
                  <a:schemeClr val="accent2"/>
                </a:solidFill>
              </a:rPr>
              <a:t> w. complexity      </a:t>
            </a:r>
            <a:r>
              <a:rPr lang="en-US" sz="16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linear , </a:t>
            </a:r>
            <a:r>
              <a:rPr lang="en-US" sz="1600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sqr</a:t>
            </a:r>
            <a:endParaRPr lang="en-US" sz="16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6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           </a:t>
            </a:r>
            <a:r>
              <a:rPr lang="en-US" sz="1600" i="1" dirty="0">
                <a:solidFill>
                  <a:schemeClr val="accent2"/>
                </a:solidFill>
              </a:rPr>
              <a:t>disagree fee motive</a:t>
            </a:r>
            <a:endParaRPr lang="en-US" sz="1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B937287-048D-4836-B8FB-C89BF368EC4C}"/>
              </a:ext>
            </a:extLst>
          </p:cNvPr>
          <p:cNvSpPr/>
          <p:nvPr/>
        </p:nvSpPr>
        <p:spPr>
          <a:xfrm rot="5400000">
            <a:off x="4508713" y="-2664542"/>
            <a:ext cx="45719" cy="8156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29BA83-1145-4AC5-AADE-54CBE6D0E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16" y="456779"/>
            <a:ext cx="8144984" cy="92344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Results Summarized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43E16D-787C-4216-9BE7-15F69C5D3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63" y="1493363"/>
            <a:ext cx="8304662" cy="3262882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 find trust and financial literacy both relate to market participation.</a:t>
            </a:r>
          </a:p>
          <a:p>
            <a:pPr marL="0" indent="0">
              <a:buNone/>
            </a:pPr>
            <a:endParaRPr lang="en-US" sz="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2"/>
                </a:solidFill>
              </a:rPr>
              <a:t>Trust:  increasing trust associated with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2"/>
                </a:solidFill>
              </a:rPr>
              <a:t>	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trust in others 		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en-US" sz="2000" dirty="0">
                <a:solidFill>
                  <a:schemeClr val="accent1"/>
                </a:solidFill>
                <a:sym typeface="Wingdings" panose="05000000000000000000" pitchFamily="2" charset="2"/>
              </a:rPr>
              <a:t>more account types, more delegation 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   	trust in ‘self’   		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en-US" sz="2000" dirty="0">
                <a:solidFill>
                  <a:schemeClr val="accent1"/>
                </a:solidFill>
                <a:sym typeface="Wingdings" panose="05000000000000000000" pitchFamily="2" charset="2"/>
              </a:rPr>
              <a:t>less delegation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endParaRPr lang="en-US" sz="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 --  increases in financial literacy associated with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dirty="0">
                <a:solidFill>
                  <a:schemeClr val="accent1"/>
                </a:solidFill>
              </a:rPr>
              <a:t>number of account types 	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declining then increasing	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	</a:t>
            </a:r>
            <a:r>
              <a:rPr lang="en-US" sz="2000" dirty="0">
                <a:solidFill>
                  <a:schemeClr val="accent1"/>
                </a:solidFill>
              </a:rPr>
              <a:t>delegation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          	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less delegation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      </a:t>
            </a:r>
            <a:r>
              <a:rPr lang="en-US" sz="2000" dirty="0">
                <a:solidFill>
                  <a:schemeClr val="accent1"/>
                </a:solidFill>
              </a:rPr>
              <a:t>human advisors vs. </a:t>
            </a:r>
            <a:r>
              <a:rPr lang="en-US" sz="2000" dirty="0" err="1">
                <a:solidFill>
                  <a:schemeClr val="accent1"/>
                </a:solidFill>
              </a:rPr>
              <a:t>robo</a:t>
            </a:r>
            <a:r>
              <a:rPr lang="en-US" sz="2000" dirty="0">
                <a:solidFill>
                  <a:schemeClr val="accent1"/>
                </a:solidFill>
              </a:rPr>
              <a:t>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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increasing then declining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B39545-0AB8-4040-81A4-5DE01950A3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/>
              <a:t>April 4,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657071-8E2E-4733-A96D-216E60515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715CB-15BE-479F-AF1E-508A901D8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32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E98A3C-D334-4711-8C76-680D10AF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6. Conclusions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928DCA-6DEF-45DE-A8B1-7559C324A5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CFA5F8-E02D-4D72-B7B9-3A2BDE7EE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DC4642-C0F7-4B37-B0CF-FB782CECF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73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29BA83-1145-4AC5-AADE-54CBE6D0E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38" y="432926"/>
            <a:ext cx="8304662" cy="92344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  Conclusions: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43E16D-787C-4216-9BE7-15F69C5D3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61" y="1493362"/>
            <a:ext cx="8304662" cy="3193359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chemeClr val="accent2"/>
                </a:solidFill>
              </a:rPr>
              <a:t>Trust: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linear, positively correlated with all sorts of engagement</a:t>
            </a:r>
            <a:endParaRPr lang="en-US" sz="1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Literacy: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more complex, but the relationships make basic sense</a:t>
            </a:r>
          </a:p>
          <a:p>
            <a:pPr marL="0" indent="0">
              <a:buNone/>
            </a:pPr>
            <a:endParaRPr lang="en-US" sz="1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One final fact about the two is interesting as well: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people holding m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ax number of account types: </a:t>
            </a:r>
            <a:r>
              <a:rPr lang="en-US" sz="2000" dirty="0">
                <a:solidFill>
                  <a:schemeClr val="accent2"/>
                </a:solidFill>
              </a:rPr>
              <a:t>highest trust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lowest literacy</a:t>
            </a:r>
          </a:p>
          <a:p>
            <a:pPr marL="0" indent="0">
              <a:buNone/>
            </a:pP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dirty="0">
                <a:solidFill>
                  <a:schemeClr val="accent4"/>
                </a:solidFill>
              </a:rPr>
              <a:t>Investments in literacy are valuable for countering naive version of trust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dirty="0">
                <a:solidFill>
                  <a:schemeClr val="accent4"/>
                </a:solidFill>
              </a:rPr>
              <a:t>Basic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 associated with affinity for human advisors, fewer types of accounts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dirty="0">
                <a:solidFill>
                  <a:schemeClr val="accent4"/>
                </a:solidFill>
              </a:rPr>
              <a:t>More advanced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 associated w. more account types, flexibility in type of advice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B39545-0AB8-4040-81A4-5DE01950A3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/>
              <a:t>April 4,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657071-8E2E-4733-A96D-216E60515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715CB-15BE-479F-AF1E-508A901D8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46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4E9618-1B8A-4E47-8A59-9EE8B5D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425029"/>
            <a:ext cx="7997325" cy="10024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Introduction – </a:t>
            </a:r>
            <a:b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when it comes to saving &amp; investing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600" dirty="0"/>
              <a:t/>
            </a:r>
            <a:br>
              <a:rPr lang="en-US" sz="600" dirty="0"/>
            </a:br>
            <a:r>
              <a:rPr lang="en-US" sz="600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8FD6A8-DBB5-4FDC-A62C-B9445806F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601" y="1542922"/>
            <a:ext cx="8558001" cy="3040432"/>
          </a:xfrm>
        </p:spPr>
        <p:txBody>
          <a:bodyPr/>
          <a:lstStyle/>
          <a:p>
            <a:pPr marL="274320" lvl="1" indent="0">
              <a:buNone/>
            </a:pP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Changes in the structure of retirement pensions are motivating people to increase their financial market participation. </a:t>
            </a:r>
          </a:p>
          <a:p>
            <a:pPr marL="274320" lvl="1" indent="0">
              <a:buNone/>
            </a:pP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Participation decisions have economic consequences. </a:t>
            </a:r>
          </a:p>
          <a:p>
            <a:pPr marL="274320" lvl="1" indent="0">
              <a:buNone/>
            </a:pPr>
            <a:endParaRPr lang="en-US" sz="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Given these facts, we ask:</a:t>
            </a:r>
          </a:p>
          <a:p>
            <a:pPr marL="274320" lvl="1" indent="0">
              <a:buNone/>
            </a:pPr>
            <a:endParaRPr lang="en-US" sz="300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What is the role of </a:t>
            </a:r>
            <a:r>
              <a:rPr lang="en-US" u="sng" dirty="0">
                <a:solidFill>
                  <a:schemeClr val="accent2"/>
                </a:solidFill>
              </a:rPr>
              <a:t>Trust</a:t>
            </a:r>
            <a:r>
              <a:rPr lang="en-US" dirty="0">
                <a:solidFill>
                  <a:schemeClr val="accent2"/>
                </a:solidFill>
              </a:rPr>
              <a:t> in motivating/facilitating participation?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How does it compare with the role of </a:t>
            </a:r>
            <a:r>
              <a:rPr lang="en-US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? </a:t>
            </a:r>
          </a:p>
          <a:p>
            <a:pPr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Do the two act in the same way or do they act differently?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E911E2-878A-4AC5-8939-DEF93E2E09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83766A-0CA2-45ED-AC65-B9420DD0A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0AE2AE-9E78-4764-BF17-A212C7FA3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35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4E9618-1B8A-4E47-8A59-9EE8B5D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456779"/>
            <a:ext cx="7997325" cy="97070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Thank You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en-US" sz="7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2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please contact us with any additional thoughts or questions</a:t>
            </a:r>
            <a:r>
              <a:rPr lang="en-US" dirty="0"/>
              <a:t/>
            </a:r>
            <a:br>
              <a:rPr lang="en-US" dirty="0"/>
            </a:br>
            <a:r>
              <a:rPr lang="en-US" sz="600" dirty="0"/>
              <a:t/>
            </a:r>
            <a:br>
              <a:rPr lang="en-US" sz="600" dirty="0"/>
            </a:br>
            <a:r>
              <a:rPr lang="en-US" sz="600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8FD6A8-DBB5-4FDC-A62C-B9445806F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46289"/>
            <a:ext cx="7997326" cy="3040432"/>
          </a:xfrm>
        </p:spPr>
        <p:txBody>
          <a:bodyPr/>
          <a:lstStyle/>
          <a:p>
            <a:pPr algn="ctr"/>
            <a:endParaRPr lang="en-US" sz="22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22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Jill Fisch				Jason Seligman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University of Pennsylvania Law School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Investment Company Institute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jfisch@law.upenn.edu			jason.seligman@ici.org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				(202)326-5866</a:t>
            </a:r>
          </a:p>
          <a:p>
            <a:pPr marL="0" indent="0" algn="ctr">
              <a:buNone/>
            </a:pPr>
            <a:endParaRPr lang="en-US" sz="22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2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This paper represents the authors’ views and not the views of the Investment Company Institute, its staff, or member firms.</a:t>
            </a:r>
            <a:endParaRPr lang="en-US" sz="2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E911E2-878A-4AC5-8939-DEF93E2E09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83766A-0CA2-45ED-AC65-B9420DD0A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0AE2AE-9E78-4764-BF17-A212C7FA3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88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5BFCD4-4777-42A0-BCDD-C846E9A3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84B215-A238-4BC0-8AE3-18653F1B9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C95988-CD9D-4080-A1E9-66C62B39D10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/>
              <a:t>April 4,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F54E19-5958-404A-AB91-734E7EC57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Trust, Financial Literacy and Financial Market Engagement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597208-5501-4B98-B49B-B09D22D635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E9DBD0-9B62-444C-8D46-F3EF8F173AAB}"/>
              </a:ext>
            </a:extLst>
          </p:cNvPr>
          <p:cNvSpPr/>
          <p:nvPr/>
        </p:nvSpPr>
        <p:spPr>
          <a:xfrm>
            <a:off x="0" y="0"/>
            <a:ext cx="9144000" cy="514187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99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490403-2F3A-4250-A6B8-BAE433CF2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 Lit Questions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8C0357-64FF-47DD-AF21-A0B186474C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/>
              <a:t>April 4,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688AF2-5FE4-4EEC-B2A2-50C714377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B0A5EF-EF87-4DE5-946C-FE133261F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EFAE1D8-8F6E-4D8E-8467-C2ED0E4A2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200" y="456780"/>
            <a:ext cx="4780009" cy="430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856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1A8E06-5DCD-4FDA-8B2A-613CCBCB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Poisson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8ADFEC-248C-4EDF-B504-23DD8DC3AB3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/>
              <a:t>April 4,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4C1FB4-1832-4683-8E3E-21B120672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5B3163-CA13-4337-B834-49D635558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AE94DF1-3B44-4455-B28C-B4948F4E9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760" y="1380226"/>
            <a:ext cx="5459972" cy="330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65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F553FF-561D-4F0A-AC7B-337991CD5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20" y="456779"/>
            <a:ext cx="8418616" cy="923447"/>
          </a:xfrm>
        </p:spPr>
        <p:txBody>
          <a:bodyPr/>
          <a:lstStyle/>
          <a:p>
            <a:r>
              <a:rPr lang="en-US" i="1" dirty="0"/>
              <a:t>Those with max number of account types differ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0A623C-B984-433D-9A81-A16519B9D5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/>
              <a:t>April 4,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13AFC5-9785-4563-9503-D78BC0088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454CBE-CCEA-4AE6-A146-826877F72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809B40-36E6-4870-A272-7B6ACF2EC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038" y="1584618"/>
            <a:ext cx="4205740" cy="25347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9275E0E-D29B-4395-9BDC-C5A79A69B1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98" y="1584618"/>
            <a:ext cx="4205740" cy="252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522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A6742D-99FC-4FA3-9877-64C0B6B1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Asset-type ownership by age group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EF2C36-788E-4A40-8358-6C2B5DFFCC4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/>
              <a:t>April 4,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622303-95D0-47DF-9DFF-F6AC31D7B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Trust, Financial Literacy, and Financial Market Participation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3C3AA9-F9F7-4A96-B3FF-BCFE22C42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8D6C657-C180-4E74-A84A-5425DD390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948" y="1340471"/>
            <a:ext cx="5654104" cy="36605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D97C522-E829-459D-9FE4-B8AFAF2B07A9}"/>
              </a:ext>
            </a:extLst>
          </p:cNvPr>
          <p:cNvSpPr/>
          <p:nvPr/>
        </p:nvSpPr>
        <p:spPr>
          <a:xfrm>
            <a:off x="3737112" y="1908313"/>
            <a:ext cx="286247" cy="2107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98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304800"/>
            <a:ext cx="8534400" cy="44957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174" y="947584"/>
            <a:ext cx="6479382" cy="854924"/>
          </a:xfrm>
        </p:spPr>
        <p:txBody>
          <a:bodyPr rtlCol="0">
            <a:norm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defRPr/>
            </a:pPr>
            <a:r>
              <a:rPr lang="en-US" sz="27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Financial Literacy Seminar Series</a:t>
            </a:r>
            <a:r>
              <a:rPr lang="en-US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12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_______________________________________</a:t>
            </a:r>
            <a:endParaRPr lang="en-US" sz="1667" b="1" i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50446" y="1665801"/>
            <a:ext cx="5643107" cy="1778794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sz="405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Trust, Financial Literacy, and Financial Market Participation </a:t>
            </a: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793" y="304801"/>
            <a:ext cx="2721993" cy="7526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924" y="314389"/>
            <a:ext cx="1789760" cy="6404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89793" y="3701148"/>
            <a:ext cx="6294182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sz="2400" b="1" i="1" dirty="0">
                <a:solidFill>
                  <a:schemeClr val="bg1"/>
                </a:solidFill>
              </a:rPr>
              <a:t>Jason Seligman</a:t>
            </a:r>
          </a:p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sz="2400" b="1" i="1" dirty="0">
                <a:solidFill>
                  <a:schemeClr val="bg1"/>
                </a:solidFill>
              </a:rPr>
              <a:t>Investment Company Institute </a:t>
            </a:r>
            <a:endParaRPr lang="en-US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7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4E9618-1B8A-4E47-8A59-9EE8B5D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425029"/>
            <a:ext cx="7997325" cy="10024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Outline</a:t>
            </a:r>
            <a:r>
              <a:rPr lang="en-US" dirty="0"/>
              <a:t/>
            </a:r>
            <a:br>
              <a:rPr lang="en-US" dirty="0"/>
            </a:br>
            <a:r>
              <a:rPr lang="en-US" sz="600" dirty="0"/>
              <a:t/>
            </a:r>
            <a:br>
              <a:rPr lang="en-US" sz="600" dirty="0"/>
            </a:br>
            <a:r>
              <a:rPr lang="en-US" sz="600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8FD6A8-DBB5-4FDC-A62C-B9445806F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672" y="1646289"/>
            <a:ext cx="8378031" cy="304043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1.  Survey &amp; Measures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2.  Trust – background &amp; perspective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3.  Financial Literacy – measures &amp; thoughts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  Financial Market Participation – measures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5.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Results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</a:rPr>
              <a:t>6.  Conclusions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E911E2-878A-4AC5-8939-DEF93E2E09C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83766A-0CA2-45ED-AC65-B9420DD0A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0AE2AE-9E78-4764-BF17-A212C7FA3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130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17B909-1334-44CF-825F-DD268772C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1.  Survey &amp; Measures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9C039E-2B66-460D-A50A-9EE2E3EB3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59A468-D2C7-4D68-8B4C-C6F28FC0F01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A7423DD-7391-4495-9AE7-53F659A59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70FB1C-7473-4033-A69C-D35EEED98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63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DAEF80-0021-47CC-AED7-8585382F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Survey &amp; Measures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0E3CB3-BA1D-415E-ACF5-1B166EF75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712" y="1453602"/>
            <a:ext cx="8481991" cy="3325132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Survey environment –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design: Qualtrics, sample: MTurk “Experts” | user-scripts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Survey development –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200" dirty="0">
                <a:solidFill>
                  <a:schemeClr val="accent2"/>
                </a:solidFill>
              </a:rPr>
              <a:t>trust</a:t>
            </a: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literature, our own work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financial literacy</a:t>
            </a: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10 questions.  Big three and seven others we pre-tested.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200" dirty="0">
                <a:solidFill>
                  <a:schemeClr val="accent1"/>
                </a:solidFill>
              </a:rPr>
              <a:t>financial market participation</a:t>
            </a: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three measures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  </a:t>
            </a:r>
            <a:r>
              <a:rPr lang="en-US" sz="1800" dirty="0">
                <a:solidFill>
                  <a:schemeClr val="accent1"/>
                </a:solidFill>
              </a:rPr>
              <a:t>1. types of accounts held </a:t>
            </a: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expands on </a:t>
            </a:r>
            <a:r>
              <a:rPr lang="en-US" sz="1800" i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Balloch</a:t>
            </a:r>
            <a:r>
              <a:rPr lang="en-US" sz="18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Nicolae &amp; Phillip</a:t>
            </a: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(stock mkt.)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  </a:t>
            </a:r>
            <a:r>
              <a:rPr lang="en-US" sz="1800" dirty="0">
                <a:solidFill>
                  <a:schemeClr val="accent1"/>
                </a:solidFill>
              </a:rPr>
              <a:t>2. preferences for delegation </a:t>
            </a: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versus autonomy in financial decisions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	  </a:t>
            </a:r>
            <a:r>
              <a:rPr lang="en-US" sz="1800" dirty="0">
                <a:solidFill>
                  <a:schemeClr val="accent1"/>
                </a:solidFill>
              </a:rPr>
              <a:t>3. preferences for type of delegation </a:t>
            </a: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human advisors versus </a:t>
            </a:r>
            <a:r>
              <a:rPr lang="en-US" sz="18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robo</a:t>
            </a:r>
            <a:endParaRPr lang="en-US" sz="1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EAA219-74B7-4D46-9F0F-B3B19EEA141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BC9A45-1F9D-49F1-A6CD-E03ED3DDA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617D56-D2E3-4116-ADD0-5F02C2C2C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6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C62861-E892-4691-A3FB-9D9D5770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2.  Trust – background &amp; perspectives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4A28-6B7C-43B8-85AD-8150860E81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Measures in the literature and in this work.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D48A4D-EE70-4E7D-A131-D2EF4AD388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April 4,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48B532-5C54-43A8-8D65-0F0F1377C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Trust, Financial Literacy, and Financial Market Participation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01088D-CC52-42FD-8285-F9F9F8D19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2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375" y="375389"/>
            <a:ext cx="7997325" cy="97784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Trust</a:t>
            </a:r>
            <a:r>
              <a:rPr lang="en-US" sz="600" dirty="0"/>
              <a:t/>
            </a:r>
            <a:br>
              <a:rPr lang="en-US" sz="600" dirty="0"/>
            </a:b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measured in several ways in the literature</a:t>
            </a:r>
            <a:r>
              <a:rPr lang="en-US" sz="24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827" y="1588033"/>
            <a:ext cx="8548101" cy="3259588"/>
          </a:xfrm>
        </p:spPr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Many studies use some version of a </a:t>
            </a:r>
            <a:r>
              <a:rPr lang="en-US" i="1" dirty="0">
                <a:solidFill>
                  <a:schemeClr val="accent2"/>
                </a:solidFill>
              </a:rPr>
              <a:t>General Social Survey trust </a:t>
            </a:r>
            <a:r>
              <a:rPr lang="en-US" dirty="0">
                <a:solidFill>
                  <a:schemeClr val="accent2"/>
                </a:solidFill>
              </a:rPr>
              <a:t>question:</a:t>
            </a:r>
            <a:endParaRPr lang="en-US" i="1" dirty="0">
              <a:solidFill>
                <a:schemeClr val="accent2"/>
              </a:solidFill>
            </a:endParaRPr>
          </a:p>
          <a:p>
            <a:pPr marL="274320" lvl="1" indent="0">
              <a:buNone/>
            </a:pP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Generally speaking, would you say that most people can be trusted </a:t>
            </a:r>
          </a:p>
          <a:p>
            <a:pPr marL="27432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or that you can’t be too careful in dealing with people?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This works – trusting types are more engaged and delegate more to humans.</a:t>
            </a:r>
            <a:endParaRPr lang="en-US" dirty="0"/>
          </a:p>
          <a:p>
            <a:pPr marL="274320" lvl="1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27432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Others measure trust with a two player game: 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P1</a:t>
            </a:r>
            <a:r>
              <a:rPr lang="en-US" dirty="0">
                <a:solidFill>
                  <a:schemeClr val="accent1"/>
                </a:solidFill>
              </a:rPr>
              <a:t>: receives five dollars and passes some to an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intermediary</a:t>
            </a:r>
            <a:r>
              <a:rPr lang="en-US" dirty="0">
                <a:solidFill>
                  <a:schemeClr val="accent1"/>
                </a:solidFill>
              </a:rPr>
              <a:t>, who triples it. 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P2</a:t>
            </a:r>
            <a:r>
              <a:rPr lang="en-US" dirty="0">
                <a:solidFill>
                  <a:schemeClr val="accent1"/>
                </a:solidFill>
              </a:rPr>
              <a:t>: receives five dollars plus the tripled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P1</a:t>
            </a:r>
            <a:r>
              <a:rPr lang="en-US" dirty="0">
                <a:solidFill>
                  <a:schemeClr val="accent1"/>
                </a:solidFill>
              </a:rPr>
              <a:t> money, and passes some back to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P1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 did not observe any distinguishable relationship between game-play and financial literacy or use of financial products, unlike other trust measures.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Trust, Financial Literacy, and Financial Market Participation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F8AB9B-E76A-4AE6-A062-4CE68AAB1E3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</p:spTree>
    <p:extLst>
      <p:ext uri="{BB962C8B-B14F-4D97-AF65-F5344CB8AC3E}">
        <p14:creationId xmlns:p14="http://schemas.microsoft.com/office/powerpoint/2010/main" val="152880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77269"/>
            <a:ext cx="7997325" cy="97784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Trust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 the GSS has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been on the rise </a:t>
            </a:r>
            <a:r>
              <a:rPr lang="en-US" dirty="0">
                <a:solidFill>
                  <a:schemeClr val="accent2"/>
                </a:solidFill>
              </a:rPr>
              <a:t/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evolving responses to a general trust question </a:t>
            </a:r>
            <a:r>
              <a:rPr lang="en-US" sz="2400" dirty="0"/>
              <a:t>	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Trust, Financial Literacy, and Financial Market Participation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EF8AB9B-E76A-4AE6-A062-4CE68AAB1E3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April 4, 2019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29640CF-16F5-4D18-AED4-29821CADB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1549021"/>
            <a:ext cx="7186275" cy="325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65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CI Template 010816">
  <a:themeElements>
    <a:clrScheme name="ICI 2016">
      <a:dk1>
        <a:srgbClr val="000000"/>
      </a:dk1>
      <a:lt1>
        <a:srgbClr val="FFFFFF"/>
      </a:lt1>
      <a:dk2>
        <a:srgbClr val="003D73"/>
      </a:dk2>
      <a:lt2>
        <a:srgbClr val="CDCECD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I" id="{AED479F5-7E26-48B1-AB23-102260B25D8B}" vid="{62CD008D-E4AB-49D9-9077-F3E84E46AC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ICI 2016</Template>
  <TotalTime>13193</TotalTime>
  <Words>1600</Words>
  <Application>Microsoft Macintosh PowerPoint</Application>
  <PresentationFormat>On-screen Show (16:9)</PresentationFormat>
  <Paragraphs>290</Paragraphs>
  <Slides>36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Calibri</vt:lpstr>
      <vt:lpstr>Lucida Grande</vt:lpstr>
      <vt:lpstr>Times New Roman</vt:lpstr>
      <vt:lpstr>Wingdings</vt:lpstr>
      <vt:lpstr>Wingdings 2</vt:lpstr>
      <vt:lpstr>Arial</vt:lpstr>
      <vt:lpstr>ICI Template 010816</vt:lpstr>
      <vt:lpstr>Financial Literacy Seminar Series _______________________________________</vt:lpstr>
      <vt:lpstr> Trust, Financial Literacy, and Financial Market Participation  </vt:lpstr>
      <vt:lpstr>Introduction –  when it comes to saving &amp; investing   </vt:lpstr>
      <vt:lpstr>Outline   </vt:lpstr>
      <vt:lpstr>1.  Survey &amp; Measures</vt:lpstr>
      <vt:lpstr>Survey &amp; Measures</vt:lpstr>
      <vt:lpstr>2.  Trust – background &amp; perspectives</vt:lpstr>
      <vt:lpstr>Trust measured in several ways in the literature </vt:lpstr>
      <vt:lpstr>Trust in the GSS has not been on the rise  evolving responses to a general trust question  </vt:lpstr>
      <vt:lpstr>How we measure Trust                                       I of II measures of specific types of people</vt:lpstr>
      <vt:lpstr>How we measure Trust                                       II of II attitudes towards Wall Street and financial advisors</vt:lpstr>
      <vt:lpstr>3. Financial Literacy – measures &amp; thoughts</vt:lpstr>
      <vt:lpstr>Financial Literacy also measured several ways in the literature</vt:lpstr>
      <vt:lpstr>Trust &amp; Financial Literacy</vt:lpstr>
      <vt:lpstr>Trust in People (composite)  &amp; Financial Literacy</vt:lpstr>
      <vt:lpstr>Trust in financial advisors (specific person-type) &amp; Financial Literacy</vt:lpstr>
      <vt:lpstr>Attitudes: Wall Street and financial advisors &amp; Financial Literacy</vt:lpstr>
      <vt:lpstr>Trust &amp; Age</vt:lpstr>
      <vt:lpstr>Financial Literacy &amp; Age</vt:lpstr>
      <vt:lpstr>4. Financial Market Participation – measures  </vt:lpstr>
      <vt:lpstr>Financial Market Participation</vt:lpstr>
      <vt:lpstr>Financial Market Participation &amp; Financial Literacy</vt:lpstr>
      <vt:lpstr>Preferred Degree of Autonomy in Decision Making and Financial Literacy</vt:lpstr>
      <vt:lpstr>Preference for Human vs. Algorithm-Based Advice &amp; Financial Literacy</vt:lpstr>
      <vt:lpstr>5. Results </vt:lpstr>
      <vt:lpstr>Results                       market        financial      trust in:   people       attributes         literacy</vt:lpstr>
      <vt:lpstr>Results Summarized</vt:lpstr>
      <vt:lpstr>6. Conclusions</vt:lpstr>
      <vt:lpstr>  Conclusions:</vt:lpstr>
      <vt:lpstr>Thank You  please contact us with any additional thoughts or questions   </vt:lpstr>
      <vt:lpstr>PowerPoint Presentation</vt:lpstr>
      <vt:lpstr>Fin Lit Questions</vt:lpstr>
      <vt:lpstr>Poisson </vt:lpstr>
      <vt:lpstr>Those with max number of account types differ</vt:lpstr>
      <vt:lpstr>Asset-type ownership by age group</vt:lpstr>
      <vt:lpstr>Financial Literacy Seminar Series _______________________________________</vt:lpstr>
    </vt:vector>
  </TitlesOfParts>
  <Company>Investment Company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Zavistovich</dc:creator>
  <cp:lastModifiedBy>Microsoft Office User</cp:lastModifiedBy>
  <cp:revision>206</cp:revision>
  <cp:lastPrinted>2019-04-03T17:09:04Z</cp:lastPrinted>
  <dcterms:created xsi:type="dcterms:W3CDTF">2015-01-30T18:11:37Z</dcterms:created>
  <dcterms:modified xsi:type="dcterms:W3CDTF">2019-04-03T23:33:53Z</dcterms:modified>
</cp:coreProperties>
</file>