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6" r:id="rId2"/>
  </p:sldMasterIdLst>
  <p:notesMasterIdLst>
    <p:notesMasterId r:id="rId64"/>
  </p:notesMasterIdLst>
  <p:sldIdLst>
    <p:sldId id="317" r:id="rId3"/>
    <p:sldId id="256" r:id="rId4"/>
    <p:sldId id="314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12" r:id="rId61"/>
    <p:sldId id="313" r:id="rId62"/>
    <p:sldId id="316" r:id="rId63"/>
  </p:sldIdLst>
  <p:sldSz cx="5765800" cy="3244850"/>
  <p:notesSz cx="5765800" cy="3244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>
      <p:cViewPr varScale="1">
        <p:scale>
          <a:sx n="191" d="100"/>
          <a:sy n="191" d="100"/>
        </p:scale>
        <p:origin x="848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63" Type="http://schemas.openxmlformats.org/officeDocument/2006/relationships/slide" Target="slides/slide61.xml"/><Relationship Id="rId64" Type="http://schemas.openxmlformats.org/officeDocument/2006/relationships/notesMaster" Target="notesMasters/notesMaster1.xml"/><Relationship Id="rId65" Type="http://schemas.openxmlformats.org/officeDocument/2006/relationships/presProps" Target="presProps.xml"/><Relationship Id="rId66" Type="http://schemas.openxmlformats.org/officeDocument/2006/relationships/viewProps" Target="viewProps.xml"/><Relationship Id="rId67" Type="http://schemas.openxmlformats.org/officeDocument/2006/relationships/theme" Target="theme/theme1.xml"/><Relationship Id="rId68" Type="http://schemas.openxmlformats.org/officeDocument/2006/relationships/tableStyles" Target="tableStyles.xml"/><Relationship Id="rId50" Type="http://schemas.openxmlformats.org/officeDocument/2006/relationships/slide" Target="slides/slide48.xml"/><Relationship Id="rId51" Type="http://schemas.openxmlformats.org/officeDocument/2006/relationships/slide" Target="slides/slide49.xml"/><Relationship Id="rId52" Type="http://schemas.openxmlformats.org/officeDocument/2006/relationships/slide" Target="slides/slide50.xml"/><Relationship Id="rId53" Type="http://schemas.openxmlformats.org/officeDocument/2006/relationships/slide" Target="slides/slide51.xml"/><Relationship Id="rId54" Type="http://schemas.openxmlformats.org/officeDocument/2006/relationships/slide" Target="slides/slide52.xml"/><Relationship Id="rId55" Type="http://schemas.openxmlformats.org/officeDocument/2006/relationships/slide" Target="slides/slide53.xml"/><Relationship Id="rId56" Type="http://schemas.openxmlformats.org/officeDocument/2006/relationships/slide" Target="slides/slide54.xml"/><Relationship Id="rId57" Type="http://schemas.openxmlformats.org/officeDocument/2006/relationships/slide" Target="slides/slide55.xml"/><Relationship Id="rId58" Type="http://schemas.openxmlformats.org/officeDocument/2006/relationships/slide" Target="slides/slide56.xml"/><Relationship Id="rId59" Type="http://schemas.openxmlformats.org/officeDocument/2006/relationships/slide" Target="slides/slide5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60" Type="http://schemas.openxmlformats.org/officeDocument/2006/relationships/slide" Target="slides/slide58.xml"/><Relationship Id="rId61" Type="http://schemas.openxmlformats.org/officeDocument/2006/relationships/slide" Target="slides/slide59.xml"/><Relationship Id="rId62" Type="http://schemas.openxmlformats.org/officeDocument/2006/relationships/slide" Target="slides/slide60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F37FA-CA63-436F-B7A5-2F8EC6A8F710}" type="datetimeFigureOut">
              <a:rPr lang="en-US" smtClean="0"/>
              <a:t>4/24/19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2FC323-CA0F-4C0D-9D7E-8892B70E3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244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9D777-8267-1146-83AC-0CE2A9F1EBE0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1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9D777-8267-1146-83AC-0CE2A9F1EBE0}" type="slidenum">
              <a:rPr lang="en-US">
                <a:solidFill>
                  <a:prstClr val="black"/>
                </a:solidFill>
              </a:rPr>
              <a:pPr/>
              <a:t>61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452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290" y="726336"/>
            <a:ext cx="2547563" cy="302702"/>
          </a:xfrm>
        </p:spPr>
        <p:txBody>
          <a:bodyPr anchor="b"/>
          <a:lstStyle>
            <a:lvl1pPr marL="0" indent="0">
              <a:buNone/>
              <a:defRPr sz="1135" b="1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8290" y="1029038"/>
            <a:ext cx="2547563" cy="1869545"/>
          </a:xfrm>
        </p:spPr>
        <p:txBody>
          <a:bodyPr/>
          <a:lstStyle>
            <a:lvl1pPr>
              <a:defRPr sz="1135"/>
            </a:lvl1pPr>
            <a:lvl2pPr>
              <a:defRPr sz="946"/>
            </a:lvl2pPr>
            <a:lvl3pPr>
              <a:defRPr sz="852"/>
            </a:lvl3pPr>
            <a:lvl4pPr>
              <a:defRPr sz="757"/>
            </a:lvl4pPr>
            <a:lvl5pPr>
              <a:defRPr sz="757"/>
            </a:lvl5pPr>
            <a:lvl6pPr>
              <a:defRPr sz="757"/>
            </a:lvl6pPr>
            <a:lvl7pPr>
              <a:defRPr sz="757"/>
            </a:lvl7pPr>
            <a:lvl8pPr>
              <a:defRPr sz="757"/>
            </a:lvl8pPr>
            <a:lvl9pPr>
              <a:defRPr sz="75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8946" y="726336"/>
            <a:ext cx="2548564" cy="302702"/>
          </a:xfrm>
        </p:spPr>
        <p:txBody>
          <a:bodyPr anchor="b"/>
          <a:lstStyle>
            <a:lvl1pPr marL="0" indent="0">
              <a:buNone/>
              <a:defRPr sz="1135" b="1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8946" y="1029038"/>
            <a:ext cx="2548564" cy="1869545"/>
          </a:xfrm>
        </p:spPr>
        <p:txBody>
          <a:bodyPr/>
          <a:lstStyle>
            <a:lvl1pPr>
              <a:defRPr sz="1135"/>
            </a:lvl1pPr>
            <a:lvl2pPr>
              <a:defRPr sz="946"/>
            </a:lvl2pPr>
            <a:lvl3pPr>
              <a:defRPr sz="852"/>
            </a:lvl3pPr>
            <a:lvl4pPr>
              <a:defRPr sz="757"/>
            </a:lvl4pPr>
            <a:lvl5pPr>
              <a:defRPr sz="757"/>
            </a:lvl5pPr>
            <a:lvl6pPr>
              <a:defRPr sz="757"/>
            </a:lvl6pPr>
            <a:lvl7pPr>
              <a:defRPr sz="757"/>
            </a:lvl7pPr>
            <a:lvl8pPr>
              <a:defRPr sz="757"/>
            </a:lvl8pPr>
            <a:lvl9pPr>
              <a:defRPr sz="75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22E79-AF6E-4A9A-A2F6-E4D200E34C4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4/24/19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F2796-3481-4CEC-B2ED-1D53FB770A0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817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983B6-06DD-46BA-9B61-402AEEF8EC9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4/24/19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0E623-1B50-4D6B-9113-8E8392797A4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133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41410-D35B-41F6-BFBB-488527C653B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4/24/19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E8518-B74A-408B-A1B4-9EA653B09D7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119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291" y="129193"/>
            <a:ext cx="1896908" cy="549822"/>
          </a:xfrm>
        </p:spPr>
        <p:txBody>
          <a:bodyPr anchor="b"/>
          <a:lstStyle>
            <a:lvl1pPr algn="l">
              <a:defRPr sz="94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4268" y="129193"/>
            <a:ext cx="3223242" cy="2769390"/>
          </a:xfrm>
        </p:spPr>
        <p:txBody>
          <a:bodyPr/>
          <a:lstStyle>
            <a:lvl1pPr>
              <a:defRPr sz="1514"/>
            </a:lvl1pPr>
            <a:lvl2pPr>
              <a:defRPr sz="1325"/>
            </a:lvl2pPr>
            <a:lvl3pPr>
              <a:defRPr sz="1135"/>
            </a:lvl3pPr>
            <a:lvl4pPr>
              <a:defRPr sz="946"/>
            </a:lvl4pPr>
            <a:lvl5pPr>
              <a:defRPr sz="946"/>
            </a:lvl5pPr>
            <a:lvl6pPr>
              <a:defRPr sz="946"/>
            </a:lvl6pPr>
            <a:lvl7pPr>
              <a:defRPr sz="946"/>
            </a:lvl7pPr>
            <a:lvl8pPr>
              <a:defRPr sz="946"/>
            </a:lvl8pPr>
            <a:lvl9pPr>
              <a:defRPr sz="94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8291" y="679015"/>
            <a:ext cx="1896908" cy="2219568"/>
          </a:xfrm>
        </p:spPr>
        <p:txBody>
          <a:bodyPr/>
          <a:lstStyle>
            <a:lvl1pPr marL="0" indent="0">
              <a:buNone/>
              <a:defRPr sz="662"/>
            </a:lvl1pPr>
            <a:lvl2pPr marL="216301" indent="0">
              <a:buNone/>
              <a:defRPr sz="568"/>
            </a:lvl2pPr>
            <a:lvl3pPr marL="432603" indent="0">
              <a:buNone/>
              <a:defRPr sz="473"/>
            </a:lvl3pPr>
            <a:lvl4pPr marL="648904" indent="0">
              <a:buNone/>
              <a:defRPr sz="426"/>
            </a:lvl4pPr>
            <a:lvl5pPr marL="865205" indent="0">
              <a:buNone/>
              <a:defRPr sz="426"/>
            </a:lvl5pPr>
            <a:lvl6pPr marL="1081507" indent="0">
              <a:buNone/>
              <a:defRPr sz="426"/>
            </a:lvl6pPr>
            <a:lvl7pPr marL="1297808" indent="0">
              <a:buNone/>
              <a:defRPr sz="426"/>
            </a:lvl7pPr>
            <a:lvl8pPr marL="1514109" indent="0">
              <a:buNone/>
              <a:defRPr sz="426"/>
            </a:lvl8pPr>
            <a:lvl9pPr marL="1730411" indent="0">
              <a:buNone/>
              <a:defRPr sz="42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14DC3-84D2-4A00-8C88-1A9EDE24BF5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4/24/19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85D87-4D7B-4BBC-9770-DAE01ECC1B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9706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0137" y="2271395"/>
            <a:ext cx="3459480" cy="268151"/>
          </a:xfrm>
        </p:spPr>
        <p:txBody>
          <a:bodyPr anchor="b"/>
          <a:lstStyle>
            <a:lvl1pPr algn="l">
              <a:defRPr sz="94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0137" y="289933"/>
            <a:ext cx="3459480" cy="1946910"/>
          </a:xfrm>
        </p:spPr>
        <p:txBody>
          <a:bodyPr rtlCol="0">
            <a:normAutofit/>
          </a:bodyPr>
          <a:lstStyle>
            <a:lvl1pPr marL="0" indent="0">
              <a:buNone/>
              <a:defRPr sz="1514"/>
            </a:lvl1pPr>
            <a:lvl2pPr marL="216301" indent="0">
              <a:buNone/>
              <a:defRPr sz="1325"/>
            </a:lvl2pPr>
            <a:lvl3pPr marL="432603" indent="0">
              <a:buNone/>
              <a:defRPr sz="1135"/>
            </a:lvl3pPr>
            <a:lvl4pPr marL="648904" indent="0">
              <a:buNone/>
              <a:defRPr sz="946"/>
            </a:lvl4pPr>
            <a:lvl5pPr marL="865205" indent="0">
              <a:buNone/>
              <a:defRPr sz="946"/>
            </a:lvl5pPr>
            <a:lvl6pPr marL="1081507" indent="0">
              <a:buNone/>
              <a:defRPr sz="946"/>
            </a:lvl6pPr>
            <a:lvl7pPr marL="1297808" indent="0">
              <a:buNone/>
              <a:defRPr sz="946"/>
            </a:lvl7pPr>
            <a:lvl8pPr marL="1514109" indent="0">
              <a:buNone/>
              <a:defRPr sz="946"/>
            </a:lvl8pPr>
            <a:lvl9pPr marL="1730411" indent="0">
              <a:buNone/>
              <a:defRPr sz="946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0137" y="2539546"/>
            <a:ext cx="3459480" cy="380819"/>
          </a:xfrm>
        </p:spPr>
        <p:txBody>
          <a:bodyPr/>
          <a:lstStyle>
            <a:lvl1pPr marL="0" indent="0">
              <a:buNone/>
              <a:defRPr sz="662"/>
            </a:lvl1pPr>
            <a:lvl2pPr marL="216301" indent="0">
              <a:buNone/>
              <a:defRPr sz="568"/>
            </a:lvl2pPr>
            <a:lvl3pPr marL="432603" indent="0">
              <a:buNone/>
              <a:defRPr sz="473"/>
            </a:lvl3pPr>
            <a:lvl4pPr marL="648904" indent="0">
              <a:buNone/>
              <a:defRPr sz="426"/>
            </a:lvl4pPr>
            <a:lvl5pPr marL="865205" indent="0">
              <a:buNone/>
              <a:defRPr sz="426"/>
            </a:lvl5pPr>
            <a:lvl6pPr marL="1081507" indent="0">
              <a:buNone/>
              <a:defRPr sz="426"/>
            </a:lvl6pPr>
            <a:lvl7pPr marL="1297808" indent="0">
              <a:buNone/>
              <a:defRPr sz="426"/>
            </a:lvl7pPr>
            <a:lvl8pPr marL="1514109" indent="0">
              <a:buNone/>
              <a:defRPr sz="426"/>
            </a:lvl8pPr>
            <a:lvl9pPr marL="1730411" indent="0">
              <a:buNone/>
              <a:defRPr sz="42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D7C5A-B570-4059-8DB1-31BCC6F1998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4/24/19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BF656-F4F7-4D87-8134-64C4D4DF240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3803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68889-4A36-4298-9FF3-9B685F9C6B8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4/24/19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D9F77-37D2-4B2D-A44D-F8BCF42A73A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0979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80205" y="129945"/>
            <a:ext cx="1297305" cy="27686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8290" y="129945"/>
            <a:ext cx="3795818" cy="27686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192CA-EB90-4C47-83AD-89922114C7E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4/24/19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0625A-2679-4456-959D-1AA93DE0CD4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723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333B2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333B2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333B2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2435" y="1008007"/>
            <a:ext cx="4900930" cy="6955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4870" y="1838749"/>
            <a:ext cx="4036060" cy="8292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5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1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7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4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30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BEED7-2EAA-47A3-B807-094CC16F3A5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4/24/19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1F793-183F-4205-A4FD-5E3C21DA8A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368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8E396-1A33-4F5E-8FCD-0E5836B06C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4/24/19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9EB91-573A-4DA7-A495-D18B954605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182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458" y="2085117"/>
            <a:ext cx="4900930" cy="644463"/>
          </a:xfrm>
        </p:spPr>
        <p:txBody>
          <a:bodyPr anchor="t"/>
          <a:lstStyle>
            <a:lvl1pPr algn="l">
              <a:defRPr sz="1892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458" y="1375306"/>
            <a:ext cx="4900930" cy="709811"/>
          </a:xfrm>
        </p:spPr>
        <p:txBody>
          <a:bodyPr anchor="b"/>
          <a:lstStyle>
            <a:lvl1pPr marL="0" indent="0">
              <a:buNone/>
              <a:defRPr sz="946">
                <a:solidFill>
                  <a:schemeClr val="tx1">
                    <a:tint val="7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BD423-6254-4AAD-B15D-9939C9BD0F3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4/24/19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4A1D0-AD31-4017-9C2C-605E4345AFC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45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8290" y="757132"/>
            <a:ext cx="2546562" cy="2141451"/>
          </a:xfrm>
        </p:spPr>
        <p:txBody>
          <a:bodyPr/>
          <a:lstStyle>
            <a:lvl1pPr>
              <a:defRPr sz="1325"/>
            </a:lvl1pPr>
            <a:lvl2pPr>
              <a:defRPr sz="1135"/>
            </a:lvl2pPr>
            <a:lvl3pPr>
              <a:defRPr sz="946"/>
            </a:lvl3pPr>
            <a:lvl4pPr>
              <a:defRPr sz="852"/>
            </a:lvl4pPr>
            <a:lvl5pPr>
              <a:defRPr sz="852"/>
            </a:lvl5pPr>
            <a:lvl6pPr>
              <a:defRPr sz="852"/>
            </a:lvl6pPr>
            <a:lvl7pPr>
              <a:defRPr sz="852"/>
            </a:lvl7pPr>
            <a:lvl8pPr>
              <a:defRPr sz="852"/>
            </a:lvl8pPr>
            <a:lvl9pPr>
              <a:defRPr sz="85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0948" y="757132"/>
            <a:ext cx="2546562" cy="2141451"/>
          </a:xfrm>
        </p:spPr>
        <p:txBody>
          <a:bodyPr/>
          <a:lstStyle>
            <a:lvl1pPr>
              <a:defRPr sz="1325"/>
            </a:lvl1pPr>
            <a:lvl2pPr>
              <a:defRPr sz="1135"/>
            </a:lvl2pPr>
            <a:lvl3pPr>
              <a:defRPr sz="946"/>
            </a:lvl3pPr>
            <a:lvl4pPr>
              <a:defRPr sz="852"/>
            </a:lvl4pPr>
            <a:lvl5pPr>
              <a:defRPr sz="852"/>
            </a:lvl5pPr>
            <a:lvl6pPr>
              <a:defRPr sz="852"/>
            </a:lvl6pPr>
            <a:lvl7pPr>
              <a:defRPr sz="852"/>
            </a:lvl7pPr>
            <a:lvl8pPr>
              <a:defRPr sz="852"/>
            </a:lvl8pPr>
            <a:lvl9pPr>
              <a:defRPr sz="85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CA051-1157-432C-81E3-B0F067261FF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4/24/19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F3039-D852-4E28-97D4-86A712977A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160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Relationship Id="rId3" Type="http://schemas.openxmlformats.org/officeDocument/2006/relationships/slideLayout" Target="../slideLayouts/slideLayout8.xml"/><Relationship Id="rId4" Type="http://schemas.openxmlformats.org/officeDocument/2006/relationships/slideLayout" Target="../slideLayouts/slideLayout9.xml"/><Relationship Id="rId5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2.xml"/><Relationship Id="rId8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300" y="72527"/>
            <a:ext cx="4036695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3333B2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45097" y="827041"/>
            <a:ext cx="3834129" cy="15805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88290" y="129945"/>
            <a:ext cx="5189220" cy="54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88290" y="757132"/>
            <a:ext cx="5189220" cy="2141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8290" y="3007496"/>
            <a:ext cx="1345353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568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216301">
              <a:defRPr/>
            </a:pPr>
            <a:fld id="{86059306-1261-4870-83C2-897BD1DA0A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216301">
                <a:defRPr/>
              </a:pPr>
              <a:t>4/24/19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69982" y="3007496"/>
            <a:ext cx="1825837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568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216301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32157" y="3007496"/>
            <a:ext cx="1345353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568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216301">
              <a:defRPr/>
            </a:pPr>
            <a:fld id="{8F0A4A7C-B635-47F6-A08B-4B2FE70ADA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216301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599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defTabSz="216301" rtl="0" eaLnBrk="0" fontAlgn="base" hangingPunct="0">
        <a:spcBef>
          <a:spcPct val="0"/>
        </a:spcBef>
        <a:spcAft>
          <a:spcPct val="0"/>
        </a:spcAft>
        <a:defRPr sz="2082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16301" rtl="0" eaLnBrk="0" fontAlgn="base" hangingPunct="0">
        <a:spcBef>
          <a:spcPct val="0"/>
        </a:spcBef>
        <a:spcAft>
          <a:spcPct val="0"/>
        </a:spcAft>
        <a:defRPr sz="2082">
          <a:solidFill>
            <a:schemeClr val="tx1"/>
          </a:solidFill>
          <a:latin typeface="Calibri" pitchFamily="34" charset="0"/>
        </a:defRPr>
      </a:lvl2pPr>
      <a:lvl3pPr algn="ctr" defTabSz="216301" rtl="0" eaLnBrk="0" fontAlgn="base" hangingPunct="0">
        <a:spcBef>
          <a:spcPct val="0"/>
        </a:spcBef>
        <a:spcAft>
          <a:spcPct val="0"/>
        </a:spcAft>
        <a:defRPr sz="2082">
          <a:solidFill>
            <a:schemeClr val="tx1"/>
          </a:solidFill>
          <a:latin typeface="Calibri" pitchFamily="34" charset="0"/>
        </a:defRPr>
      </a:lvl3pPr>
      <a:lvl4pPr algn="ctr" defTabSz="216301" rtl="0" eaLnBrk="0" fontAlgn="base" hangingPunct="0">
        <a:spcBef>
          <a:spcPct val="0"/>
        </a:spcBef>
        <a:spcAft>
          <a:spcPct val="0"/>
        </a:spcAft>
        <a:defRPr sz="2082">
          <a:solidFill>
            <a:schemeClr val="tx1"/>
          </a:solidFill>
          <a:latin typeface="Calibri" pitchFamily="34" charset="0"/>
        </a:defRPr>
      </a:lvl4pPr>
      <a:lvl5pPr algn="ctr" defTabSz="216301" rtl="0" eaLnBrk="0" fontAlgn="base" hangingPunct="0">
        <a:spcBef>
          <a:spcPct val="0"/>
        </a:spcBef>
        <a:spcAft>
          <a:spcPct val="0"/>
        </a:spcAft>
        <a:defRPr sz="2082">
          <a:solidFill>
            <a:schemeClr val="tx1"/>
          </a:solidFill>
          <a:latin typeface="Calibri" pitchFamily="34" charset="0"/>
        </a:defRPr>
      </a:lvl5pPr>
      <a:lvl6pPr marL="216301" algn="ctr" defTabSz="216301" rtl="0" fontAlgn="base">
        <a:spcBef>
          <a:spcPct val="0"/>
        </a:spcBef>
        <a:spcAft>
          <a:spcPct val="0"/>
        </a:spcAft>
        <a:defRPr sz="2082">
          <a:solidFill>
            <a:schemeClr val="tx1"/>
          </a:solidFill>
          <a:latin typeface="Calibri" pitchFamily="34" charset="0"/>
        </a:defRPr>
      </a:lvl6pPr>
      <a:lvl7pPr marL="432603" algn="ctr" defTabSz="216301" rtl="0" fontAlgn="base">
        <a:spcBef>
          <a:spcPct val="0"/>
        </a:spcBef>
        <a:spcAft>
          <a:spcPct val="0"/>
        </a:spcAft>
        <a:defRPr sz="2082">
          <a:solidFill>
            <a:schemeClr val="tx1"/>
          </a:solidFill>
          <a:latin typeface="Calibri" pitchFamily="34" charset="0"/>
        </a:defRPr>
      </a:lvl7pPr>
      <a:lvl8pPr marL="648904" algn="ctr" defTabSz="216301" rtl="0" fontAlgn="base">
        <a:spcBef>
          <a:spcPct val="0"/>
        </a:spcBef>
        <a:spcAft>
          <a:spcPct val="0"/>
        </a:spcAft>
        <a:defRPr sz="2082">
          <a:solidFill>
            <a:schemeClr val="tx1"/>
          </a:solidFill>
          <a:latin typeface="Calibri" pitchFamily="34" charset="0"/>
        </a:defRPr>
      </a:lvl8pPr>
      <a:lvl9pPr marL="865205" algn="ctr" defTabSz="216301" rtl="0" fontAlgn="base">
        <a:spcBef>
          <a:spcPct val="0"/>
        </a:spcBef>
        <a:spcAft>
          <a:spcPct val="0"/>
        </a:spcAft>
        <a:defRPr sz="2082">
          <a:solidFill>
            <a:schemeClr val="tx1"/>
          </a:solidFill>
          <a:latin typeface="Calibri" pitchFamily="34" charset="0"/>
        </a:defRPr>
      </a:lvl9pPr>
    </p:titleStyle>
    <p:bodyStyle>
      <a:lvl1pPr marL="162226" indent="-162226" algn="l" defTabSz="216301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514" kern="1200">
          <a:solidFill>
            <a:schemeClr val="tx1"/>
          </a:solidFill>
          <a:latin typeface="+mn-lt"/>
          <a:ea typeface="+mn-ea"/>
          <a:cs typeface="+mn-cs"/>
        </a:defRPr>
      </a:lvl1pPr>
      <a:lvl2pPr marL="351490" indent="-135188" algn="l" defTabSz="216301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325" kern="1200">
          <a:solidFill>
            <a:schemeClr val="tx1"/>
          </a:solidFill>
          <a:latin typeface="+mn-lt"/>
          <a:ea typeface="+mn-ea"/>
          <a:cs typeface="+mn-cs"/>
        </a:defRPr>
      </a:lvl2pPr>
      <a:lvl3pPr marL="540753" indent="-108151" algn="l" defTabSz="216301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35" kern="1200">
          <a:solidFill>
            <a:schemeClr val="tx1"/>
          </a:solidFill>
          <a:latin typeface="+mn-lt"/>
          <a:ea typeface="+mn-ea"/>
          <a:cs typeface="+mn-cs"/>
        </a:defRPr>
      </a:lvl3pPr>
      <a:lvl4pPr marL="757055" indent="-108151" algn="l" defTabSz="216301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46" kern="1200">
          <a:solidFill>
            <a:schemeClr val="tx1"/>
          </a:solidFill>
          <a:latin typeface="+mn-lt"/>
          <a:ea typeface="+mn-ea"/>
          <a:cs typeface="+mn-cs"/>
        </a:defRPr>
      </a:lvl4pPr>
      <a:lvl5pPr marL="973356" indent="-108151" algn="l" defTabSz="216301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46" kern="1200">
          <a:solidFill>
            <a:schemeClr val="tx1"/>
          </a:solidFill>
          <a:latin typeface="+mn-lt"/>
          <a:ea typeface="+mn-ea"/>
          <a:cs typeface="+mn-cs"/>
        </a:defRPr>
      </a:lvl5pPr>
      <a:lvl6pPr marL="1189657" indent="-108151" algn="l" defTabSz="216301" rtl="0" eaLnBrk="1" latinLnBrk="0" hangingPunct="1">
        <a:spcBef>
          <a:spcPct val="20000"/>
        </a:spcBef>
        <a:buFont typeface="Arial"/>
        <a:buChar char="•"/>
        <a:defRPr sz="946" kern="1200">
          <a:solidFill>
            <a:schemeClr val="tx1"/>
          </a:solidFill>
          <a:latin typeface="+mn-lt"/>
          <a:ea typeface="+mn-ea"/>
          <a:cs typeface="+mn-cs"/>
        </a:defRPr>
      </a:lvl6pPr>
      <a:lvl7pPr marL="1405959" indent="-108151" algn="l" defTabSz="216301" rtl="0" eaLnBrk="1" latinLnBrk="0" hangingPunct="1">
        <a:spcBef>
          <a:spcPct val="20000"/>
        </a:spcBef>
        <a:buFont typeface="Arial"/>
        <a:buChar char="•"/>
        <a:defRPr sz="946" kern="1200">
          <a:solidFill>
            <a:schemeClr val="tx1"/>
          </a:solidFill>
          <a:latin typeface="+mn-lt"/>
          <a:ea typeface="+mn-ea"/>
          <a:cs typeface="+mn-cs"/>
        </a:defRPr>
      </a:lvl7pPr>
      <a:lvl8pPr marL="1622260" indent="-108151" algn="l" defTabSz="216301" rtl="0" eaLnBrk="1" latinLnBrk="0" hangingPunct="1">
        <a:spcBef>
          <a:spcPct val="20000"/>
        </a:spcBef>
        <a:buFont typeface="Arial"/>
        <a:buChar char="•"/>
        <a:defRPr sz="946" kern="1200">
          <a:solidFill>
            <a:schemeClr val="tx1"/>
          </a:solidFill>
          <a:latin typeface="+mn-lt"/>
          <a:ea typeface="+mn-ea"/>
          <a:cs typeface="+mn-cs"/>
        </a:defRPr>
      </a:lvl8pPr>
      <a:lvl9pPr marL="1838561" indent="-108151" algn="l" defTabSz="216301" rtl="0" eaLnBrk="1" latinLnBrk="0" hangingPunct="1">
        <a:spcBef>
          <a:spcPct val="20000"/>
        </a:spcBef>
        <a:buFont typeface="Arial"/>
        <a:buChar char="•"/>
        <a:defRPr sz="9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1pPr>
      <a:lvl2pPr marL="21630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2pPr>
      <a:lvl3pPr marL="432603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3pPr>
      <a:lvl4pPr marL="648904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4pPr>
      <a:lvl5pPr marL="865205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5pPr>
      <a:lvl6pPr marL="1081507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6pPr>
      <a:lvl7pPr marL="1297808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7pPr>
      <a:lvl8pPr marL="1514109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8pPr>
      <a:lvl9pPr marL="173041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slide" Target="slide14.xml"/><Relationship Id="rId6" Type="http://schemas.openxmlformats.org/officeDocument/2006/relationships/slide" Target="slide20.xml"/><Relationship Id="rId7" Type="http://schemas.openxmlformats.org/officeDocument/2006/relationships/slide" Target="slide36.xml"/><Relationship Id="rId8" Type="http://schemas.openxmlformats.org/officeDocument/2006/relationships/slide" Target="slide47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slide" Target="slide20.xml"/><Relationship Id="rId7" Type="http://schemas.openxmlformats.org/officeDocument/2006/relationships/slide" Target="slide36.xml"/><Relationship Id="rId8" Type="http://schemas.openxmlformats.org/officeDocument/2006/relationships/slide" Target="slide47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4" Type="http://schemas.openxmlformats.org/officeDocument/2006/relationships/image" Target="../media/image6.png"/><Relationship Id="rId5" Type="http://schemas.openxmlformats.org/officeDocument/2006/relationships/image" Target="../media/image13.png"/><Relationship Id="rId6" Type="http://schemas.openxmlformats.org/officeDocument/2006/relationships/slide" Target="slide20.xml"/><Relationship Id="rId7" Type="http://schemas.openxmlformats.org/officeDocument/2006/relationships/slide" Target="slide36.xml"/><Relationship Id="rId8" Type="http://schemas.openxmlformats.org/officeDocument/2006/relationships/image" Target="../media/image7.png"/><Relationship Id="rId9" Type="http://schemas.openxmlformats.org/officeDocument/2006/relationships/slide" Target="slide47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59.xml"/><Relationship Id="rId3" Type="http://schemas.openxmlformats.org/officeDocument/2006/relationships/slide" Target="slide6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6" Type="http://schemas.openxmlformats.org/officeDocument/2006/relationships/image" Target="../media/image18.png"/><Relationship Id="rId7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6" Type="http://schemas.openxmlformats.org/officeDocument/2006/relationships/image" Target="../media/image18.png"/><Relationship Id="rId7" Type="http://schemas.openxmlformats.org/officeDocument/2006/relationships/image" Target="../media/image19.png"/><Relationship Id="rId8" Type="http://schemas.openxmlformats.org/officeDocument/2006/relationships/image" Target="../media/image20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4" Type="http://schemas.openxmlformats.org/officeDocument/2006/relationships/image" Target="../media/image6.png"/><Relationship Id="rId5" Type="http://schemas.openxmlformats.org/officeDocument/2006/relationships/slide" Target="slide20.xml"/><Relationship Id="rId6" Type="http://schemas.openxmlformats.org/officeDocument/2006/relationships/slide" Target="slide36.xml"/><Relationship Id="rId7" Type="http://schemas.openxmlformats.org/officeDocument/2006/relationships/slide" Target="slide47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Relationship Id="rId3" Type="http://schemas.openxmlformats.org/officeDocument/2006/relationships/image" Target="../media/image22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4" Type="http://schemas.openxmlformats.org/officeDocument/2006/relationships/image" Target="../media/image6.png"/><Relationship Id="rId5" Type="http://schemas.openxmlformats.org/officeDocument/2006/relationships/slide" Target="slide20.xml"/><Relationship Id="rId6" Type="http://schemas.openxmlformats.org/officeDocument/2006/relationships/slide" Target="slide36.xml"/><Relationship Id="rId7" Type="http://schemas.openxmlformats.org/officeDocument/2006/relationships/slide" Target="slide47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Relationship Id="rId3" Type="http://schemas.openxmlformats.org/officeDocument/2006/relationships/image" Target="../media/image24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5.png"/><Relationship Id="rId3" Type="http://schemas.openxmlformats.org/officeDocument/2006/relationships/image" Target="../media/image26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6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3501" y="541210"/>
            <a:ext cx="5562600" cy="261350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16301">
              <a:defRPr/>
            </a:pPr>
            <a:endParaRPr lang="en-US" sz="852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1909" y="597796"/>
            <a:ext cx="4087610" cy="539341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568"/>
              </a:spcBef>
              <a:spcAft>
                <a:spcPts val="568"/>
              </a:spcAft>
              <a:defRPr/>
            </a:pPr>
            <a:r>
              <a:rPr lang="en-US" sz="1703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Financial Literacy Seminar Series</a:t>
            </a:r>
            <a:r>
              <a:rPr lang="en-US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757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_______________________________________</a:t>
            </a:r>
            <a:endParaRPr lang="en-US" sz="1051" b="1" i="1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20700" y="1050895"/>
            <a:ext cx="4800599" cy="1122177"/>
          </a:xfrm>
          <a:prstGeom prst="rect">
            <a:avLst/>
          </a:prstGeom>
        </p:spPr>
        <p:txBody>
          <a:bodyPr anchor="ctr">
            <a:normAutofit fontScale="92500"/>
          </a:bodyPr>
          <a:lstStyle/>
          <a:p>
            <a:pPr algn="ctr" defTabSz="216301" fontAlgn="base">
              <a:spcBef>
                <a:spcPts val="284"/>
              </a:spcBef>
              <a:spcAft>
                <a:spcPts val="284"/>
              </a:spcAft>
            </a:pPr>
            <a:r>
              <a:rPr lang="en-US" sz="2555" b="1" dirty="0">
                <a:solidFill>
                  <a:prstClr val="white"/>
                </a:solidFill>
                <a:latin typeface="Times New Roman" charset="0"/>
                <a:cs typeface="Times New Roman" charset="0"/>
              </a:rPr>
              <a:t>Income Growth and Distributional Effects of Urban Spatial Sorting</a:t>
            </a:r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" y="38071"/>
            <a:ext cx="1717208" cy="4748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500" y="73470"/>
            <a:ext cx="1129096" cy="40404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38446" y="2334921"/>
            <a:ext cx="3970774" cy="635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216301" fontAlgn="base">
              <a:spcBef>
                <a:spcPts val="284"/>
              </a:spcBef>
              <a:spcAft>
                <a:spcPts val="284"/>
              </a:spcAft>
            </a:pPr>
            <a:r>
              <a:rPr lang="en-US" sz="1514" b="1" i="1" dirty="0">
                <a:solidFill>
                  <a:prstClr val="white"/>
                </a:solidFill>
                <a:latin typeface="Arial" charset="0"/>
              </a:rPr>
              <a:t>Erik Hurst</a:t>
            </a:r>
          </a:p>
          <a:p>
            <a:pPr algn="ctr" defTabSz="216301" fontAlgn="base">
              <a:spcBef>
                <a:spcPts val="284"/>
              </a:spcBef>
              <a:spcAft>
                <a:spcPts val="284"/>
              </a:spcAft>
            </a:pPr>
            <a:r>
              <a:rPr lang="en-US" sz="1514" b="1" i="1" dirty="0">
                <a:solidFill>
                  <a:prstClr val="white"/>
                </a:solidFill>
                <a:latin typeface="Arial" charset="0"/>
              </a:rPr>
              <a:t>University of Chicago  </a:t>
            </a:r>
          </a:p>
        </p:txBody>
      </p:sp>
    </p:spTree>
    <p:extLst>
      <p:ext uri="{BB962C8B-B14F-4D97-AF65-F5344CB8AC3E}">
        <p14:creationId xmlns:p14="http://schemas.microsoft.com/office/powerpoint/2010/main" val="1895689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139509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40" dirty="0"/>
              <a:t>Preview of</a:t>
            </a:r>
            <a:r>
              <a:rPr spc="30" dirty="0"/>
              <a:t> </a:t>
            </a:r>
            <a:r>
              <a:rPr spc="-40" dirty="0"/>
              <a:t>Results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3830" y="675302"/>
            <a:ext cx="5512435" cy="1925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60" dirty="0">
                <a:latin typeface="Arial"/>
                <a:cs typeface="Arial"/>
              </a:rPr>
              <a:t>Between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1990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55" dirty="0">
                <a:latin typeface="Arial"/>
                <a:cs typeface="Arial"/>
              </a:rPr>
              <a:t>and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50" dirty="0">
                <a:latin typeface="Arial"/>
                <a:cs typeface="Arial"/>
              </a:rPr>
              <a:t>2014,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the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50" dirty="0">
                <a:latin typeface="Arial"/>
                <a:cs typeface="Arial"/>
              </a:rPr>
              <a:t>income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gap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55" dirty="0">
                <a:latin typeface="Arial"/>
                <a:cs typeface="Arial"/>
              </a:rPr>
              <a:t>grew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by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22%.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50">
              <a:latin typeface="Times New Roman"/>
              <a:cs typeface="Times New Roman"/>
            </a:endParaRPr>
          </a:p>
          <a:p>
            <a:pPr marL="173990" marR="5080" indent="-161290">
              <a:lnSpc>
                <a:spcPct val="100000"/>
              </a:lnSpc>
              <a:buClr>
                <a:srgbClr val="3333B2"/>
              </a:buClr>
              <a:buAutoNum type="arabicPeriod"/>
              <a:tabLst>
                <a:tab pos="174625" algn="l"/>
              </a:tabLst>
            </a:pPr>
            <a:r>
              <a:rPr sz="1000" spc="-75" dirty="0">
                <a:latin typeface="Arial"/>
                <a:cs typeface="Arial"/>
              </a:rPr>
              <a:t>Change </a:t>
            </a:r>
            <a:r>
              <a:rPr sz="1000" spc="-15" dirty="0">
                <a:latin typeface="Arial"/>
                <a:cs typeface="Arial"/>
              </a:rPr>
              <a:t>in </a:t>
            </a:r>
            <a:r>
              <a:rPr sz="1000" spc="-55" dirty="0">
                <a:latin typeface="Arial"/>
                <a:cs typeface="Arial"/>
              </a:rPr>
              <a:t>income </a:t>
            </a:r>
            <a:r>
              <a:rPr sz="1000" spc="-15" dirty="0">
                <a:latin typeface="Arial"/>
                <a:cs typeface="Arial"/>
              </a:rPr>
              <a:t>distribution, </a:t>
            </a:r>
            <a:r>
              <a:rPr sz="1000" dirty="0">
                <a:latin typeface="Arial"/>
                <a:cs typeface="Arial"/>
              </a:rPr>
              <a:t>with </a:t>
            </a:r>
            <a:r>
              <a:rPr sz="1000" spc="-30" dirty="0">
                <a:latin typeface="Arial"/>
                <a:cs typeface="Arial"/>
              </a:rPr>
              <a:t>resulting </a:t>
            </a:r>
            <a:r>
              <a:rPr sz="1000" spc="-45" dirty="0">
                <a:latin typeface="Arial"/>
                <a:cs typeface="Arial"/>
              </a:rPr>
              <a:t>neighborhood </a:t>
            </a:r>
            <a:r>
              <a:rPr sz="1000" spc="-60" dirty="0">
                <a:latin typeface="Arial"/>
                <a:cs typeface="Arial"/>
              </a:rPr>
              <a:t>change, can </a:t>
            </a:r>
            <a:r>
              <a:rPr sz="1000" spc="-45" dirty="0">
                <a:latin typeface="Arial"/>
                <a:cs typeface="Arial"/>
              </a:rPr>
              <a:t>explain </a:t>
            </a:r>
            <a:r>
              <a:rPr sz="1000" spc="-80" dirty="0">
                <a:latin typeface="Arial"/>
                <a:cs typeface="Arial"/>
              </a:rPr>
              <a:t>a </a:t>
            </a:r>
            <a:r>
              <a:rPr sz="1000" spc="-30" dirty="0">
                <a:latin typeface="Arial"/>
                <a:cs typeface="Arial"/>
              </a:rPr>
              <a:t>substantial </a:t>
            </a:r>
            <a:r>
              <a:rPr sz="1000" spc="-20" dirty="0">
                <a:latin typeface="Arial"/>
                <a:cs typeface="Arial"/>
              </a:rPr>
              <a:t>part of  </a:t>
            </a:r>
            <a:r>
              <a:rPr sz="1000" spc="-25" dirty="0">
                <a:latin typeface="Arial"/>
                <a:cs typeface="Arial"/>
              </a:rPr>
              <a:t>the </a:t>
            </a:r>
            <a:r>
              <a:rPr sz="1000" spc="-30" dirty="0">
                <a:latin typeface="Arial"/>
                <a:cs typeface="Arial"/>
              </a:rPr>
              <a:t>urbanization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spc="-25" dirty="0">
                <a:latin typeface="Arial"/>
                <a:cs typeface="Arial"/>
              </a:rPr>
              <a:t>the </a:t>
            </a:r>
            <a:r>
              <a:rPr sz="1000" spc="-20" dirty="0">
                <a:latin typeface="Arial"/>
                <a:cs typeface="Arial"/>
              </a:rPr>
              <a:t>rich</a:t>
            </a:r>
            <a:r>
              <a:rPr sz="1000" spc="215" dirty="0">
                <a:latin typeface="Arial"/>
                <a:cs typeface="Arial"/>
              </a:rPr>
              <a:t> </a:t>
            </a:r>
            <a:r>
              <a:rPr sz="1000" spc="-65" dirty="0">
                <a:latin typeface="Arial"/>
                <a:cs typeface="Arial"/>
              </a:rPr>
              <a:t>since  </a:t>
            </a:r>
            <a:r>
              <a:rPr sz="1000" spc="-50" dirty="0">
                <a:latin typeface="Arial"/>
                <a:cs typeface="Arial"/>
              </a:rPr>
              <a:t>1990.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3333B2"/>
              </a:buClr>
              <a:buFont typeface="Arial"/>
              <a:buAutoNum type="arabicPeriod"/>
            </a:pPr>
            <a:endParaRPr sz="1100">
              <a:latin typeface="Times New Roman"/>
              <a:cs typeface="Times New Roman"/>
            </a:endParaRPr>
          </a:p>
          <a:p>
            <a:pPr marL="173990" indent="-161290">
              <a:lnSpc>
                <a:spcPct val="100000"/>
              </a:lnSpc>
              <a:buClr>
                <a:srgbClr val="3333B2"/>
              </a:buClr>
              <a:buAutoNum type="arabicPeriod"/>
              <a:tabLst>
                <a:tab pos="174625" algn="l"/>
              </a:tabLst>
            </a:pPr>
            <a:r>
              <a:rPr sz="1000" spc="-35" dirty="0">
                <a:latin typeface="Arial"/>
                <a:cs typeface="Arial"/>
              </a:rPr>
              <a:t>Growth  </a:t>
            </a:r>
            <a:r>
              <a:rPr sz="1000" spc="-15" dirty="0">
                <a:latin typeface="Arial"/>
                <a:cs typeface="Arial"/>
              </a:rPr>
              <a:t>in </a:t>
            </a:r>
            <a:r>
              <a:rPr sz="1000" spc="-70" dirty="0">
                <a:latin typeface="Arial"/>
                <a:cs typeface="Arial"/>
              </a:rPr>
              <a:t>measured  </a:t>
            </a:r>
            <a:r>
              <a:rPr sz="1000" spc="-50" dirty="0">
                <a:latin typeface="Arial"/>
                <a:cs typeface="Arial"/>
              </a:rPr>
              <a:t>income  </a:t>
            </a:r>
            <a:r>
              <a:rPr sz="1000" spc="-30" dirty="0">
                <a:latin typeface="Arial"/>
                <a:cs typeface="Arial"/>
              </a:rPr>
              <a:t>inequality </a:t>
            </a:r>
            <a:r>
              <a:rPr sz="1000" spc="-50" dirty="0">
                <a:latin typeface="Arial"/>
                <a:cs typeface="Arial"/>
              </a:rPr>
              <a:t>understates  </a:t>
            </a:r>
            <a:r>
              <a:rPr sz="1000" spc="-25" dirty="0">
                <a:latin typeface="Arial"/>
                <a:cs typeface="Arial"/>
              </a:rPr>
              <a:t>growth </a:t>
            </a:r>
            <a:r>
              <a:rPr sz="1000" spc="-15" dirty="0">
                <a:latin typeface="Arial"/>
                <a:cs typeface="Arial"/>
              </a:rPr>
              <a:t>in </a:t>
            </a:r>
            <a:r>
              <a:rPr sz="1000" spc="-55" dirty="0">
                <a:latin typeface="Arial"/>
                <a:cs typeface="Arial"/>
              </a:rPr>
              <a:t>welfare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inequality.</a:t>
            </a:r>
            <a:endParaRPr sz="1000">
              <a:latin typeface="Arial"/>
              <a:cs typeface="Arial"/>
            </a:endParaRPr>
          </a:p>
          <a:p>
            <a:pPr marL="295275">
              <a:lnSpc>
                <a:spcPct val="100000"/>
              </a:lnSpc>
              <a:spcBef>
                <a:spcPts val="79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spc="-15" dirty="0">
                <a:latin typeface="Tahoma"/>
                <a:cs typeface="Tahoma"/>
              </a:rPr>
              <a:t>Well-being </a:t>
            </a:r>
            <a:r>
              <a:rPr sz="900" spc="-35" dirty="0">
                <a:latin typeface="Tahoma"/>
                <a:cs typeface="Tahoma"/>
              </a:rPr>
              <a:t>gap </a:t>
            </a:r>
            <a:r>
              <a:rPr sz="900" spc="-40" dirty="0">
                <a:latin typeface="Tahoma"/>
                <a:cs typeface="Tahoma"/>
              </a:rPr>
              <a:t>grew by </a:t>
            </a:r>
            <a:r>
              <a:rPr sz="900" spc="-30" dirty="0">
                <a:latin typeface="Tahoma"/>
                <a:cs typeface="Tahoma"/>
              </a:rPr>
              <a:t>an </a:t>
            </a:r>
            <a:r>
              <a:rPr sz="900" spc="-10" dirty="0">
                <a:latin typeface="Tahoma"/>
                <a:cs typeface="Tahoma"/>
              </a:rPr>
              <a:t>additional </a:t>
            </a:r>
            <a:r>
              <a:rPr sz="900" spc="-25" dirty="0">
                <a:latin typeface="Tahoma"/>
                <a:cs typeface="Tahoma"/>
              </a:rPr>
              <a:t>2p.p., </a:t>
            </a:r>
            <a:r>
              <a:rPr sz="900" spc="-15" dirty="0">
                <a:latin typeface="Tahoma"/>
                <a:cs typeface="Tahoma"/>
              </a:rPr>
              <a:t>accounting </a:t>
            </a:r>
            <a:r>
              <a:rPr sz="900" spc="-25" dirty="0">
                <a:latin typeface="Tahoma"/>
                <a:cs typeface="Tahoma"/>
              </a:rPr>
              <a:t>for </a:t>
            </a:r>
            <a:r>
              <a:rPr sz="900" spc="-15" dirty="0">
                <a:latin typeface="Tahoma"/>
                <a:cs typeface="Tahoma"/>
              </a:rPr>
              <a:t>spatial </a:t>
            </a:r>
            <a:r>
              <a:rPr sz="900" spc="35" dirty="0">
                <a:latin typeface="Tahoma"/>
                <a:cs typeface="Tahoma"/>
              </a:rPr>
              <a:t> </a:t>
            </a:r>
            <a:r>
              <a:rPr sz="900" spc="-35" dirty="0">
                <a:latin typeface="Tahoma"/>
                <a:cs typeface="Tahoma"/>
              </a:rPr>
              <a:t>reponses.</a:t>
            </a:r>
            <a:endParaRPr sz="900">
              <a:latin typeface="Tahoma"/>
              <a:cs typeface="Tahoma"/>
            </a:endParaRPr>
          </a:p>
          <a:p>
            <a:pPr marL="295275">
              <a:lnSpc>
                <a:spcPct val="100000"/>
              </a:lnSpc>
              <a:spcBef>
                <a:spcPts val="58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spc="-5" dirty="0">
                <a:latin typeface="Tahoma"/>
                <a:cs typeface="Tahoma"/>
              </a:rPr>
              <a:t>Spatial </a:t>
            </a:r>
            <a:r>
              <a:rPr sz="900" spc="-40" dirty="0">
                <a:latin typeface="Tahoma"/>
                <a:cs typeface="Tahoma"/>
              </a:rPr>
              <a:t>responses </a:t>
            </a:r>
            <a:r>
              <a:rPr sz="900" spc="-45" dirty="0">
                <a:latin typeface="Tahoma"/>
                <a:cs typeface="Tahoma"/>
              </a:rPr>
              <a:t>are  </a:t>
            </a:r>
            <a:r>
              <a:rPr sz="900" spc="-35" dirty="0">
                <a:latin typeface="Tahoma"/>
                <a:cs typeface="Tahoma"/>
              </a:rPr>
              <a:t>on </a:t>
            </a:r>
            <a:r>
              <a:rPr sz="900" spc="-20" dirty="0">
                <a:latin typeface="Tahoma"/>
                <a:cs typeface="Tahoma"/>
              </a:rPr>
              <a:t>net </a:t>
            </a:r>
            <a:r>
              <a:rPr sz="900" spc="-35" dirty="0">
                <a:latin typeface="Tahoma"/>
                <a:cs typeface="Tahoma"/>
              </a:rPr>
              <a:t>welfare-decreasing </a:t>
            </a:r>
            <a:r>
              <a:rPr sz="900" spc="-25" dirty="0">
                <a:latin typeface="Tahoma"/>
                <a:cs typeface="Tahoma"/>
              </a:rPr>
              <a:t>for </a:t>
            </a:r>
            <a:r>
              <a:rPr sz="900" spc="-40" dirty="0">
                <a:latin typeface="Tahoma"/>
                <a:cs typeface="Tahoma"/>
              </a:rPr>
              <a:t>lower </a:t>
            </a:r>
            <a:r>
              <a:rPr sz="900" spc="-25" dirty="0">
                <a:latin typeface="Tahoma"/>
                <a:cs typeface="Tahoma"/>
              </a:rPr>
              <a:t>income</a:t>
            </a:r>
            <a:r>
              <a:rPr sz="900" spc="85" dirty="0">
                <a:latin typeface="Tahoma"/>
                <a:cs typeface="Tahoma"/>
              </a:rPr>
              <a:t> </a:t>
            </a:r>
            <a:r>
              <a:rPr sz="900" spc="-30" dirty="0">
                <a:latin typeface="Tahoma"/>
                <a:cs typeface="Tahoma"/>
              </a:rPr>
              <a:t>renters.</a:t>
            </a:r>
            <a:endParaRPr sz="9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00">
              <a:latin typeface="Times New Roman"/>
              <a:cs typeface="Times New Roman"/>
            </a:endParaRPr>
          </a:p>
          <a:p>
            <a:pPr marL="173990" marR="140970" indent="-161290">
              <a:lnSpc>
                <a:spcPct val="100000"/>
              </a:lnSpc>
              <a:buClr>
                <a:srgbClr val="3333B2"/>
              </a:buClr>
              <a:buAutoNum type="arabicPeriod" startAt="3"/>
              <a:tabLst>
                <a:tab pos="174625" algn="l"/>
              </a:tabLst>
            </a:pPr>
            <a:r>
              <a:rPr sz="1000" spc="-45" dirty="0">
                <a:latin typeface="Arial"/>
                <a:cs typeface="Arial"/>
              </a:rPr>
              <a:t>Location-based policies </a:t>
            </a:r>
            <a:r>
              <a:rPr sz="1000" spc="-60" dirty="0">
                <a:latin typeface="Arial"/>
                <a:cs typeface="Arial"/>
              </a:rPr>
              <a:t>can </a:t>
            </a:r>
            <a:r>
              <a:rPr sz="1000" spc="-50" dirty="0">
                <a:latin typeface="Arial"/>
                <a:cs typeface="Arial"/>
              </a:rPr>
              <a:t>help </a:t>
            </a:r>
            <a:r>
              <a:rPr sz="1000" spc="-15" dirty="0">
                <a:latin typeface="Arial"/>
                <a:cs typeface="Arial"/>
              </a:rPr>
              <a:t>mitigate </a:t>
            </a:r>
            <a:r>
              <a:rPr sz="1000" spc="-45" dirty="0">
                <a:latin typeface="Arial"/>
                <a:cs typeface="Arial"/>
              </a:rPr>
              <a:t>neighborhood </a:t>
            </a:r>
            <a:r>
              <a:rPr sz="1000" spc="-70" dirty="0">
                <a:latin typeface="Arial"/>
                <a:cs typeface="Arial"/>
              </a:rPr>
              <a:t>change </a:t>
            </a:r>
            <a:r>
              <a:rPr sz="1000" spc="-55" dirty="0">
                <a:latin typeface="Arial"/>
                <a:cs typeface="Arial"/>
              </a:rPr>
              <a:t>and </a:t>
            </a:r>
            <a:r>
              <a:rPr sz="1000" spc="-30" dirty="0">
                <a:latin typeface="Arial"/>
                <a:cs typeface="Arial"/>
              </a:rPr>
              <a:t>spatial sorting, </a:t>
            </a:r>
            <a:r>
              <a:rPr sz="1000" spc="-5" dirty="0">
                <a:latin typeface="Arial"/>
                <a:cs typeface="Arial"/>
              </a:rPr>
              <a:t>but </a:t>
            </a:r>
            <a:r>
              <a:rPr sz="1000" spc="-25" dirty="0">
                <a:latin typeface="Arial"/>
                <a:cs typeface="Arial"/>
              </a:rPr>
              <a:t>impact </a:t>
            </a:r>
            <a:r>
              <a:rPr sz="1000" spc="-55" dirty="0">
                <a:latin typeface="Arial"/>
                <a:cs typeface="Arial"/>
              </a:rPr>
              <a:t>on  </a:t>
            </a:r>
            <a:r>
              <a:rPr sz="1000" spc="-40" dirty="0">
                <a:latin typeface="Arial"/>
                <a:cs typeface="Arial"/>
              </a:rPr>
              <a:t>well-being </a:t>
            </a:r>
            <a:r>
              <a:rPr sz="1000" spc="-60" dirty="0">
                <a:latin typeface="Arial"/>
                <a:cs typeface="Arial"/>
              </a:rPr>
              <a:t>gap  </a:t>
            </a:r>
            <a:r>
              <a:rPr sz="1000" spc="-55" dirty="0">
                <a:latin typeface="Arial"/>
                <a:cs typeface="Arial"/>
              </a:rPr>
              <a:t>is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limited.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132778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30" dirty="0"/>
              <a:t>Literature</a:t>
            </a:r>
            <a:r>
              <a:rPr spc="-25" dirty="0"/>
              <a:t> </a:t>
            </a:r>
            <a:r>
              <a:rPr spc="-55" dirty="0"/>
              <a:t>Review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5097" y="443314"/>
            <a:ext cx="5400675" cy="261302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33985" marR="264795" indent="-121285">
              <a:lnSpc>
                <a:spcPct val="107500"/>
              </a:lnSpc>
              <a:spcBef>
                <a:spcPts val="120"/>
              </a:spcBef>
              <a:buClr>
                <a:srgbClr val="3333B2"/>
              </a:buClr>
              <a:buSzPct val="90000"/>
              <a:buFont typeface="Lucida Sans Unicode"/>
              <a:buChar char="•"/>
              <a:tabLst>
                <a:tab pos="134620" algn="l"/>
              </a:tabLst>
            </a:pPr>
            <a:r>
              <a:rPr sz="1000" i="1" u="sng" spc="-35" dirty="0">
                <a:latin typeface="Trebuchet MS"/>
                <a:cs typeface="Trebuchet MS"/>
              </a:rPr>
              <a:t>Within-City Sorting </a:t>
            </a:r>
            <a:r>
              <a:rPr sz="1000" i="1" u="sng" spc="-60" dirty="0">
                <a:latin typeface="Trebuchet MS"/>
                <a:cs typeface="Trebuchet MS"/>
              </a:rPr>
              <a:t>with </a:t>
            </a:r>
            <a:r>
              <a:rPr sz="1000" i="1" u="sng" spc="-40" dirty="0">
                <a:latin typeface="Trebuchet MS"/>
                <a:cs typeface="Trebuchet MS"/>
              </a:rPr>
              <a:t>Income </a:t>
            </a:r>
            <a:r>
              <a:rPr sz="1000" i="1" u="sng" spc="-60" dirty="0">
                <a:latin typeface="Trebuchet MS"/>
                <a:cs typeface="Trebuchet MS"/>
              </a:rPr>
              <a:t>Heterogeneity</a:t>
            </a:r>
            <a:r>
              <a:rPr sz="1000" i="1" spc="-60" dirty="0">
                <a:latin typeface="Trebuchet MS"/>
                <a:cs typeface="Trebuchet MS"/>
              </a:rPr>
              <a:t> </a:t>
            </a:r>
            <a:r>
              <a:rPr sz="1000" spc="-5" dirty="0">
                <a:latin typeface="Arial"/>
                <a:cs typeface="Arial"/>
              </a:rPr>
              <a:t>: </a:t>
            </a:r>
            <a:r>
              <a:rPr sz="800" spc="-30" dirty="0">
                <a:latin typeface="Arial"/>
                <a:cs typeface="Arial"/>
              </a:rPr>
              <a:t>LeRoy </a:t>
            </a:r>
            <a:r>
              <a:rPr sz="800" spc="-20" dirty="0">
                <a:latin typeface="Arial"/>
                <a:cs typeface="Arial"/>
              </a:rPr>
              <a:t>and Sonstelie </a:t>
            </a:r>
            <a:r>
              <a:rPr sz="800" spc="0" dirty="0">
                <a:latin typeface="Arial"/>
                <a:cs typeface="Arial"/>
              </a:rPr>
              <a:t>(1983), </a:t>
            </a:r>
            <a:r>
              <a:rPr sz="800" spc="-10" dirty="0">
                <a:latin typeface="Arial"/>
                <a:cs typeface="Arial"/>
              </a:rPr>
              <a:t>Brueckner </a:t>
            </a:r>
            <a:r>
              <a:rPr sz="800" spc="0" dirty="0">
                <a:latin typeface="Arial"/>
                <a:cs typeface="Arial"/>
              </a:rPr>
              <a:t>et </a:t>
            </a:r>
            <a:r>
              <a:rPr sz="800" spc="-5" dirty="0">
                <a:latin typeface="Arial"/>
                <a:cs typeface="Arial"/>
              </a:rPr>
              <a:t>al. </a:t>
            </a:r>
            <a:r>
              <a:rPr sz="800" spc="0" dirty="0">
                <a:latin typeface="Arial"/>
                <a:cs typeface="Arial"/>
              </a:rPr>
              <a:t>(1999),  </a:t>
            </a:r>
            <a:r>
              <a:rPr sz="800" spc="-40" dirty="0">
                <a:latin typeface="Arial"/>
                <a:cs typeface="Arial"/>
              </a:rPr>
              <a:t>Glaeser  </a:t>
            </a:r>
            <a:r>
              <a:rPr sz="800" spc="0" dirty="0">
                <a:latin typeface="Arial"/>
                <a:cs typeface="Arial"/>
              </a:rPr>
              <a:t>et </a:t>
            </a:r>
            <a:r>
              <a:rPr sz="800" spc="-5" dirty="0">
                <a:latin typeface="Arial"/>
                <a:cs typeface="Arial"/>
              </a:rPr>
              <a:t>al.  </a:t>
            </a:r>
            <a:r>
              <a:rPr sz="800" spc="0" dirty="0">
                <a:latin typeface="Arial"/>
                <a:cs typeface="Arial"/>
              </a:rPr>
              <a:t>(2008), </a:t>
            </a:r>
            <a:r>
              <a:rPr sz="800" spc="-30" dirty="0">
                <a:latin typeface="Arial"/>
                <a:cs typeface="Arial"/>
              </a:rPr>
              <a:t>Gaigne  </a:t>
            </a:r>
            <a:r>
              <a:rPr sz="800" spc="0" dirty="0">
                <a:latin typeface="Arial"/>
                <a:cs typeface="Arial"/>
              </a:rPr>
              <a:t>et </a:t>
            </a:r>
            <a:r>
              <a:rPr sz="800" spc="-5" dirty="0">
                <a:latin typeface="Arial"/>
                <a:cs typeface="Arial"/>
              </a:rPr>
              <a:t>al.  </a:t>
            </a:r>
            <a:r>
              <a:rPr sz="800" spc="0" dirty="0">
                <a:latin typeface="Arial"/>
                <a:cs typeface="Arial"/>
              </a:rPr>
              <a:t>(2017), </a:t>
            </a:r>
            <a:r>
              <a:rPr sz="800" spc="-10" dirty="0">
                <a:latin typeface="Arial"/>
                <a:cs typeface="Arial"/>
              </a:rPr>
              <a:t>Fogli </a:t>
            </a:r>
            <a:r>
              <a:rPr sz="800" spc="-20" dirty="0">
                <a:latin typeface="Arial"/>
                <a:cs typeface="Arial"/>
              </a:rPr>
              <a:t>and  </a:t>
            </a:r>
            <a:r>
              <a:rPr sz="800" spc="-10" dirty="0">
                <a:latin typeface="Arial"/>
                <a:cs typeface="Arial"/>
              </a:rPr>
              <a:t>Guerrieri</a:t>
            </a:r>
            <a:r>
              <a:rPr sz="800" spc="-45" dirty="0">
                <a:latin typeface="Arial"/>
                <a:cs typeface="Arial"/>
              </a:rPr>
              <a:t> </a:t>
            </a:r>
            <a:r>
              <a:rPr sz="800" spc="0" dirty="0">
                <a:latin typeface="Arial"/>
                <a:cs typeface="Arial"/>
              </a:rPr>
              <a:t>(2018)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3333B2"/>
              </a:buClr>
              <a:buFont typeface="Lucida Sans Unicode"/>
              <a:buChar char="•"/>
            </a:pPr>
            <a:endParaRPr sz="1100">
              <a:latin typeface="Times New Roman"/>
              <a:cs typeface="Times New Roman"/>
            </a:endParaRPr>
          </a:p>
          <a:p>
            <a:pPr marL="133985" marR="165735" indent="-121285">
              <a:lnSpc>
                <a:spcPct val="107500"/>
              </a:lnSpc>
              <a:buClr>
                <a:srgbClr val="3333B2"/>
              </a:buClr>
              <a:buSzPct val="90000"/>
              <a:buFont typeface="Lucida Sans Unicode"/>
              <a:buChar char="•"/>
              <a:tabLst>
                <a:tab pos="134620" algn="l"/>
              </a:tabLst>
            </a:pPr>
            <a:r>
              <a:rPr sz="1000" i="1" u="sng" spc="-40" dirty="0">
                <a:latin typeface="Trebuchet MS"/>
                <a:cs typeface="Trebuchet MS"/>
              </a:rPr>
              <a:t>Cross-City </a:t>
            </a:r>
            <a:r>
              <a:rPr sz="1000" i="1" u="sng" spc="-35" dirty="0">
                <a:latin typeface="Trebuchet MS"/>
                <a:cs typeface="Trebuchet MS"/>
              </a:rPr>
              <a:t>Sorting </a:t>
            </a:r>
            <a:r>
              <a:rPr sz="1000" i="1" u="sng" spc="-60" dirty="0">
                <a:latin typeface="Trebuchet MS"/>
                <a:cs typeface="Trebuchet MS"/>
              </a:rPr>
              <a:t>with </a:t>
            </a:r>
            <a:r>
              <a:rPr sz="1000" i="1" u="sng" spc="-40" dirty="0">
                <a:latin typeface="Trebuchet MS"/>
                <a:cs typeface="Trebuchet MS"/>
              </a:rPr>
              <a:t>Income </a:t>
            </a:r>
            <a:r>
              <a:rPr sz="1000" i="1" u="sng" spc="-60" dirty="0">
                <a:latin typeface="Trebuchet MS"/>
                <a:cs typeface="Trebuchet MS"/>
              </a:rPr>
              <a:t>Heterogeneity</a:t>
            </a:r>
            <a:r>
              <a:rPr sz="1000" i="1" spc="-60" dirty="0">
                <a:latin typeface="Trebuchet MS"/>
                <a:cs typeface="Trebuchet MS"/>
              </a:rPr>
              <a:t> </a:t>
            </a:r>
            <a:r>
              <a:rPr sz="1000" spc="-5" dirty="0">
                <a:latin typeface="Arial"/>
                <a:cs typeface="Arial"/>
              </a:rPr>
              <a:t>: </a:t>
            </a:r>
            <a:r>
              <a:rPr sz="800" spc="-20" dirty="0">
                <a:latin typeface="Arial"/>
                <a:cs typeface="Arial"/>
              </a:rPr>
              <a:t>Gyourko </a:t>
            </a:r>
            <a:r>
              <a:rPr sz="800" spc="0" dirty="0">
                <a:latin typeface="Arial"/>
                <a:cs typeface="Arial"/>
              </a:rPr>
              <a:t>et </a:t>
            </a:r>
            <a:r>
              <a:rPr sz="800" spc="-5" dirty="0">
                <a:latin typeface="Arial"/>
                <a:cs typeface="Arial"/>
              </a:rPr>
              <a:t>al. </a:t>
            </a:r>
            <a:r>
              <a:rPr sz="800" spc="-25" dirty="0">
                <a:latin typeface="Arial"/>
                <a:cs typeface="Arial"/>
              </a:rPr>
              <a:t>2013 </a:t>
            </a:r>
            <a:r>
              <a:rPr sz="800" spc="-10" dirty="0">
                <a:latin typeface="Arial"/>
                <a:cs typeface="Arial"/>
              </a:rPr>
              <a:t>(superstar </a:t>
            </a:r>
            <a:r>
              <a:rPr sz="800" dirty="0">
                <a:latin typeface="Arial"/>
                <a:cs typeface="Arial"/>
              </a:rPr>
              <a:t>cities), </a:t>
            </a:r>
            <a:r>
              <a:rPr sz="800" spc="15" dirty="0">
                <a:latin typeface="Arial"/>
                <a:cs typeface="Arial"/>
              </a:rPr>
              <a:t>Moretti </a:t>
            </a:r>
            <a:r>
              <a:rPr sz="800" spc="-25" dirty="0">
                <a:latin typeface="Arial"/>
                <a:cs typeface="Arial"/>
              </a:rPr>
              <a:t>2013 </a:t>
            </a:r>
            <a:r>
              <a:rPr sz="800" dirty="0">
                <a:latin typeface="Arial"/>
                <a:cs typeface="Arial"/>
              </a:rPr>
              <a:t>(real  </a:t>
            </a:r>
            <a:r>
              <a:rPr sz="800" spc="-40" dirty="0">
                <a:latin typeface="Arial"/>
                <a:cs typeface="Arial"/>
              </a:rPr>
              <a:t>wage  </a:t>
            </a:r>
            <a:r>
              <a:rPr sz="800" spc="0" dirty="0">
                <a:latin typeface="Arial"/>
                <a:cs typeface="Arial"/>
              </a:rPr>
              <a:t>inequality), </a:t>
            </a:r>
            <a:r>
              <a:rPr sz="800" spc="-5" dirty="0">
                <a:latin typeface="Arial"/>
                <a:cs typeface="Arial"/>
              </a:rPr>
              <a:t>Diamond </a:t>
            </a:r>
            <a:r>
              <a:rPr sz="800" spc="-25" dirty="0">
                <a:latin typeface="Arial"/>
                <a:cs typeface="Arial"/>
              </a:rPr>
              <a:t>2016  (endogenous</a:t>
            </a:r>
            <a:r>
              <a:rPr sz="800" spc="-1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amenities)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3333B2"/>
              </a:buClr>
              <a:buFont typeface="Lucida Sans Unicode"/>
              <a:buChar char="•"/>
            </a:pPr>
            <a:endParaRPr sz="1100">
              <a:latin typeface="Times New Roman"/>
              <a:cs typeface="Times New Roman"/>
            </a:endParaRPr>
          </a:p>
          <a:p>
            <a:pPr marL="133985" marR="489584" indent="-121285">
              <a:lnSpc>
                <a:spcPct val="107500"/>
              </a:lnSpc>
              <a:spcBef>
                <a:spcPts val="5"/>
              </a:spcBef>
              <a:buClr>
                <a:srgbClr val="3333B2"/>
              </a:buClr>
              <a:buSzPct val="90000"/>
              <a:buFont typeface="Lucida Sans Unicode"/>
              <a:buChar char="•"/>
              <a:tabLst>
                <a:tab pos="134620" algn="l"/>
              </a:tabLst>
            </a:pPr>
            <a:r>
              <a:rPr sz="1000" i="1" u="sng" spc="-50" dirty="0">
                <a:latin typeface="Trebuchet MS"/>
                <a:cs typeface="Trebuchet MS"/>
              </a:rPr>
              <a:t>Quantitative </a:t>
            </a:r>
            <a:r>
              <a:rPr sz="1000" i="1" u="sng" spc="-40" dirty="0">
                <a:latin typeface="Trebuchet MS"/>
                <a:cs typeface="Trebuchet MS"/>
              </a:rPr>
              <a:t>Spatial </a:t>
            </a:r>
            <a:r>
              <a:rPr sz="1000" i="1" u="sng" spc="-35" dirty="0">
                <a:latin typeface="Trebuchet MS"/>
                <a:cs typeface="Trebuchet MS"/>
              </a:rPr>
              <a:t>Models, Trade</a:t>
            </a:r>
            <a:r>
              <a:rPr sz="1000" spc="-35" dirty="0">
                <a:latin typeface="Arial"/>
                <a:cs typeface="Arial"/>
              </a:rPr>
              <a:t>: </a:t>
            </a:r>
            <a:r>
              <a:rPr sz="800" spc="-20" dirty="0">
                <a:latin typeface="Arial"/>
                <a:cs typeface="Arial"/>
              </a:rPr>
              <a:t>Redding and </a:t>
            </a:r>
            <a:r>
              <a:rPr sz="800" spc="-15" dirty="0">
                <a:latin typeface="Arial"/>
                <a:cs typeface="Arial"/>
              </a:rPr>
              <a:t>Rossi-Hansberg(2017), Fajgelbaum </a:t>
            </a:r>
            <a:r>
              <a:rPr sz="800" spc="0" dirty="0">
                <a:latin typeface="Arial"/>
                <a:cs typeface="Arial"/>
              </a:rPr>
              <a:t>et </a:t>
            </a:r>
            <a:r>
              <a:rPr sz="800" spc="-5" dirty="0">
                <a:latin typeface="Arial"/>
                <a:cs typeface="Arial"/>
              </a:rPr>
              <a:t>al. </a:t>
            </a:r>
            <a:r>
              <a:rPr sz="800" spc="0" dirty="0">
                <a:latin typeface="Arial"/>
                <a:cs typeface="Arial"/>
              </a:rPr>
              <a:t>(2011),  </a:t>
            </a:r>
            <a:r>
              <a:rPr sz="800" spc="-15" dirty="0">
                <a:latin typeface="Arial"/>
                <a:cs typeface="Arial"/>
              </a:rPr>
              <a:t>Fajgelbaum </a:t>
            </a:r>
            <a:r>
              <a:rPr sz="800" spc="-20" dirty="0">
                <a:latin typeface="Arial"/>
                <a:cs typeface="Arial"/>
              </a:rPr>
              <a:t>and  </a:t>
            </a:r>
            <a:r>
              <a:rPr sz="800" spc="-10" dirty="0">
                <a:latin typeface="Arial"/>
                <a:cs typeface="Arial"/>
              </a:rPr>
              <a:t>Gaubert </a:t>
            </a:r>
            <a:r>
              <a:rPr sz="800" spc="0" dirty="0">
                <a:latin typeface="Arial"/>
                <a:cs typeface="Arial"/>
              </a:rPr>
              <a:t>(2018), </a:t>
            </a:r>
            <a:r>
              <a:rPr sz="800" spc="-10" dirty="0">
                <a:latin typeface="Arial"/>
                <a:cs typeface="Arial"/>
              </a:rPr>
              <a:t>Tsivanidis</a:t>
            </a:r>
            <a:r>
              <a:rPr sz="800" spc="130" dirty="0">
                <a:latin typeface="Arial"/>
                <a:cs typeface="Arial"/>
              </a:rPr>
              <a:t> </a:t>
            </a:r>
            <a:r>
              <a:rPr sz="800" spc="0" dirty="0">
                <a:latin typeface="Arial"/>
                <a:cs typeface="Arial"/>
              </a:rPr>
              <a:t>(2018)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3333B2"/>
              </a:buClr>
              <a:buFont typeface="Lucida Sans Unicode"/>
              <a:buChar char="•"/>
            </a:pPr>
            <a:endParaRPr sz="800">
              <a:latin typeface="Times New Roman"/>
              <a:cs typeface="Times New Roman"/>
            </a:endParaRPr>
          </a:p>
          <a:p>
            <a:pPr marL="133985" indent="-121285">
              <a:lnSpc>
                <a:spcPct val="100000"/>
              </a:lnSpc>
              <a:spcBef>
                <a:spcPts val="459"/>
              </a:spcBef>
              <a:buClr>
                <a:srgbClr val="3333B2"/>
              </a:buClr>
              <a:buSzPct val="90000"/>
              <a:buFont typeface="Lucida Sans Unicode"/>
              <a:buChar char="•"/>
              <a:tabLst>
                <a:tab pos="134620" algn="l"/>
              </a:tabLst>
            </a:pPr>
            <a:r>
              <a:rPr sz="1000" i="1" u="sng" spc="-45" dirty="0">
                <a:latin typeface="Trebuchet MS"/>
                <a:cs typeface="Trebuchet MS"/>
              </a:rPr>
              <a:t>Consumer </a:t>
            </a:r>
            <a:r>
              <a:rPr sz="1000" i="1" u="sng" spc="-35" dirty="0">
                <a:latin typeface="Trebuchet MS"/>
                <a:cs typeface="Trebuchet MS"/>
              </a:rPr>
              <a:t>Cities</a:t>
            </a:r>
            <a:r>
              <a:rPr sz="1000" spc="-35" dirty="0">
                <a:latin typeface="Arial"/>
                <a:cs typeface="Arial"/>
              </a:rPr>
              <a:t>:  </a:t>
            </a:r>
            <a:r>
              <a:rPr sz="800" spc="-40" dirty="0">
                <a:latin typeface="Arial"/>
                <a:cs typeface="Arial"/>
              </a:rPr>
              <a:t>Glaeser  </a:t>
            </a:r>
            <a:r>
              <a:rPr sz="800" spc="0" dirty="0">
                <a:latin typeface="Arial"/>
                <a:cs typeface="Arial"/>
              </a:rPr>
              <a:t>et </a:t>
            </a:r>
            <a:r>
              <a:rPr sz="800" spc="-5" dirty="0">
                <a:latin typeface="Arial"/>
                <a:cs typeface="Arial"/>
              </a:rPr>
              <a:t>al.</a:t>
            </a:r>
            <a:r>
              <a:rPr sz="800" spc="130" dirty="0">
                <a:latin typeface="Arial"/>
                <a:cs typeface="Arial"/>
              </a:rPr>
              <a:t> </a:t>
            </a:r>
            <a:r>
              <a:rPr sz="800" spc="-25" dirty="0">
                <a:latin typeface="Arial"/>
                <a:cs typeface="Arial"/>
              </a:rPr>
              <a:t>2001</a:t>
            </a:r>
            <a:endParaRPr sz="800">
              <a:latin typeface="Arial"/>
              <a:cs typeface="Arial"/>
            </a:endParaRPr>
          </a:p>
          <a:p>
            <a:pPr marL="133985" marR="5080" indent="-121285">
              <a:lnSpc>
                <a:spcPct val="107500"/>
              </a:lnSpc>
              <a:spcBef>
                <a:spcPts val="1245"/>
              </a:spcBef>
              <a:buClr>
                <a:srgbClr val="3333B2"/>
              </a:buClr>
              <a:buSzPct val="90000"/>
              <a:buFont typeface="Lucida Sans Unicode"/>
              <a:buChar char="•"/>
              <a:tabLst>
                <a:tab pos="134620" algn="l"/>
              </a:tabLst>
            </a:pPr>
            <a:r>
              <a:rPr sz="1000" i="1" u="sng" spc="-40" dirty="0">
                <a:latin typeface="Trebuchet MS"/>
                <a:cs typeface="Trebuchet MS"/>
              </a:rPr>
              <a:t>Causes </a:t>
            </a:r>
            <a:r>
              <a:rPr sz="1000" i="1" u="sng" spc="-70" dirty="0">
                <a:latin typeface="Trebuchet MS"/>
                <a:cs typeface="Trebuchet MS"/>
              </a:rPr>
              <a:t>of </a:t>
            </a:r>
            <a:r>
              <a:rPr sz="1000" i="1" u="sng" spc="-40" dirty="0">
                <a:latin typeface="Trebuchet MS"/>
                <a:cs typeface="Trebuchet MS"/>
              </a:rPr>
              <a:t>Neighborhood </a:t>
            </a:r>
            <a:r>
              <a:rPr sz="1000" i="1" u="sng" spc="-25" dirty="0">
                <a:latin typeface="Trebuchet MS"/>
                <a:cs typeface="Trebuchet MS"/>
              </a:rPr>
              <a:t>Change</a:t>
            </a:r>
            <a:r>
              <a:rPr sz="1000" spc="-25" dirty="0">
                <a:latin typeface="Arial"/>
                <a:cs typeface="Arial"/>
              </a:rPr>
              <a:t>: </a:t>
            </a:r>
            <a:r>
              <a:rPr sz="800" spc="-20" dirty="0">
                <a:latin typeface="Arial"/>
                <a:cs typeface="Arial"/>
              </a:rPr>
              <a:t>Rosenthal </a:t>
            </a:r>
            <a:r>
              <a:rPr sz="800" spc="0" dirty="0">
                <a:latin typeface="Arial"/>
                <a:cs typeface="Arial"/>
              </a:rPr>
              <a:t>(2008), </a:t>
            </a:r>
            <a:r>
              <a:rPr sz="800" spc="-10" dirty="0">
                <a:latin typeface="Arial"/>
                <a:cs typeface="Arial"/>
              </a:rPr>
              <a:t>Guerrieri </a:t>
            </a:r>
            <a:r>
              <a:rPr sz="800" spc="0" dirty="0">
                <a:latin typeface="Arial"/>
                <a:cs typeface="Arial"/>
              </a:rPr>
              <a:t>et </a:t>
            </a:r>
            <a:r>
              <a:rPr sz="800" spc="-5" dirty="0">
                <a:latin typeface="Arial"/>
                <a:cs typeface="Arial"/>
              </a:rPr>
              <a:t>al. </a:t>
            </a:r>
            <a:r>
              <a:rPr sz="800" spc="0" dirty="0">
                <a:latin typeface="Arial"/>
                <a:cs typeface="Arial"/>
              </a:rPr>
              <a:t>(2013), </a:t>
            </a:r>
            <a:r>
              <a:rPr sz="800" spc="-10" dirty="0">
                <a:latin typeface="Arial"/>
                <a:cs typeface="Arial"/>
              </a:rPr>
              <a:t>Edlund </a:t>
            </a:r>
            <a:r>
              <a:rPr sz="800" spc="0" dirty="0">
                <a:latin typeface="Arial"/>
                <a:cs typeface="Arial"/>
              </a:rPr>
              <a:t>et </a:t>
            </a:r>
            <a:r>
              <a:rPr sz="800" dirty="0">
                <a:latin typeface="Arial"/>
                <a:cs typeface="Arial"/>
              </a:rPr>
              <a:t>al., </a:t>
            </a:r>
            <a:r>
              <a:rPr sz="800" spc="0" dirty="0">
                <a:latin typeface="Arial"/>
                <a:cs typeface="Arial"/>
              </a:rPr>
              <a:t>(2017), </a:t>
            </a:r>
            <a:r>
              <a:rPr sz="800" spc="-15" dirty="0">
                <a:latin typeface="Arial"/>
                <a:cs typeface="Arial"/>
              </a:rPr>
              <a:t>Baum-Snow  </a:t>
            </a:r>
            <a:r>
              <a:rPr sz="800" spc="-20" dirty="0">
                <a:latin typeface="Arial"/>
                <a:cs typeface="Arial"/>
              </a:rPr>
              <a:t>and  </a:t>
            </a:r>
            <a:r>
              <a:rPr sz="800" dirty="0">
                <a:latin typeface="Arial"/>
                <a:cs typeface="Arial"/>
              </a:rPr>
              <a:t>Hartley </a:t>
            </a:r>
            <a:r>
              <a:rPr sz="800" spc="0" dirty="0">
                <a:latin typeface="Arial"/>
                <a:cs typeface="Arial"/>
              </a:rPr>
              <a:t>(2017), </a:t>
            </a:r>
            <a:r>
              <a:rPr sz="800" spc="-15" dirty="0">
                <a:latin typeface="Arial"/>
                <a:cs typeface="Arial"/>
              </a:rPr>
              <a:t>Ellen  </a:t>
            </a:r>
            <a:r>
              <a:rPr sz="800" spc="0" dirty="0">
                <a:latin typeface="Arial"/>
                <a:cs typeface="Arial"/>
              </a:rPr>
              <a:t>et </a:t>
            </a:r>
            <a:r>
              <a:rPr sz="800" spc="-5" dirty="0">
                <a:latin typeface="Arial"/>
                <a:cs typeface="Arial"/>
              </a:rPr>
              <a:t>al.  </a:t>
            </a:r>
            <a:r>
              <a:rPr sz="800" spc="0" dirty="0">
                <a:latin typeface="Arial"/>
                <a:cs typeface="Arial"/>
              </a:rPr>
              <a:t>(2017), </a:t>
            </a:r>
            <a:r>
              <a:rPr sz="800" spc="-40" dirty="0">
                <a:latin typeface="Arial"/>
                <a:cs typeface="Arial"/>
              </a:rPr>
              <a:t>Su  </a:t>
            </a:r>
            <a:r>
              <a:rPr sz="800" spc="0" dirty="0">
                <a:latin typeface="Arial"/>
                <a:cs typeface="Arial"/>
              </a:rPr>
              <a:t>(2017), </a:t>
            </a:r>
            <a:r>
              <a:rPr sz="800" spc="-10" dirty="0">
                <a:latin typeface="Arial"/>
                <a:cs typeface="Arial"/>
              </a:rPr>
              <a:t>Couture </a:t>
            </a:r>
            <a:r>
              <a:rPr sz="800" spc="-20" dirty="0">
                <a:latin typeface="Arial"/>
                <a:cs typeface="Arial"/>
              </a:rPr>
              <a:t>and  </a:t>
            </a:r>
            <a:r>
              <a:rPr sz="800" spc="-5" dirty="0">
                <a:latin typeface="Arial"/>
                <a:cs typeface="Arial"/>
              </a:rPr>
              <a:t>Handbury</a:t>
            </a:r>
            <a:r>
              <a:rPr sz="800" spc="-100" dirty="0">
                <a:latin typeface="Arial"/>
                <a:cs typeface="Arial"/>
              </a:rPr>
              <a:t> </a:t>
            </a:r>
            <a:r>
              <a:rPr sz="800" spc="0" dirty="0">
                <a:latin typeface="Arial"/>
                <a:cs typeface="Arial"/>
              </a:rPr>
              <a:t>(2017)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3333B2"/>
              </a:buClr>
              <a:buFont typeface="Lucida Sans Unicode"/>
              <a:buChar char="•"/>
            </a:pPr>
            <a:endParaRPr sz="1150">
              <a:latin typeface="Times New Roman"/>
              <a:cs typeface="Times New Roman"/>
            </a:endParaRPr>
          </a:p>
          <a:p>
            <a:pPr marL="133985" marR="139065" indent="-121285">
              <a:lnSpc>
                <a:spcPct val="103600"/>
              </a:lnSpc>
              <a:buClr>
                <a:srgbClr val="3333B2"/>
              </a:buClr>
              <a:buSzPct val="90000"/>
              <a:buFont typeface="Lucida Sans Unicode"/>
              <a:buChar char="•"/>
              <a:tabLst>
                <a:tab pos="134620" algn="l"/>
              </a:tabLst>
            </a:pPr>
            <a:r>
              <a:rPr sz="1000" i="1" u="sng" spc="-50" dirty="0">
                <a:latin typeface="Trebuchet MS"/>
                <a:cs typeface="Trebuchet MS"/>
              </a:rPr>
              <a:t>Consequences </a:t>
            </a:r>
            <a:r>
              <a:rPr sz="1000" i="1" u="sng" spc="-70" dirty="0">
                <a:latin typeface="Trebuchet MS"/>
                <a:cs typeface="Trebuchet MS"/>
              </a:rPr>
              <a:t>of </a:t>
            </a:r>
            <a:r>
              <a:rPr sz="1000" i="1" u="sng" spc="-40" dirty="0">
                <a:latin typeface="Trebuchet MS"/>
                <a:cs typeface="Trebuchet MS"/>
              </a:rPr>
              <a:t>Neighborhood </a:t>
            </a:r>
            <a:r>
              <a:rPr sz="1000" i="1" u="sng" spc="-20" dirty="0">
                <a:latin typeface="Trebuchet MS"/>
                <a:cs typeface="Trebuchet MS"/>
              </a:rPr>
              <a:t>Change</a:t>
            </a:r>
            <a:r>
              <a:rPr sz="1000" spc="-20" dirty="0">
                <a:latin typeface="Arial"/>
                <a:cs typeface="Arial"/>
              </a:rPr>
              <a:t>: </a:t>
            </a:r>
            <a:r>
              <a:rPr sz="800" spc="-20" dirty="0">
                <a:latin typeface="Arial"/>
                <a:cs typeface="Arial"/>
              </a:rPr>
              <a:t>Lester and </a:t>
            </a:r>
            <a:r>
              <a:rPr sz="800" dirty="0">
                <a:latin typeface="Arial"/>
                <a:cs typeface="Arial"/>
              </a:rPr>
              <a:t>Hartley </a:t>
            </a:r>
            <a:r>
              <a:rPr sz="800" spc="-25" dirty="0">
                <a:latin typeface="Arial"/>
                <a:cs typeface="Arial"/>
              </a:rPr>
              <a:t>2014 </a:t>
            </a:r>
            <a:r>
              <a:rPr sz="800" spc="5" dirty="0">
                <a:latin typeface="Arial"/>
                <a:cs typeface="Arial"/>
              </a:rPr>
              <a:t>(jobs); </a:t>
            </a:r>
            <a:r>
              <a:rPr sz="800" spc="-30" dirty="0">
                <a:latin typeface="Arial"/>
                <a:cs typeface="Arial"/>
              </a:rPr>
              <a:t>Behrens </a:t>
            </a:r>
            <a:r>
              <a:rPr sz="800" spc="0" dirty="0">
                <a:latin typeface="Arial"/>
                <a:cs typeface="Arial"/>
              </a:rPr>
              <a:t>et </a:t>
            </a:r>
            <a:r>
              <a:rPr sz="800" spc="-5" dirty="0">
                <a:latin typeface="Arial"/>
                <a:cs typeface="Arial"/>
              </a:rPr>
              <a:t>al. </a:t>
            </a:r>
            <a:r>
              <a:rPr sz="800" spc="-25" dirty="0">
                <a:latin typeface="Arial"/>
                <a:cs typeface="Arial"/>
              </a:rPr>
              <a:t>2017 (businesses);  </a:t>
            </a:r>
            <a:r>
              <a:rPr sz="800" dirty="0">
                <a:latin typeface="Arial"/>
                <a:cs typeface="Arial"/>
              </a:rPr>
              <a:t>Meltzer </a:t>
            </a:r>
            <a:r>
              <a:rPr sz="800" spc="-20" dirty="0">
                <a:latin typeface="Arial"/>
                <a:cs typeface="Arial"/>
              </a:rPr>
              <a:t>and Ghorbani </a:t>
            </a:r>
            <a:r>
              <a:rPr sz="800" spc="-25" dirty="0">
                <a:latin typeface="Arial"/>
                <a:cs typeface="Arial"/>
              </a:rPr>
              <a:t>2017 </a:t>
            </a:r>
            <a:r>
              <a:rPr sz="800" dirty="0">
                <a:latin typeface="Arial"/>
                <a:cs typeface="Arial"/>
              </a:rPr>
              <a:t>(commute </a:t>
            </a:r>
            <a:r>
              <a:rPr sz="800" spc="10" dirty="0">
                <a:latin typeface="Arial"/>
                <a:cs typeface="Arial"/>
              </a:rPr>
              <a:t>time); Autor </a:t>
            </a:r>
            <a:r>
              <a:rPr sz="800" spc="0" dirty="0">
                <a:latin typeface="Arial"/>
                <a:cs typeface="Arial"/>
              </a:rPr>
              <a:t>et </a:t>
            </a:r>
            <a:r>
              <a:rPr sz="800" spc="-5" dirty="0">
                <a:latin typeface="Arial"/>
                <a:cs typeface="Arial"/>
              </a:rPr>
              <a:t>al. </a:t>
            </a:r>
            <a:r>
              <a:rPr sz="800" spc="-25" dirty="0">
                <a:latin typeface="Arial"/>
                <a:cs typeface="Arial"/>
              </a:rPr>
              <a:t>2017 </a:t>
            </a:r>
            <a:r>
              <a:rPr sz="800" spc="5" dirty="0">
                <a:latin typeface="Arial"/>
                <a:cs typeface="Arial"/>
              </a:rPr>
              <a:t>(crime); </a:t>
            </a:r>
            <a:r>
              <a:rPr sz="800" dirty="0">
                <a:latin typeface="Arial"/>
                <a:cs typeface="Arial"/>
              </a:rPr>
              <a:t>Vigdor </a:t>
            </a:r>
            <a:r>
              <a:rPr sz="800" spc="0" dirty="0">
                <a:latin typeface="Arial"/>
                <a:cs typeface="Arial"/>
              </a:rPr>
              <a:t>et </a:t>
            </a:r>
            <a:r>
              <a:rPr sz="800" spc="-5" dirty="0">
                <a:latin typeface="Arial"/>
                <a:cs typeface="Arial"/>
              </a:rPr>
              <a:t>al. </a:t>
            </a:r>
            <a:r>
              <a:rPr sz="800" spc="-20" dirty="0">
                <a:latin typeface="Arial"/>
                <a:cs typeface="Arial"/>
              </a:rPr>
              <a:t>2002, </a:t>
            </a:r>
            <a:r>
              <a:rPr sz="800" spc="-30" dirty="0">
                <a:latin typeface="Arial"/>
                <a:cs typeface="Arial"/>
              </a:rPr>
              <a:t>Freeman </a:t>
            </a:r>
            <a:r>
              <a:rPr sz="800" spc="-15" dirty="0">
                <a:latin typeface="Arial"/>
                <a:cs typeface="Arial"/>
              </a:rPr>
              <a:t>2005,  </a:t>
            </a:r>
            <a:r>
              <a:rPr sz="800" spc="0" dirty="0">
                <a:latin typeface="Arial"/>
                <a:cs typeface="Arial"/>
              </a:rPr>
              <a:t>McKinnish</a:t>
            </a:r>
            <a:r>
              <a:rPr sz="800" spc="55" dirty="0">
                <a:latin typeface="Arial"/>
                <a:cs typeface="Arial"/>
              </a:rPr>
              <a:t> </a:t>
            </a:r>
            <a:r>
              <a:rPr sz="800" spc="0" dirty="0">
                <a:latin typeface="Arial"/>
                <a:cs typeface="Arial"/>
              </a:rPr>
              <a:t>et</a:t>
            </a:r>
            <a:r>
              <a:rPr sz="800" spc="6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al.</a:t>
            </a:r>
            <a:r>
              <a:rPr sz="800" spc="155" dirty="0">
                <a:latin typeface="Arial"/>
                <a:cs typeface="Arial"/>
              </a:rPr>
              <a:t> </a:t>
            </a:r>
            <a:r>
              <a:rPr sz="800" spc="-20" dirty="0">
                <a:latin typeface="Arial"/>
                <a:cs typeface="Arial"/>
              </a:rPr>
              <a:t>2010,</a:t>
            </a:r>
            <a:r>
              <a:rPr sz="800" spc="6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Waights</a:t>
            </a:r>
            <a:r>
              <a:rPr sz="800" spc="60" dirty="0">
                <a:latin typeface="Arial"/>
                <a:cs typeface="Arial"/>
              </a:rPr>
              <a:t> </a:t>
            </a:r>
            <a:r>
              <a:rPr sz="800" spc="-15" dirty="0">
                <a:latin typeface="Arial"/>
                <a:cs typeface="Arial"/>
              </a:rPr>
              <a:t>2014,</a:t>
            </a:r>
            <a:r>
              <a:rPr sz="800" spc="60" dirty="0">
                <a:latin typeface="Arial"/>
                <a:cs typeface="Arial"/>
              </a:rPr>
              <a:t> </a:t>
            </a:r>
            <a:r>
              <a:rPr sz="800" spc="0" dirty="0">
                <a:latin typeface="Arial"/>
                <a:cs typeface="Arial"/>
              </a:rPr>
              <a:t>Ding</a:t>
            </a:r>
            <a:r>
              <a:rPr sz="800" spc="60" dirty="0">
                <a:latin typeface="Arial"/>
                <a:cs typeface="Arial"/>
              </a:rPr>
              <a:t> </a:t>
            </a:r>
            <a:r>
              <a:rPr sz="800" spc="0" dirty="0">
                <a:latin typeface="Arial"/>
                <a:cs typeface="Arial"/>
              </a:rPr>
              <a:t>et</a:t>
            </a:r>
            <a:r>
              <a:rPr sz="800" spc="6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al.</a:t>
            </a:r>
            <a:r>
              <a:rPr sz="800" spc="155" dirty="0">
                <a:latin typeface="Arial"/>
                <a:cs typeface="Arial"/>
              </a:rPr>
              <a:t> </a:t>
            </a:r>
            <a:r>
              <a:rPr sz="800" spc="-15" dirty="0">
                <a:latin typeface="Arial"/>
                <a:cs typeface="Arial"/>
              </a:rPr>
              <a:t>2016,</a:t>
            </a:r>
            <a:r>
              <a:rPr sz="800" spc="6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(displacement);</a:t>
            </a:r>
            <a:r>
              <a:rPr sz="800" spc="60" dirty="0">
                <a:latin typeface="Arial"/>
                <a:cs typeface="Arial"/>
              </a:rPr>
              <a:t> </a:t>
            </a:r>
            <a:r>
              <a:rPr sz="800" spc="0" dirty="0">
                <a:latin typeface="Arial"/>
                <a:cs typeface="Arial"/>
              </a:rPr>
              <a:t>Brummet</a:t>
            </a:r>
            <a:r>
              <a:rPr sz="800" spc="60" dirty="0">
                <a:latin typeface="Arial"/>
                <a:cs typeface="Arial"/>
              </a:rPr>
              <a:t> </a:t>
            </a:r>
            <a:r>
              <a:rPr sz="800" spc="-20" dirty="0">
                <a:latin typeface="Arial"/>
                <a:cs typeface="Arial"/>
              </a:rPr>
              <a:t>and</a:t>
            </a:r>
            <a:r>
              <a:rPr sz="800" spc="60" dirty="0">
                <a:latin typeface="Arial"/>
                <a:cs typeface="Arial"/>
              </a:rPr>
              <a:t> </a:t>
            </a:r>
            <a:r>
              <a:rPr sz="800" spc="-45" dirty="0">
                <a:latin typeface="Arial"/>
                <a:cs typeface="Arial"/>
              </a:rPr>
              <a:t>Reed</a:t>
            </a:r>
            <a:r>
              <a:rPr sz="800" spc="60" dirty="0">
                <a:latin typeface="Arial"/>
                <a:cs typeface="Arial"/>
              </a:rPr>
              <a:t> </a:t>
            </a:r>
            <a:r>
              <a:rPr sz="800" spc="-15" dirty="0">
                <a:latin typeface="Arial"/>
                <a:cs typeface="Arial"/>
              </a:rPr>
              <a:t>2018;</a:t>
            </a:r>
            <a:r>
              <a:rPr sz="800" spc="60" dirty="0">
                <a:latin typeface="Arial"/>
                <a:cs typeface="Arial"/>
              </a:rPr>
              <a:t> </a:t>
            </a:r>
            <a:r>
              <a:rPr sz="800" spc="-40" dirty="0">
                <a:latin typeface="Arial"/>
                <a:cs typeface="Arial"/>
              </a:rPr>
              <a:t>Su</a:t>
            </a:r>
            <a:r>
              <a:rPr sz="800" spc="60" dirty="0">
                <a:latin typeface="Arial"/>
                <a:cs typeface="Arial"/>
              </a:rPr>
              <a:t> </a:t>
            </a:r>
            <a:r>
              <a:rPr sz="800" spc="-25" dirty="0">
                <a:latin typeface="Arial"/>
                <a:cs typeface="Arial"/>
              </a:rPr>
              <a:t>2017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142621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35" dirty="0"/>
              <a:t>Focus </a:t>
            </a:r>
            <a:r>
              <a:rPr spc="-40" dirty="0"/>
              <a:t>of </a:t>
            </a:r>
            <a:r>
              <a:rPr spc="-50" dirty="0"/>
              <a:t>the</a:t>
            </a:r>
            <a:r>
              <a:rPr spc="110" dirty="0"/>
              <a:t> </a:t>
            </a:r>
            <a:r>
              <a:rPr spc="-60" dirty="0"/>
              <a:t>paper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3830" y="449623"/>
            <a:ext cx="5204460" cy="24828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30" dirty="0">
                <a:latin typeface="Arial"/>
                <a:cs typeface="Arial"/>
              </a:rPr>
              <a:t>Our </a:t>
            </a:r>
            <a:r>
              <a:rPr sz="1000" spc="-45" dirty="0">
                <a:latin typeface="Arial"/>
                <a:cs typeface="Arial"/>
              </a:rPr>
              <a:t>goal  </a:t>
            </a:r>
            <a:r>
              <a:rPr sz="1000" spc="-55" dirty="0">
                <a:latin typeface="Arial"/>
                <a:cs typeface="Arial"/>
              </a:rPr>
              <a:t>is  </a:t>
            </a:r>
            <a:r>
              <a:rPr sz="1000" spc="5" dirty="0">
                <a:latin typeface="Arial"/>
                <a:cs typeface="Arial"/>
              </a:rPr>
              <a:t>to </a:t>
            </a:r>
            <a:r>
              <a:rPr sz="1000" spc="-35" dirty="0">
                <a:latin typeface="Arial"/>
                <a:cs typeface="Arial"/>
              </a:rPr>
              <a:t>study </a:t>
            </a:r>
            <a:r>
              <a:rPr sz="1000" spc="-25" dirty="0">
                <a:latin typeface="Arial"/>
                <a:cs typeface="Arial"/>
              </a:rPr>
              <a:t>the </a:t>
            </a:r>
            <a:r>
              <a:rPr sz="1000" spc="-30" dirty="0">
                <a:latin typeface="Arial"/>
                <a:cs typeface="Arial"/>
              </a:rPr>
              <a:t>effect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spc="-35" dirty="0">
                <a:latin typeface="Arial"/>
                <a:cs typeface="Arial"/>
              </a:rPr>
              <a:t>rising </a:t>
            </a:r>
            <a:r>
              <a:rPr sz="1000" spc="-50" dirty="0">
                <a:latin typeface="Arial"/>
                <a:cs typeface="Arial"/>
              </a:rPr>
              <a:t>income  </a:t>
            </a:r>
            <a:r>
              <a:rPr sz="1000" spc="-30" dirty="0">
                <a:latin typeface="Arial"/>
                <a:cs typeface="Arial"/>
              </a:rPr>
              <a:t>inequality </a:t>
            </a:r>
            <a:r>
              <a:rPr sz="1000" spc="-55" dirty="0">
                <a:latin typeface="Arial"/>
                <a:cs typeface="Arial"/>
              </a:rPr>
              <a:t>on  </a:t>
            </a:r>
            <a:r>
              <a:rPr sz="1000" spc="-50" dirty="0">
                <a:latin typeface="Arial"/>
                <a:cs typeface="Arial"/>
              </a:rPr>
              <a:t>neighborhoods  </a:t>
            </a:r>
            <a:r>
              <a:rPr sz="1000" spc="-55" dirty="0">
                <a:latin typeface="Arial"/>
                <a:cs typeface="Arial"/>
              </a:rPr>
              <a:t>and  </a:t>
            </a:r>
            <a:r>
              <a:rPr sz="1000" spc="0" dirty="0">
                <a:latin typeface="Arial"/>
                <a:cs typeface="Arial"/>
              </a:rPr>
              <a:t>(in </a:t>
            </a:r>
            <a:r>
              <a:rPr sz="1000" spc="5" dirty="0">
                <a:latin typeface="Arial"/>
                <a:cs typeface="Arial"/>
              </a:rPr>
              <a:t>turn)</a:t>
            </a:r>
            <a:r>
              <a:rPr sz="1000" spc="75" dirty="0">
                <a:latin typeface="Arial"/>
                <a:cs typeface="Arial"/>
              </a:rPr>
              <a:t> </a:t>
            </a:r>
            <a:r>
              <a:rPr sz="1000" spc="-50" dirty="0">
                <a:latin typeface="Arial"/>
                <a:cs typeface="Arial"/>
              </a:rPr>
              <a:t>welfare.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00">
              <a:latin typeface="Times New Roman"/>
              <a:cs typeface="Times New Roman"/>
            </a:endParaRPr>
          </a:p>
          <a:p>
            <a:pPr marL="265430" indent="-121920">
              <a:lnSpc>
                <a:spcPct val="100000"/>
              </a:lnSpc>
              <a:spcBef>
                <a:spcPts val="5"/>
              </a:spcBef>
              <a:buClr>
                <a:srgbClr val="3333B2"/>
              </a:buClr>
              <a:buSzPct val="90000"/>
              <a:buFont typeface="Lucida Sans Unicode"/>
              <a:buChar char="•"/>
              <a:tabLst>
                <a:tab pos="266065" algn="l"/>
              </a:tabLst>
            </a:pPr>
            <a:r>
              <a:rPr sz="1000" spc="-20" dirty="0">
                <a:latin typeface="Arial"/>
                <a:cs typeface="Arial"/>
              </a:rPr>
              <a:t>This </a:t>
            </a:r>
            <a:r>
              <a:rPr sz="1000" spc="-60" dirty="0">
                <a:latin typeface="Arial"/>
                <a:cs typeface="Arial"/>
              </a:rPr>
              <a:t>mechanism  </a:t>
            </a:r>
            <a:r>
              <a:rPr sz="1000" spc="-55" dirty="0">
                <a:latin typeface="Arial"/>
                <a:cs typeface="Arial"/>
              </a:rPr>
              <a:t>is  </a:t>
            </a:r>
            <a:r>
              <a:rPr sz="1000" spc="-10" dirty="0">
                <a:latin typeface="Arial"/>
                <a:cs typeface="Arial"/>
              </a:rPr>
              <a:t>not </a:t>
            </a:r>
            <a:r>
              <a:rPr sz="1000" spc="-25" dirty="0">
                <a:latin typeface="Arial"/>
                <a:cs typeface="Arial"/>
              </a:rPr>
              <a:t>the </a:t>
            </a:r>
            <a:r>
              <a:rPr sz="1000" spc="-35" dirty="0">
                <a:latin typeface="Arial"/>
                <a:cs typeface="Arial"/>
              </a:rPr>
              <a:t>only explanation </a:t>
            </a:r>
            <a:r>
              <a:rPr sz="1000" spc="-20" dirty="0">
                <a:latin typeface="Arial"/>
                <a:cs typeface="Arial"/>
              </a:rPr>
              <a:t>for </a:t>
            </a:r>
            <a:r>
              <a:rPr sz="1000" spc="-40" dirty="0">
                <a:latin typeface="Arial"/>
                <a:cs typeface="Arial"/>
              </a:rPr>
              <a:t>urban 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gentrification:</a:t>
            </a:r>
            <a:endParaRPr sz="1000">
              <a:latin typeface="Arial"/>
              <a:cs typeface="Arial"/>
            </a:endParaRPr>
          </a:p>
          <a:p>
            <a:pPr marL="518795" lvl="1" indent="-154305">
              <a:lnSpc>
                <a:spcPct val="100000"/>
              </a:lnSpc>
              <a:spcBef>
                <a:spcPts val="940"/>
              </a:spcBef>
              <a:buClr>
                <a:srgbClr val="3333B2"/>
              </a:buClr>
              <a:buAutoNum type="arabicPeriod"/>
              <a:tabLst>
                <a:tab pos="519430" algn="l"/>
              </a:tabLst>
            </a:pPr>
            <a:r>
              <a:rPr sz="900" spc="-20" dirty="0">
                <a:latin typeface="Tahoma"/>
                <a:cs typeface="Tahoma"/>
              </a:rPr>
              <a:t>Demographics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30" dirty="0">
                <a:latin typeface="Tahoma"/>
                <a:cs typeface="Tahoma"/>
              </a:rPr>
              <a:t>and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40" dirty="0">
                <a:latin typeface="Tahoma"/>
                <a:cs typeface="Tahoma"/>
              </a:rPr>
              <a:t>delayed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10" dirty="0">
                <a:latin typeface="Tahoma"/>
                <a:cs typeface="Tahoma"/>
              </a:rPr>
              <a:t>family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20" dirty="0">
                <a:latin typeface="Tahoma"/>
                <a:cs typeface="Tahoma"/>
              </a:rPr>
              <a:t>formation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10" dirty="0">
                <a:latin typeface="Tahoma"/>
                <a:cs typeface="Tahoma"/>
              </a:rPr>
              <a:t>(Couture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30" dirty="0">
                <a:latin typeface="Tahoma"/>
                <a:cs typeface="Tahoma"/>
              </a:rPr>
              <a:t>and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20" dirty="0">
                <a:latin typeface="Tahoma"/>
                <a:cs typeface="Tahoma"/>
              </a:rPr>
              <a:t>Handbury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2017)</a:t>
            </a:r>
            <a:endParaRPr sz="900">
              <a:latin typeface="Tahoma"/>
              <a:cs typeface="Tahoma"/>
            </a:endParaRPr>
          </a:p>
          <a:p>
            <a:pPr marL="771525" lvl="2" indent="-130810">
              <a:lnSpc>
                <a:spcPct val="100000"/>
              </a:lnSpc>
              <a:spcBef>
                <a:spcPts val="760"/>
              </a:spcBef>
              <a:buClr>
                <a:srgbClr val="3333B2"/>
              </a:buClr>
              <a:buSzPct val="62500"/>
              <a:buChar char="*"/>
              <a:tabLst>
                <a:tab pos="772160" algn="l"/>
              </a:tabLst>
            </a:pPr>
            <a:r>
              <a:rPr sz="800" dirty="0">
                <a:latin typeface="Arial"/>
                <a:cs typeface="Arial"/>
              </a:rPr>
              <a:t>The </a:t>
            </a:r>
            <a:r>
              <a:rPr sz="800" spc="-25" dirty="0">
                <a:latin typeface="Arial"/>
                <a:cs typeface="Arial"/>
              </a:rPr>
              <a:t>U-shape  </a:t>
            </a:r>
            <a:r>
              <a:rPr sz="800" spc="-20" dirty="0">
                <a:latin typeface="Arial"/>
                <a:cs typeface="Arial"/>
              </a:rPr>
              <a:t>over  </a:t>
            </a:r>
            <a:r>
              <a:rPr sz="800" spc="5" dirty="0">
                <a:latin typeface="Arial"/>
                <a:cs typeface="Arial"/>
              </a:rPr>
              <a:t>time </a:t>
            </a:r>
            <a:r>
              <a:rPr sz="800" spc="-30" dirty="0">
                <a:latin typeface="Arial"/>
                <a:cs typeface="Arial"/>
              </a:rPr>
              <a:t>is  </a:t>
            </a:r>
            <a:r>
              <a:rPr sz="800" spc="-5" dirty="0">
                <a:latin typeface="Arial"/>
                <a:cs typeface="Arial"/>
              </a:rPr>
              <a:t>almost </a:t>
            </a:r>
            <a:r>
              <a:rPr sz="800" dirty="0">
                <a:latin typeface="Arial"/>
                <a:cs typeface="Arial"/>
              </a:rPr>
              <a:t>identical </a:t>
            </a:r>
            <a:r>
              <a:rPr sz="800" spc="-5" dirty="0">
                <a:latin typeface="Arial"/>
                <a:cs typeface="Arial"/>
              </a:rPr>
              <a:t>including controls </a:t>
            </a:r>
            <a:r>
              <a:rPr sz="800" dirty="0">
                <a:latin typeface="Arial"/>
                <a:cs typeface="Arial"/>
              </a:rPr>
              <a:t>for </a:t>
            </a:r>
            <a:r>
              <a:rPr sz="800" spc="0" dirty="0">
                <a:latin typeface="Arial"/>
                <a:cs typeface="Arial"/>
              </a:rPr>
              <a:t>family </a:t>
            </a:r>
            <a:r>
              <a:rPr sz="800" dirty="0">
                <a:latin typeface="Arial"/>
                <a:cs typeface="Arial"/>
              </a:rPr>
              <a:t>structure </a:t>
            </a:r>
            <a:r>
              <a:rPr sz="800" spc="-20" dirty="0">
                <a:latin typeface="Arial"/>
                <a:cs typeface="Arial"/>
              </a:rPr>
              <a:t>and </a:t>
            </a:r>
            <a:r>
              <a:rPr sz="800" spc="125" dirty="0">
                <a:latin typeface="Arial"/>
                <a:cs typeface="Arial"/>
              </a:rPr>
              <a:t> </a:t>
            </a:r>
            <a:r>
              <a:rPr sz="800" spc="-30" dirty="0">
                <a:latin typeface="Arial"/>
                <a:cs typeface="Arial"/>
              </a:rPr>
              <a:t>age.</a:t>
            </a:r>
            <a:endParaRPr sz="800">
              <a:latin typeface="Arial"/>
              <a:cs typeface="Arial"/>
            </a:endParaRPr>
          </a:p>
          <a:p>
            <a:pPr lvl="2">
              <a:lnSpc>
                <a:spcPct val="100000"/>
              </a:lnSpc>
              <a:spcBef>
                <a:spcPts val="40"/>
              </a:spcBef>
              <a:buClr>
                <a:srgbClr val="3333B2"/>
              </a:buClr>
              <a:buFont typeface="Arial"/>
              <a:buChar char="*"/>
            </a:pPr>
            <a:endParaRPr sz="850">
              <a:latin typeface="Times New Roman"/>
              <a:cs typeface="Times New Roman"/>
            </a:endParaRPr>
          </a:p>
          <a:p>
            <a:pPr marL="518795" lvl="1" indent="-154305">
              <a:lnSpc>
                <a:spcPct val="100000"/>
              </a:lnSpc>
              <a:buClr>
                <a:srgbClr val="3333B2"/>
              </a:buClr>
              <a:buAutoNum type="arabicPeriod"/>
              <a:tabLst>
                <a:tab pos="519430" algn="l"/>
              </a:tabLst>
            </a:pPr>
            <a:r>
              <a:rPr sz="900" spc="-5" dirty="0">
                <a:latin typeface="Tahoma"/>
                <a:cs typeface="Tahoma"/>
              </a:rPr>
              <a:t>Skilled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30" dirty="0">
                <a:latin typeface="Tahoma"/>
                <a:cs typeface="Tahoma"/>
              </a:rPr>
              <a:t>working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30" dirty="0">
                <a:latin typeface="Tahoma"/>
                <a:cs typeface="Tahoma"/>
              </a:rPr>
              <a:t>longer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30" dirty="0">
                <a:latin typeface="Tahoma"/>
                <a:cs typeface="Tahoma"/>
              </a:rPr>
              <a:t>hours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40" dirty="0">
                <a:latin typeface="Tahoma"/>
                <a:cs typeface="Tahoma"/>
              </a:rPr>
              <a:t>so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want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30" dirty="0">
                <a:latin typeface="Tahoma"/>
                <a:cs typeface="Tahoma"/>
              </a:rPr>
              <a:t>shorter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commutes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5" dirty="0">
                <a:latin typeface="Tahoma"/>
                <a:cs typeface="Tahoma"/>
              </a:rPr>
              <a:t>(Edlund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20" dirty="0">
                <a:latin typeface="Tahoma"/>
                <a:cs typeface="Tahoma"/>
              </a:rPr>
              <a:t>et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15" dirty="0">
                <a:latin typeface="Tahoma"/>
                <a:cs typeface="Tahoma"/>
              </a:rPr>
              <a:t>al.</a:t>
            </a:r>
            <a:r>
              <a:rPr sz="900" spc="125" dirty="0">
                <a:latin typeface="Tahoma"/>
                <a:cs typeface="Tahoma"/>
              </a:rPr>
              <a:t> </a:t>
            </a:r>
            <a:r>
              <a:rPr sz="900" spc="-30" dirty="0">
                <a:latin typeface="Tahoma"/>
                <a:cs typeface="Tahoma"/>
              </a:rPr>
              <a:t>2016,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10" dirty="0">
                <a:latin typeface="Tahoma"/>
                <a:cs typeface="Tahoma"/>
              </a:rPr>
              <a:t>Su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2017)</a:t>
            </a:r>
            <a:endParaRPr sz="900">
              <a:latin typeface="Tahoma"/>
              <a:cs typeface="Tahoma"/>
            </a:endParaRPr>
          </a:p>
          <a:p>
            <a:pPr marL="771525" lvl="2" indent="-130810">
              <a:lnSpc>
                <a:spcPct val="100000"/>
              </a:lnSpc>
              <a:spcBef>
                <a:spcPts val="760"/>
              </a:spcBef>
              <a:buClr>
                <a:srgbClr val="3333B2"/>
              </a:buClr>
              <a:buSzPct val="62500"/>
              <a:buChar char="*"/>
              <a:tabLst>
                <a:tab pos="772160" algn="l"/>
              </a:tabLst>
            </a:pPr>
            <a:r>
              <a:rPr sz="800" spc="0" dirty="0">
                <a:latin typeface="Arial"/>
                <a:cs typeface="Arial"/>
              </a:rPr>
              <a:t>Our </a:t>
            </a:r>
            <a:r>
              <a:rPr sz="800" spc="-15" dirty="0">
                <a:latin typeface="Arial"/>
                <a:cs typeface="Arial"/>
              </a:rPr>
              <a:t>model  </a:t>
            </a:r>
            <a:r>
              <a:rPr sz="800" spc="-45" dirty="0">
                <a:latin typeface="Arial"/>
                <a:cs typeface="Arial"/>
              </a:rPr>
              <a:t>has  </a:t>
            </a:r>
            <a:r>
              <a:rPr sz="800" spc="-10" dirty="0">
                <a:latin typeface="Arial"/>
                <a:cs typeface="Arial"/>
              </a:rPr>
              <a:t>fixed </a:t>
            </a:r>
            <a:r>
              <a:rPr sz="800" spc="-5" dirty="0">
                <a:latin typeface="Arial"/>
                <a:cs typeface="Arial"/>
              </a:rPr>
              <a:t>commute </a:t>
            </a:r>
            <a:r>
              <a:rPr sz="800" spc="-25" dirty="0">
                <a:latin typeface="Arial"/>
                <a:cs typeface="Arial"/>
              </a:rPr>
              <a:t>costs  </a:t>
            </a:r>
            <a:r>
              <a:rPr sz="800" spc="-10" dirty="0">
                <a:latin typeface="Arial"/>
                <a:cs typeface="Arial"/>
              </a:rPr>
              <a:t>rising </a:t>
            </a:r>
            <a:r>
              <a:rPr sz="800" spc="15" dirty="0">
                <a:latin typeface="Arial"/>
                <a:cs typeface="Arial"/>
              </a:rPr>
              <a:t>with</a:t>
            </a:r>
            <a:r>
              <a:rPr sz="800" spc="25" dirty="0">
                <a:latin typeface="Arial"/>
                <a:cs typeface="Arial"/>
              </a:rPr>
              <a:t> </a:t>
            </a:r>
            <a:r>
              <a:rPr sz="800" spc="-30" dirty="0">
                <a:latin typeface="Arial"/>
                <a:cs typeface="Arial"/>
              </a:rPr>
              <a:t>wage.</a:t>
            </a:r>
            <a:endParaRPr sz="800">
              <a:latin typeface="Arial"/>
              <a:cs typeface="Arial"/>
            </a:endParaRPr>
          </a:p>
          <a:p>
            <a:pPr lvl="2">
              <a:lnSpc>
                <a:spcPct val="100000"/>
              </a:lnSpc>
              <a:spcBef>
                <a:spcPts val="30"/>
              </a:spcBef>
              <a:buClr>
                <a:srgbClr val="3333B2"/>
              </a:buClr>
              <a:buFont typeface="Arial"/>
              <a:buChar char="*"/>
            </a:pPr>
            <a:endParaRPr sz="700">
              <a:latin typeface="Times New Roman"/>
              <a:cs typeface="Times New Roman"/>
            </a:endParaRPr>
          </a:p>
          <a:p>
            <a:pPr marL="771525" lvl="2" indent="-130810">
              <a:lnSpc>
                <a:spcPct val="100000"/>
              </a:lnSpc>
              <a:buClr>
                <a:srgbClr val="3333B2"/>
              </a:buClr>
              <a:buSzPct val="62500"/>
              <a:buChar char="*"/>
              <a:tabLst>
                <a:tab pos="772160" algn="l"/>
              </a:tabLst>
            </a:pPr>
            <a:r>
              <a:rPr sz="800" spc="-15" dirty="0">
                <a:latin typeface="Arial"/>
                <a:cs typeface="Arial"/>
              </a:rPr>
              <a:t>Commute </a:t>
            </a:r>
            <a:r>
              <a:rPr sz="800" spc="5" dirty="0">
                <a:latin typeface="Arial"/>
                <a:cs typeface="Arial"/>
              </a:rPr>
              <a:t>time </a:t>
            </a:r>
            <a:r>
              <a:rPr sz="800" spc="-45" dirty="0">
                <a:latin typeface="Arial"/>
                <a:cs typeface="Arial"/>
              </a:rPr>
              <a:t>has  </a:t>
            </a:r>
            <a:r>
              <a:rPr sz="800" spc="-25" dirty="0">
                <a:latin typeface="Arial"/>
                <a:cs typeface="Arial"/>
              </a:rPr>
              <a:t>increased,  </a:t>
            </a:r>
            <a:r>
              <a:rPr sz="800" spc="-15" dirty="0">
                <a:latin typeface="Arial"/>
                <a:cs typeface="Arial"/>
              </a:rPr>
              <a:t>highest </a:t>
            </a:r>
            <a:r>
              <a:rPr sz="800" spc="-30" dirty="0">
                <a:latin typeface="Arial"/>
                <a:cs typeface="Arial"/>
              </a:rPr>
              <a:t>increase  </a:t>
            </a:r>
            <a:r>
              <a:rPr sz="800" dirty="0">
                <a:latin typeface="Arial"/>
                <a:cs typeface="Arial"/>
              </a:rPr>
              <a:t>for </a:t>
            </a:r>
            <a:r>
              <a:rPr sz="800" spc="-5" dirty="0">
                <a:latin typeface="Arial"/>
                <a:cs typeface="Arial"/>
              </a:rPr>
              <a:t>high </a:t>
            </a:r>
            <a:r>
              <a:rPr sz="800" spc="-25" dirty="0">
                <a:latin typeface="Arial"/>
                <a:cs typeface="Arial"/>
              </a:rPr>
              <a:t>incomes  </a:t>
            </a:r>
            <a:r>
              <a:rPr sz="800" spc="0" dirty="0">
                <a:latin typeface="Arial"/>
                <a:cs typeface="Arial"/>
              </a:rPr>
              <a:t>living</a:t>
            </a:r>
            <a:r>
              <a:rPr sz="800" spc="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downtown</a:t>
            </a:r>
            <a:endParaRPr sz="800">
              <a:latin typeface="Arial"/>
              <a:cs typeface="Arial"/>
            </a:endParaRPr>
          </a:p>
          <a:p>
            <a:pPr lvl="2">
              <a:lnSpc>
                <a:spcPct val="100000"/>
              </a:lnSpc>
              <a:spcBef>
                <a:spcPts val="40"/>
              </a:spcBef>
              <a:buClr>
                <a:srgbClr val="3333B2"/>
              </a:buClr>
              <a:buFont typeface="Arial"/>
              <a:buChar char="*"/>
            </a:pPr>
            <a:endParaRPr sz="850">
              <a:latin typeface="Times New Roman"/>
              <a:cs typeface="Times New Roman"/>
            </a:endParaRPr>
          </a:p>
          <a:p>
            <a:pPr marL="518795" lvl="1" indent="-154305">
              <a:lnSpc>
                <a:spcPct val="100000"/>
              </a:lnSpc>
              <a:buClr>
                <a:srgbClr val="3333B2"/>
              </a:buClr>
              <a:buAutoNum type="arabicPeriod"/>
              <a:tabLst>
                <a:tab pos="519430" algn="l"/>
              </a:tabLst>
            </a:pPr>
            <a:r>
              <a:rPr sz="900" spc="-15" dirty="0">
                <a:latin typeface="Tahoma"/>
                <a:cs typeface="Tahoma"/>
              </a:rPr>
              <a:t>Urban </a:t>
            </a:r>
            <a:r>
              <a:rPr sz="900" spc="-20" dirty="0">
                <a:latin typeface="Tahoma"/>
                <a:cs typeface="Tahoma"/>
              </a:rPr>
              <a:t>crime </a:t>
            </a:r>
            <a:r>
              <a:rPr sz="900" spc="-25" dirty="0">
                <a:latin typeface="Tahoma"/>
                <a:cs typeface="Tahoma"/>
              </a:rPr>
              <a:t>drop </a:t>
            </a:r>
            <a:r>
              <a:rPr sz="900" spc="-10" dirty="0">
                <a:latin typeface="Tahoma"/>
                <a:cs typeface="Tahoma"/>
              </a:rPr>
              <a:t>in </a:t>
            </a:r>
            <a:r>
              <a:rPr sz="900" spc="-35" dirty="0">
                <a:latin typeface="Tahoma"/>
                <a:cs typeface="Tahoma"/>
              </a:rPr>
              <a:t>1990s </a:t>
            </a:r>
            <a:r>
              <a:rPr sz="900" spc="-5" dirty="0">
                <a:latin typeface="Tahoma"/>
                <a:cs typeface="Tahoma"/>
              </a:rPr>
              <a:t>(Ellen </a:t>
            </a:r>
            <a:r>
              <a:rPr sz="900" spc="-20" dirty="0">
                <a:latin typeface="Tahoma"/>
                <a:cs typeface="Tahoma"/>
              </a:rPr>
              <a:t>et </a:t>
            </a:r>
            <a:r>
              <a:rPr sz="900" spc="-15" dirty="0">
                <a:latin typeface="Tahoma"/>
                <a:cs typeface="Tahoma"/>
              </a:rPr>
              <a:t>al. </a:t>
            </a:r>
            <a:r>
              <a:rPr sz="900" spc="175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2017)</a:t>
            </a:r>
            <a:endParaRPr sz="900">
              <a:latin typeface="Tahoma"/>
              <a:cs typeface="Tahoma"/>
            </a:endParaRPr>
          </a:p>
          <a:p>
            <a:pPr marL="771525" lvl="2" indent="-130810">
              <a:lnSpc>
                <a:spcPct val="100000"/>
              </a:lnSpc>
              <a:spcBef>
                <a:spcPts val="760"/>
              </a:spcBef>
              <a:buClr>
                <a:srgbClr val="3333B2"/>
              </a:buClr>
              <a:buSzPct val="62500"/>
              <a:buChar char="*"/>
              <a:tabLst>
                <a:tab pos="772160" algn="l"/>
              </a:tabLst>
            </a:pPr>
            <a:r>
              <a:rPr sz="800" spc="-40" dirty="0">
                <a:latin typeface="Arial"/>
                <a:cs typeface="Arial"/>
              </a:rPr>
              <a:t>Some</a:t>
            </a:r>
            <a:r>
              <a:rPr sz="800" spc="60" dirty="0">
                <a:latin typeface="Arial"/>
                <a:cs typeface="Arial"/>
              </a:rPr>
              <a:t> </a:t>
            </a:r>
            <a:r>
              <a:rPr sz="800" spc="-25" dirty="0">
                <a:latin typeface="Arial"/>
                <a:cs typeface="Arial"/>
              </a:rPr>
              <a:t>may</a:t>
            </a:r>
            <a:r>
              <a:rPr sz="800" spc="60" dirty="0">
                <a:latin typeface="Arial"/>
                <a:cs typeface="Arial"/>
              </a:rPr>
              <a:t> </a:t>
            </a:r>
            <a:r>
              <a:rPr sz="800" spc="-30" dirty="0">
                <a:latin typeface="Arial"/>
                <a:cs typeface="Arial"/>
              </a:rPr>
              <a:t>precede,</a:t>
            </a:r>
            <a:r>
              <a:rPr sz="800" spc="60" dirty="0">
                <a:latin typeface="Arial"/>
                <a:cs typeface="Arial"/>
              </a:rPr>
              <a:t> </a:t>
            </a:r>
            <a:r>
              <a:rPr sz="800" spc="-45" dirty="0">
                <a:latin typeface="Arial"/>
                <a:cs typeface="Arial"/>
              </a:rPr>
              <a:t>some</a:t>
            </a:r>
            <a:r>
              <a:rPr sz="800" spc="60" dirty="0">
                <a:latin typeface="Arial"/>
                <a:cs typeface="Arial"/>
              </a:rPr>
              <a:t> </a:t>
            </a:r>
            <a:r>
              <a:rPr sz="800" spc="-25" dirty="0">
                <a:latin typeface="Arial"/>
                <a:cs typeface="Arial"/>
              </a:rPr>
              <a:t>may</a:t>
            </a:r>
            <a:r>
              <a:rPr sz="800" spc="60" dirty="0">
                <a:latin typeface="Arial"/>
                <a:cs typeface="Arial"/>
              </a:rPr>
              <a:t> </a:t>
            </a:r>
            <a:r>
              <a:rPr sz="800" spc="-35" dirty="0">
                <a:latin typeface="Arial"/>
                <a:cs typeface="Arial"/>
              </a:rPr>
              <a:t>be</a:t>
            </a:r>
            <a:r>
              <a:rPr sz="800" spc="60" dirty="0">
                <a:latin typeface="Arial"/>
                <a:cs typeface="Arial"/>
              </a:rPr>
              <a:t> </a:t>
            </a:r>
            <a:r>
              <a:rPr sz="800" spc="0" dirty="0">
                <a:latin typeface="Arial"/>
                <a:cs typeface="Arial"/>
              </a:rPr>
              <a:t>part</a:t>
            </a:r>
            <a:r>
              <a:rPr sz="800" spc="60" dirty="0">
                <a:latin typeface="Arial"/>
                <a:cs typeface="Arial"/>
              </a:rPr>
              <a:t> </a:t>
            </a:r>
            <a:r>
              <a:rPr sz="800" spc="0" dirty="0">
                <a:latin typeface="Arial"/>
                <a:cs typeface="Arial"/>
              </a:rPr>
              <a:t>of</a:t>
            </a:r>
            <a:r>
              <a:rPr sz="800" spc="60" dirty="0">
                <a:latin typeface="Arial"/>
                <a:cs typeface="Arial"/>
              </a:rPr>
              <a:t> </a:t>
            </a:r>
            <a:r>
              <a:rPr sz="800" spc="0" dirty="0">
                <a:latin typeface="Arial"/>
                <a:cs typeface="Arial"/>
              </a:rPr>
              <a:t>amplification</a:t>
            </a:r>
            <a:r>
              <a:rPr sz="800" spc="60" dirty="0">
                <a:latin typeface="Arial"/>
                <a:cs typeface="Arial"/>
              </a:rPr>
              <a:t> </a:t>
            </a:r>
            <a:r>
              <a:rPr sz="800" spc="-25" dirty="0">
                <a:latin typeface="Arial"/>
                <a:cs typeface="Arial"/>
              </a:rPr>
              <a:t>mechanism</a:t>
            </a:r>
            <a:r>
              <a:rPr sz="800" spc="60" dirty="0">
                <a:latin typeface="Arial"/>
                <a:cs typeface="Arial"/>
              </a:rPr>
              <a:t> </a:t>
            </a:r>
            <a:r>
              <a:rPr sz="800" spc="0" dirty="0">
                <a:latin typeface="Arial"/>
                <a:cs typeface="Arial"/>
              </a:rPr>
              <a:t>in</a:t>
            </a:r>
            <a:r>
              <a:rPr sz="800" spc="6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our</a:t>
            </a:r>
            <a:r>
              <a:rPr sz="800" spc="60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model.</a:t>
            </a:r>
            <a:endParaRPr sz="800">
              <a:latin typeface="Arial"/>
              <a:cs typeface="Arial"/>
            </a:endParaRPr>
          </a:p>
          <a:p>
            <a:pPr lvl="2">
              <a:lnSpc>
                <a:spcPct val="100000"/>
              </a:lnSpc>
              <a:spcBef>
                <a:spcPts val="15"/>
              </a:spcBef>
              <a:buClr>
                <a:srgbClr val="3333B2"/>
              </a:buClr>
              <a:buFont typeface="Arial"/>
              <a:buChar char="*"/>
            </a:pPr>
            <a:endParaRPr sz="1000">
              <a:latin typeface="Times New Roman"/>
              <a:cs typeface="Times New Roman"/>
            </a:endParaRPr>
          </a:p>
          <a:p>
            <a:pPr marL="265430" indent="-121920">
              <a:lnSpc>
                <a:spcPct val="100000"/>
              </a:lnSpc>
              <a:buClr>
                <a:srgbClr val="3333B2"/>
              </a:buClr>
              <a:buSzPct val="90000"/>
              <a:buFont typeface="Lucida Sans Unicode"/>
              <a:buChar char="•"/>
              <a:tabLst>
                <a:tab pos="266065" algn="l"/>
              </a:tabLst>
            </a:pPr>
            <a:r>
              <a:rPr sz="1000" spc="-30" dirty="0">
                <a:latin typeface="Arial"/>
                <a:cs typeface="Arial"/>
              </a:rPr>
              <a:t>The </a:t>
            </a:r>
            <a:r>
              <a:rPr sz="1000" spc="-45" dirty="0">
                <a:latin typeface="Arial"/>
                <a:cs typeface="Arial"/>
              </a:rPr>
              <a:t>model </a:t>
            </a:r>
            <a:r>
              <a:rPr sz="1000" spc="-40" dirty="0">
                <a:latin typeface="Arial"/>
                <a:cs typeface="Arial"/>
              </a:rPr>
              <a:t>could </a:t>
            </a:r>
            <a:r>
              <a:rPr sz="1000" spc="-70" dirty="0">
                <a:latin typeface="Arial"/>
                <a:cs typeface="Arial"/>
              </a:rPr>
              <a:t>be  </a:t>
            </a:r>
            <a:r>
              <a:rPr sz="1000" spc="-45" dirty="0">
                <a:latin typeface="Arial"/>
                <a:cs typeface="Arial"/>
              </a:rPr>
              <a:t>used/extended </a:t>
            </a:r>
            <a:r>
              <a:rPr sz="1000" spc="5" dirty="0">
                <a:latin typeface="Arial"/>
                <a:cs typeface="Arial"/>
              </a:rPr>
              <a:t>to </a:t>
            </a:r>
            <a:r>
              <a:rPr sz="1000" spc="-35" dirty="0">
                <a:latin typeface="Arial"/>
                <a:cs typeface="Arial"/>
              </a:rPr>
              <a:t>study </a:t>
            </a:r>
            <a:r>
              <a:rPr sz="1000" spc="-25" dirty="0">
                <a:latin typeface="Arial"/>
                <a:cs typeface="Arial"/>
              </a:rPr>
              <a:t>the </a:t>
            </a:r>
            <a:r>
              <a:rPr sz="1000" spc="-60" dirty="0">
                <a:latin typeface="Arial"/>
                <a:cs typeface="Arial"/>
              </a:rPr>
              <a:t>power 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spc="125" dirty="0">
                <a:latin typeface="Arial"/>
                <a:cs typeface="Arial"/>
              </a:rPr>
              <a:t> </a:t>
            </a:r>
            <a:r>
              <a:rPr sz="1000" spc="-65" dirty="0">
                <a:latin typeface="Arial"/>
                <a:cs typeface="Arial"/>
              </a:rPr>
              <a:t>these  </a:t>
            </a:r>
            <a:r>
              <a:rPr sz="1000" spc="-30" dirty="0">
                <a:latin typeface="Arial"/>
                <a:cs typeface="Arial"/>
              </a:rPr>
              <a:t>alternatives.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72453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50" dirty="0"/>
              <a:t>Roadmap</a:t>
            </a:r>
          </a:p>
        </p:txBody>
      </p:sp>
      <p:sp>
        <p:nvSpPr>
          <p:cNvPr id="3" name="object 3"/>
          <p:cNvSpPr/>
          <p:nvPr/>
        </p:nvSpPr>
        <p:spPr>
          <a:xfrm>
            <a:off x="81534" y="884999"/>
            <a:ext cx="146202" cy="1462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534" y="1348066"/>
            <a:ext cx="146202" cy="1462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1534" y="1811147"/>
            <a:ext cx="146202" cy="14620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8414" y="858232"/>
            <a:ext cx="1550670" cy="11036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50" spc="-30" baseline="7936" dirty="0">
                <a:solidFill>
                  <a:srgbClr val="EAEAF7"/>
                </a:solidFill>
                <a:latin typeface="Arial"/>
                <a:cs typeface="Arial"/>
              </a:rPr>
              <a:t>1     </a:t>
            </a:r>
            <a:r>
              <a:rPr sz="1000" spc="-85" dirty="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Some  </a:t>
            </a:r>
            <a:r>
              <a:rPr sz="1000" spc="-5" dirty="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Motivating</a:t>
            </a:r>
            <a:r>
              <a:rPr sz="1000" spc="-155" dirty="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1000" spc="-50" dirty="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Facts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50" spc="-30" baseline="7936" dirty="0">
                <a:solidFill>
                  <a:srgbClr val="EAEAF7"/>
                </a:solidFill>
                <a:latin typeface="Arial"/>
                <a:cs typeface="Arial"/>
              </a:rPr>
              <a:t>2     </a:t>
            </a:r>
            <a:r>
              <a:rPr sz="1000" spc="-30" dirty="0">
                <a:solidFill>
                  <a:srgbClr val="3333B2"/>
                </a:solidFill>
                <a:latin typeface="Arial"/>
                <a:cs typeface="Arial"/>
                <a:hlinkClick r:id="rId6" action="ppaction://hlinksldjump"/>
              </a:rPr>
              <a:t>Spatial </a:t>
            </a:r>
            <a:r>
              <a:rPr sz="1000" spc="-25" dirty="0">
                <a:solidFill>
                  <a:srgbClr val="3333B2"/>
                </a:solidFill>
                <a:latin typeface="Arial"/>
                <a:cs typeface="Arial"/>
                <a:hlinkClick r:id="rId6" action="ppaction://hlinksldjump"/>
              </a:rPr>
              <a:t>Equilibrium</a:t>
            </a:r>
            <a:r>
              <a:rPr sz="1000" spc="15" dirty="0">
                <a:solidFill>
                  <a:srgbClr val="3333B2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1000" spc="-30" dirty="0">
                <a:solidFill>
                  <a:srgbClr val="3333B2"/>
                </a:solidFill>
                <a:latin typeface="Arial"/>
                <a:cs typeface="Arial"/>
                <a:hlinkClick r:id="rId6" action="ppaction://hlinksldjump"/>
              </a:rPr>
              <a:t>Model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50" spc="-30" baseline="7936" dirty="0">
                <a:solidFill>
                  <a:srgbClr val="EAEAF7"/>
                </a:solidFill>
                <a:latin typeface="Arial"/>
                <a:cs typeface="Arial"/>
              </a:rPr>
              <a:t>3   </a:t>
            </a:r>
            <a:r>
              <a:rPr sz="1050" spc="75" baseline="7936" dirty="0">
                <a:solidFill>
                  <a:srgbClr val="EAEAF7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3333B2"/>
                </a:solidFill>
                <a:latin typeface="Arial"/>
                <a:cs typeface="Arial"/>
                <a:hlinkClick r:id="rId7" action="ppaction://hlinksldjump"/>
              </a:rPr>
              <a:t>Quantification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1534" y="2274214"/>
            <a:ext cx="146202" cy="14620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18414" y="2275105"/>
            <a:ext cx="7302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20" dirty="0">
                <a:solidFill>
                  <a:srgbClr val="EAEAF7"/>
                </a:solidFill>
                <a:latin typeface="Arial"/>
                <a:cs typeface="Arial"/>
              </a:rPr>
              <a:t>4</a:t>
            </a:r>
            <a:endParaRPr sz="7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8465" y="2247447"/>
            <a:ext cx="12712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35" dirty="0">
                <a:solidFill>
                  <a:srgbClr val="3333B2"/>
                </a:solidFill>
                <a:latin typeface="Arial"/>
                <a:cs typeface="Arial"/>
                <a:hlinkClick r:id="rId8" action="ppaction://hlinksldjump"/>
              </a:rPr>
              <a:t>Counterfactual</a:t>
            </a:r>
            <a:r>
              <a:rPr sz="1000" spc="10" dirty="0">
                <a:solidFill>
                  <a:srgbClr val="3333B2"/>
                </a:solidFill>
                <a:latin typeface="Arial"/>
                <a:cs typeface="Arial"/>
                <a:hlinkClick r:id="rId8" action="ppaction://hlinksldjump"/>
              </a:rPr>
              <a:t> </a:t>
            </a:r>
            <a:r>
              <a:rPr sz="1000" spc="-50" dirty="0">
                <a:solidFill>
                  <a:srgbClr val="3333B2"/>
                </a:solidFill>
                <a:latin typeface="Arial"/>
                <a:cs typeface="Arial"/>
                <a:hlinkClick r:id="rId8" action="ppaction://hlinksldjump"/>
              </a:rPr>
              <a:t>Analysis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534" y="674966"/>
            <a:ext cx="146202" cy="1462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8414" y="648200"/>
            <a:ext cx="14033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50" spc="-30" baseline="7936" dirty="0">
                <a:solidFill>
                  <a:srgbClr val="EAEAF7"/>
                </a:solidFill>
                <a:latin typeface="Arial"/>
                <a:cs typeface="Arial"/>
              </a:rPr>
              <a:t>1     </a:t>
            </a:r>
            <a:r>
              <a:rPr sz="1000" spc="-85" dirty="0">
                <a:latin typeface="Arial"/>
                <a:cs typeface="Arial"/>
                <a:hlinkClick r:id="rId3" action="ppaction://hlinksldjump"/>
              </a:rPr>
              <a:t>Some  </a:t>
            </a:r>
            <a:r>
              <a:rPr sz="1000" spc="-5" dirty="0">
                <a:latin typeface="Arial"/>
                <a:cs typeface="Arial"/>
                <a:hlinkClick r:id="rId3" action="ppaction://hlinksldjump"/>
              </a:rPr>
              <a:t>Motivating</a:t>
            </a:r>
            <a:r>
              <a:rPr sz="1000" spc="-150" dirty="0">
                <a:latin typeface="Arial"/>
                <a:cs typeface="Arial"/>
                <a:hlinkClick r:id="rId3" action="ppaction://hlinksldjump"/>
              </a:rPr>
              <a:t> </a:t>
            </a:r>
            <a:r>
              <a:rPr sz="1000" spc="-50" dirty="0">
                <a:latin typeface="Arial"/>
                <a:cs typeface="Arial"/>
                <a:hlinkClick r:id="rId3" action="ppaction://hlinksldjump"/>
              </a:rPr>
              <a:t>Facts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1534" y="1176223"/>
            <a:ext cx="146202" cy="14620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1534" y="1677492"/>
            <a:ext cx="146202" cy="14620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8414" y="1149469"/>
            <a:ext cx="1550670" cy="6788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50" spc="-30" baseline="7936" dirty="0">
                <a:solidFill>
                  <a:srgbClr val="FAFAFD"/>
                </a:solidFill>
                <a:latin typeface="Arial"/>
                <a:cs typeface="Arial"/>
              </a:rPr>
              <a:t>2     </a:t>
            </a:r>
            <a:r>
              <a:rPr sz="1000" spc="-30" dirty="0">
                <a:solidFill>
                  <a:srgbClr val="D6D6EF"/>
                </a:solidFill>
                <a:latin typeface="Arial"/>
                <a:cs typeface="Arial"/>
                <a:hlinkClick r:id="rId6" action="ppaction://hlinksldjump"/>
              </a:rPr>
              <a:t>Spatial </a:t>
            </a:r>
            <a:r>
              <a:rPr sz="1000" spc="-25" dirty="0">
                <a:solidFill>
                  <a:srgbClr val="D6D6EF"/>
                </a:solidFill>
                <a:latin typeface="Arial"/>
                <a:cs typeface="Arial"/>
                <a:hlinkClick r:id="rId6" action="ppaction://hlinksldjump"/>
              </a:rPr>
              <a:t>Equilibrium</a:t>
            </a:r>
            <a:r>
              <a:rPr sz="1000" spc="15" dirty="0">
                <a:solidFill>
                  <a:srgbClr val="D6D6EF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1000" spc="-30" dirty="0">
                <a:solidFill>
                  <a:srgbClr val="D6D6EF"/>
                </a:solidFill>
                <a:latin typeface="Arial"/>
                <a:cs typeface="Arial"/>
                <a:hlinkClick r:id="rId6" action="ppaction://hlinksldjump"/>
              </a:rPr>
              <a:t>Model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50" spc="-30" baseline="7936" dirty="0">
                <a:solidFill>
                  <a:srgbClr val="FAFAFD"/>
                </a:solidFill>
                <a:latin typeface="Arial"/>
                <a:cs typeface="Arial"/>
              </a:rPr>
              <a:t>3   </a:t>
            </a:r>
            <a:r>
              <a:rPr sz="1050" spc="75" baseline="7936" dirty="0">
                <a:solidFill>
                  <a:srgbClr val="FAFAFD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D6D6EF"/>
                </a:solidFill>
                <a:latin typeface="Arial"/>
                <a:cs typeface="Arial"/>
                <a:hlinkClick r:id="rId7" action="ppaction://hlinksldjump"/>
              </a:rPr>
              <a:t>Quantification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1534" y="2178748"/>
            <a:ext cx="146202" cy="1462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18414" y="2179640"/>
            <a:ext cx="7302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20" dirty="0">
                <a:solidFill>
                  <a:srgbClr val="FAFAFD"/>
                </a:solidFill>
                <a:latin typeface="Arial"/>
                <a:cs typeface="Arial"/>
              </a:rPr>
              <a:t>4</a:t>
            </a:r>
            <a:endParaRPr sz="7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8465" y="2151982"/>
            <a:ext cx="12712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35" dirty="0">
                <a:solidFill>
                  <a:srgbClr val="D6D6EF"/>
                </a:solidFill>
                <a:latin typeface="Arial"/>
                <a:cs typeface="Arial"/>
                <a:hlinkClick r:id="rId8" action="ppaction://hlinksldjump"/>
              </a:rPr>
              <a:t>Counterfactual</a:t>
            </a:r>
            <a:r>
              <a:rPr sz="1000" spc="10" dirty="0">
                <a:solidFill>
                  <a:srgbClr val="D6D6EF"/>
                </a:solidFill>
                <a:latin typeface="Arial"/>
                <a:cs typeface="Arial"/>
                <a:hlinkClick r:id="rId8" action="ppaction://hlinksldjump"/>
              </a:rPr>
              <a:t> </a:t>
            </a:r>
            <a:r>
              <a:rPr sz="1000" spc="-50" dirty="0">
                <a:solidFill>
                  <a:srgbClr val="D6D6EF"/>
                </a:solidFill>
                <a:latin typeface="Arial"/>
                <a:cs typeface="Arial"/>
                <a:hlinkClick r:id="rId8" action="ppaction://hlinksldjump"/>
              </a:rPr>
              <a:t>Analysis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38925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10" dirty="0"/>
              <a:t>Data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5097" y="694593"/>
            <a:ext cx="5311775" cy="1940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285">
              <a:lnSpc>
                <a:spcPct val="100000"/>
              </a:lnSpc>
              <a:spcBef>
                <a:spcPts val="95"/>
              </a:spcBef>
              <a:buClr>
                <a:srgbClr val="3333B2"/>
              </a:buClr>
              <a:buSzPct val="90000"/>
              <a:buFont typeface="Lucida Sans Unicode"/>
              <a:buChar char="•"/>
              <a:tabLst>
                <a:tab pos="134620" algn="l"/>
              </a:tabLst>
            </a:pPr>
            <a:r>
              <a:rPr sz="1000" spc="-80" dirty="0">
                <a:latin typeface="Arial"/>
                <a:cs typeface="Arial"/>
              </a:rPr>
              <a:t>US  </a:t>
            </a:r>
            <a:r>
              <a:rPr sz="1000" spc="-85" dirty="0">
                <a:latin typeface="Arial"/>
                <a:cs typeface="Arial"/>
              </a:rPr>
              <a:t>census  </a:t>
            </a:r>
            <a:r>
              <a:rPr sz="1000" spc="-40" dirty="0">
                <a:latin typeface="Arial"/>
                <a:cs typeface="Arial"/>
              </a:rPr>
              <a:t>(Decennial </a:t>
            </a:r>
            <a:r>
              <a:rPr sz="1000" spc="-55" dirty="0">
                <a:latin typeface="Arial"/>
                <a:cs typeface="Arial"/>
              </a:rPr>
              <a:t>1970-2000 </a:t>
            </a:r>
            <a:r>
              <a:rPr sz="1000" spc="185" dirty="0">
                <a:latin typeface="Arial"/>
                <a:cs typeface="Arial"/>
              </a:rPr>
              <a:t>+ </a:t>
            </a:r>
            <a:r>
              <a:rPr sz="1000" spc="-80" dirty="0">
                <a:latin typeface="Arial"/>
                <a:cs typeface="Arial"/>
              </a:rPr>
              <a:t>ACS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2012-2016)</a:t>
            </a:r>
            <a:endParaRPr sz="1000">
              <a:latin typeface="Arial"/>
              <a:cs typeface="Arial"/>
            </a:endParaRPr>
          </a:p>
          <a:p>
            <a:pPr marL="255270">
              <a:lnSpc>
                <a:spcPct val="100000"/>
              </a:lnSpc>
              <a:spcBef>
                <a:spcPts val="79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spc="-20" dirty="0">
                <a:latin typeface="Tahoma"/>
                <a:cs typeface="Tahoma"/>
              </a:rPr>
              <a:t>Combine </a:t>
            </a:r>
            <a:r>
              <a:rPr sz="900" spc="-30" dirty="0">
                <a:latin typeface="Tahoma"/>
                <a:cs typeface="Tahoma"/>
              </a:rPr>
              <a:t>bracketed </a:t>
            </a:r>
            <a:r>
              <a:rPr sz="900" spc="-15" dirty="0">
                <a:latin typeface="Tahoma"/>
                <a:cs typeface="Tahoma"/>
              </a:rPr>
              <a:t>tract-level data </a:t>
            </a:r>
            <a:r>
              <a:rPr sz="900" spc="-5" dirty="0">
                <a:latin typeface="Tahoma"/>
                <a:cs typeface="Tahoma"/>
              </a:rPr>
              <a:t>with </a:t>
            </a:r>
            <a:r>
              <a:rPr sz="900" spc="10" dirty="0">
                <a:latin typeface="Tahoma"/>
                <a:cs typeface="Tahoma"/>
              </a:rPr>
              <a:t>PUMA-level </a:t>
            </a:r>
            <a:r>
              <a:rPr sz="900" spc="-15" dirty="0">
                <a:latin typeface="Tahoma"/>
                <a:cs typeface="Tahoma"/>
              </a:rPr>
              <a:t>micro</a:t>
            </a:r>
            <a:r>
              <a:rPr sz="900" spc="60" dirty="0">
                <a:latin typeface="Tahoma"/>
                <a:cs typeface="Tahoma"/>
              </a:rPr>
              <a:t> </a:t>
            </a:r>
            <a:r>
              <a:rPr sz="900" spc="-15" dirty="0">
                <a:latin typeface="Tahoma"/>
                <a:cs typeface="Tahoma"/>
              </a:rPr>
              <a:t>data</a:t>
            </a:r>
            <a:endParaRPr sz="900">
              <a:latin typeface="Tahoma"/>
              <a:cs typeface="Tahoma"/>
            </a:endParaRPr>
          </a:p>
          <a:p>
            <a:pPr marL="255270">
              <a:lnSpc>
                <a:spcPct val="100000"/>
              </a:lnSpc>
              <a:spcBef>
                <a:spcPts val="58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spc="25" dirty="0">
                <a:latin typeface="Tahoma"/>
                <a:cs typeface="Tahoma"/>
              </a:rPr>
              <a:t>All </a:t>
            </a:r>
            <a:r>
              <a:rPr sz="900" spc="-25" dirty="0">
                <a:latin typeface="Tahoma"/>
                <a:cs typeface="Tahoma"/>
              </a:rPr>
              <a:t>income </a:t>
            </a:r>
            <a:r>
              <a:rPr sz="900" spc="-40" dirty="0">
                <a:latin typeface="Tahoma"/>
                <a:cs typeface="Tahoma"/>
              </a:rPr>
              <a:t>measures </a:t>
            </a:r>
            <a:r>
              <a:rPr sz="900" spc="-45" dirty="0">
                <a:latin typeface="Tahoma"/>
                <a:cs typeface="Tahoma"/>
              </a:rPr>
              <a:t>are  </a:t>
            </a:r>
            <a:r>
              <a:rPr sz="900" dirty="0">
                <a:latin typeface="Tahoma"/>
                <a:cs typeface="Tahoma"/>
              </a:rPr>
              <a:t>at </a:t>
            </a:r>
            <a:r>
              <a:rPr sz="900" spc="-20" dirty="0">
                <a:latin typeface="Tahoma"/>
                <a:cs typeface="Tahoma"/>
              </a:rPr>
              <a:t>the </a:t>
            </a:r>
            <a:r>
              <a:rPr sz="900" spc="-15" dirty="0">
                <a:latin typeface="Tahoma"/>
                <a:cs typeface="Tahoma"/>
              </a:rPr>
              <a:t>household/family </a:t>
            </a:r>
            <a:r>
              <a:rPr sz="900" spc="-30" dirty="0">
                <a:latin typeface="Tahoma"/>
                <a:cs typeface="Tahoma"/>
              </a:rPr>
              <a:t>level </a:t>
            </a:r>
            <a:r>
              <a:rPr sz="900" spc="-10" dirty="0">
                <a:latin typeface="Tahoma"/>
                <a:cs typeface="Tahoma"/>
              </a:rPr>
              <a:t>in </a:t>
            </a:r>
            <a:r>
              <a:rPr sz="900" spc="-35" dirty="0">
                <a:latin typeface="Tahoma"/>
                <a:cs typeface="Tahoma"/>
              </a:rPr>
              <a:t>1999</a:t>
            </a:r>
            <a:r>
              <a:rPr sz="900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dollars</a:t>
            </a:r>
            <a:endParaRPr sz="900">
              <a:latin typeface="Tahoma"/>
              <a:cs typeface="Tahoma"/>
            </a:endParaRPr>
          </a:p>
          <a:p>
            <a:pPr marL="255270">
              <a:lnSpc>
                <a:spcPct val="100000"/>
              </a:lnSpc>
              <a:spcBef>
                <a:spcPts val="58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spc="-15" dirty="0">
                <a:latin typeface="Tahoma"/>
                <a:cs typeface="Tahoma"/>
              </a:rPr>
              <a:t>Focus </a:t>
            </a:r>
            <a:r>
              <a:rPr sz="900" spc="-30" dirty="0">
                <a:latin typeface="Tahoma"/>
                <a:cs typeface="Tahoma"/>
              </a:rPr>
              <a:t>on </a:t>
            </a:r>
            <a:r>
              <a:rPr sz="900" spc="-20" dirty="0">
                <a:latin typeface="Tahoma"/>
                <a:cs typeface="Tahoma"/>
              </a:rPr>
              <a:t>the </a:t>
            </a:r>
            <a:r>
              <a:rPr sz="900" spc="-35" dirty="0">
                <a:latin typeface="Tahoma"/>
                <a:cs typeface="Tahoma"/>
              </a:rPr>
              <a:t>100 </a:t>
            </a:r>
            <a:r>
              <a:rPr sz="900" spc="25" dirty="0">
                <a:latin typeface="Tahoma"/>
                <a:cs typeface="Tahoma"/>
              </a:rPr>
              <a:t>CBSAs </a:t>
            </a:r>
            <a:r>
              <a:rPr sz="900" spc="-5" dirty="0">
                <a:latin typeface="Tahoma"/>
                <a:cs typeface="Tahoma"/>
              </a:rPr>
              <a:t>with </a:t>
            </a:r>
            <a:r>
              <a:rPr sz="900" spc="-20" dirty="0">
                <a:latin typeface="Tahoma"/>
                <a:cs typeface="Tahoma"/>
              </a:rPr>
              <a:t>the </a:t>
            </a:r>
            <a:r>
              <a:rPr sz="900" spc="-30" dirty="0">
                <a:latin typeface="Tahoma"/>
                <a:cs typeface="Tahoma"/>
              </a:rPr>
              <a:t>largest </a:t>
            </a:r>
            <a:r>
              <a:rPr sz="900" spc="-15" dirty="0">
                <a:latin typeface="Tahoma"/>
                <a:cs typeface="Tahoma"/>
              </a:rPr>
              <a:t>populations </a:t>
            </a:r>
            <a:r>
              <a:rPr sz="900" spc="-10" dirty="0">
                <a:latin typeface="Tahoma"/>
                <a:cs typeface="Tahoma"/>
              </a:rPr>
              <a:t>in</a:t>
            </a:r>
            <a:r>
              <a:rPr sz="900" spc="210" dirty="0">
                <a:latin typeface="Tahoma"/>
                <a:cs typeface="Tahoma"/>
              </a:rPr>
              <a:t> </a:t>
            </a:r>
            <a:r>
              <a:rPr sz="900" spc="-35" dirty="0">
                <a:latin typeface="Tahoma"/>
                <a:cs typeface="Tahoma"/>
              </a:rPr>
              <a:t>1990</a:t>
            </a:r>
            <a:endParaRPr sz="9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 marL="133985" indent="-121285">
              <a:lnSpc>
                <a:spcPct val="100000"/>
              </a:lnSpc>
              <a:spcBef>
                <a:spcPts val="680"/>
              </a:spcBef>
              <a:buClr>
                <a:srgbClr val="3333B2"/>
              </a:buClr>
              <a:buSzPct val="90000"/>
              <a:buFont typeface="Lucida Sans Unicode"/>
              <a:buChar char="•"/>
              <a:tabLst>
                <a:tab pos="134620" algn="l"/>
              </a:tabLst>
            </a:pPr>
            <a:r>
              <a:rPr sz="1000" b="1" spc="-40" dirty="0">
                <a:latin typeface="Gill Sans MT"/>
                <a:cs typeface="Gill Sans MT"/>
              </a:rPr>
              <a:t>Downtown </a:t>
            </a:r>
            <a:r>
              <a:rPr sz="1000" spc="-40" dirty="0">
                <a:latin typeface="Arial"/>
                <a:cs typeface="Arial"/>
              </a:rPr>
              <a:t>contains </a:t>
            </a:r>
            <a:r>
              <a:rPr sz="1000" spc="-25" dirty="0">
                <a:latin typeface="Arial"/>
                <a:cs typeface="Arial"/>
              </a:rPr>
              <a:t>the </a:t>
            </a:r>
            <a:r>
              <a:rPr sz="1000" spc="-15" dirty="0">
                <a:latin typeface="Arial"/>
                <a:cs typeface="Arial"/>
              </a:rPr>
              <a:t>tracts </a:t>
            </a:r>
            <a:r>
              <a:rPr sz="1000" spc="-55" dirty="0">
                <a:latin typeface="Arial"/>
                <a:cs typeface="Arial"/>
              </a:rPr>
              <a:t>closest  </a:t>
            </a:r>
            <a:r>
              <a:rPr sz="1000" spc="5" dirty="0">
                <a:latin typeface="Arial"/>
                <a:cs typeface="Arial"/>
              </a:rPr>
              <a:t>to </a:t>
            </a:r>
            <a:r>
              <a:rPr sz="1000" spc="-25" dirty="0">
                <a:latin typeface="Arial"/>
                <a:cs typeface="Arial"/>
              </a:rPr>
              <a:t>the </a:t>
            </a:r>
            <a:r>
              <a:rPr sz="1000" spc="-10" dirty="0">
                <a:latin typeface="Arial"/>
                <a:cs typeface="Arial"/>
              </a:rPr>
              <a:t>city </a:t>
            </a:r>
            <a:r>
              <a:rPr sz="1000" spc="-40" dirty="0">
                <a:latin typeface="Arial"/>
                <a:cs typeface="Arial"/>
              </a:rPr>
              <a:t>center </a:t>
            </a:r>
            <a:r>
              <a:rPr sz="1000" spc="185" dirty="0">
                <a:latin typeface="Arial"/>
                <a:cs typeface="Arial"/>
              </a:rPr>
              <a:t>= </a:t>
            </a:r>
            <a:r>
              <a:rPr sz="1000" spc="-60" dirty="0">
                <a:latin typeface="Arial"/>
                <a:cs typeface="Arial"/>
              </a:rPr>
              <a:t>10% 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spc="-80" dirty="0">
                <a:latin typeface="Arial"/>
                <a:cs typeface="Arial"/>
              </a:rPr>
              <a:t>a  </a:t>
            </a:r>
            <a:r>
              <a:rPr sz="1000" spc="-50" dirty="0">
                <a:latin typeface="Arial"/>
                <a:cs typeface="Arial"/>
              </a:rPr>
              <a:t>CBSA’s  </a:t>
            </a:r>
            <a:r>
              <a:rPr sz="1000" spc="-25" dirty="0">
                <a:latin typeface="Arial"/>
                <a:cs typeface="Arial"/>
              </a:rPr>
              <a:t>population </a:t>
            </a:r>
            <a:r>
              <a:rPr sz="1000" spc="-15" dirty="0">
                <a:latin typeface="Arial"/>
                <a:cs typeface="Arial"/>
              </a:rPr>
              <a:t>in 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0" dirty="0">
                <a:latin typeface="Arial"/>
                <a:cs typeface="Arial"/>
              </a:rPr>
              <a:t>2000.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3333B2"/>
              </a:buClr>
              <a:buFont typeface="Lucida Sans Unicode"/>
              <a:buChar char="•"/>
            </a:pPr>
            <a:endParaRPr sz="1350">
              <a:latin typeface="Times New Roman"/>
              <a:cs typeface="Times New Roman"/>
            </a:endParaRPr>
          </a:p>
          <a:p>
            <a:pPr marL="133985" indent="-121285">
              <a:lnSpc>
                <a:spcPct val="100000"/>
              </a:lnSpc>
              <a:spcBef>
                <a:spcPts val="5"/>
              </a:spcBef>
              <a:buClr>
                <a:srgbClr val="3333B2"/>
              </a:buClr>
              <a:buSzPct val="90000"/>
              <a:buFont typeface="Lucida Sans Unicode"/>
              <a:buChar char="•"/>
              <a:tabLst>
                <a:tab pos="134620" algn="l"/>
              </a:tabLst>
            </a:pPr>
            <a:r>
              <a:rPr sz="1000" spc="-55" dirty="0">
                <a:latin typeface="Arial"/>
                <a:cs typeface="Arial"/>
              </a:rPr>
              <a:t>For  </a:t>
            </a:r>
            <a:r>
              <a:rPr sz="1000" spc="-40" dirty="0">
                <a:latin typeface="Arial"/>
                <a:cs typeface="Arial"/>
              </a:rPr>
              <a:t>descriptive </a:t>
            </a:r>
            <a:r>
              <a:rPr sz="1000" spc="-35" dirty="0">
                <a:latin typeface="Arial"/>
                <a:cs typeface="Arial"/>
              </a:rPr>
              <a:t>work, </a:t>
            </a:r>
            <a:r>
              <a:rPr sz="1000" spc="-75" dirty="0">
                <a:latin typeface="Arial"/>
                <a:cs typeface="Arial"/>
              </a:rPr>
              <a:t>measure  </a:t>
            </a:r>
            <a:r>
              <a:rPr sz="1000" b="1" spc="-30" dirty="0">
                <a:latin typeface="Gill Sans MT"/>
                <a:cs typeface="Gill Sans MT"/>
              </a:rPr>
              <a:t>neighborhood  </a:t>
            </a:r>
            <a:r>
              <a:rPr sz="1000" b="1" spc="-20" dirty="0">
                <a:latin typeface="Gill Sans MT"/>
                <a:cs typeface="Gill Sans MT"/>
              </a:rPr>
              <a:t>change </a:t>
            </a:r>
            <a:r>
              <a:rPr sz="1000" dirty="0">
                <a:latin typeface="Arial"/>
                <a:cs typeface="Arial"/>
              </a:rPr>
              <a:t>with </a:t>
            </a:r>
            <a:r>
              <a:rPr sz="1000" spc="-40" dirty="0">
                <a:latin typeface="Arial"/>
                <a:cs typeface="Arial"/>
              </a:rPr>
              <a:t>percent </a:t>
            </a:r>
            <a:r>
              <a:rPr sz="1000" spc="-55" dirty="0">
                <a:latin typeface="Arial"/>
                <a:cs typeface="Arial"/>
              </a:rPr>
              <a:t>median  </a:t>
            </a:r>
            <a:r>
              <a:rPr sz="1000" spc="-50" dirty="0">
                <a:latin typeface="Arial"/>
                <a:cs typeface="Arial"/>
              </a:rPr>
              <a:t>income</a:t>
            </a:r>
            <a:r>
              <a:rPr sz="1000" spc="8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growth.</a:t>
            </a:r>
            <a:endParaRPr sz="1000">
              <a:latin typeface="Arial"/>
              <a:cs typeface="Arial"/>
            </a:endParaRPr>
          </a:p>
          <a:p>
            <a:pPr marL="387350" marR="22225" indent="-132080">
              <a:lnSpc>
                <a:spcPct val="101499"/>
              </a:lnSpc>
              <a:spcBef>
                <a:spcPts val="775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</a:t>
            </a:r>
            <a:r>
              <a:rPr sz="900" spc="-20" dirty="0">
                <a:latin typeface="Tahoma"/>
                <a:cs typeface="Tahoma"/>
              </a:rPr>
              <a:t>Correlated </a:t>
            </a:r>
            <a:r>
              <a:rPr sz="900" spc="-5" dirty="0">
                <a:latin typeface="Tahoma"/>
                <a:cs typeface="Tahoma"/>
              </a:rPr>
              <a:t>with </a:t>
            </a:r>
            <a:r>
              <a:rPr sz="900" spc="-15" dirty="0">
                <a:latin typeface="Tahoma"/>
                <a:cs typeface="Tahoma"/>
              </a:rPr>
              <a:t>population, </a:t>
            </a:r>
            <a:r>
              <a:rPr sz="900" spc="-25" dirty="0">
                <a:latin typeface="Tahoma"/>
                <a:cs typeface="Tahoma"/>
              </a:rPr>
              <a:t>college </a:t>
            </a:r>
            <a:r>
              <a:rPr sz="900" spc="-40" dirty="0">
                <a:latin typeface="Tahoma"/>
                <a:cs typeface="Tahoma"/>
              </a:rPr>
              <a:t>share, house </a:t>
            </a:r>
            <a:r>
              <a:rPr sz="900" spc="-30" dirty="0">
                <a:latin typeface="Tahoma"/>
                <a:cs typeface="Tahoma"/>
              </a:rPr>
              <a:t>prices, </a:t>
            </a:r>
            <a:r>
              <a:rPr sz="900" spc="-35" dirty="0">
                <a:latin typeface="Tahoma"/>
                <a:cs typeface="Tahoma"/>
              </a:rPr>
              <a:t>homeownership </a:t>
            </a:r>
            <a:r>
              <a:rPr sz="900" spc="-25" dirty="0">
                <a:latin typeface="Tahoma"/>
                <a:cs typeface="Tahoma"/>
              </a:rPr>
              <a:t>rates, </a:t>
            </a:r>
            <a:r>
              <a:rPr sz="900" spc="-30" dirty="0">
                <a:latin typeface="Tahoma"/>
                <a:cs typeface="Tahoma"/>
              </a:rPr>
              <a:t>and </a:t>
            </a:r>
            <a:r>
              <a:rPr sz="900" spc="-20" dirty="0">
                <a:latin typeface="Tahoma"/>
                <a:cs typeface="Tahoma"/>
              </a:rPr>
              <a:t>restaurant </a:t>
            </a:r>
            <a:r>
              <a:rPr sz="900" spc="-35" dirty="0">
                <a:latin typeface="Tahoma"/>
                <a:cs typeface="Tahoma"/>
              </a:rPr>
              <a:t>quality  over </a:t>
            </a:r>
            <a:r>
              <a:rPr sz="900" spc="-20" dirty="0">
                <a:latin typeface="Tahoma"/>
                <a:cs typeface="Tahoma"/>
              </a:rPr>
              <a:t>the </a:t>
            </a:r>
            <a:r>
              <a:rPr sz="900" spc="-45" dirty="0">
                <a:latin typeface="Tahoma"/>
                <a:cs typeface="Tahoma"/>
              </a:rPr>
              <a:t>same</a:t>
            </a:r>
            <a:r>
              <a:rPr sz="900" spc="50" dirty="0">
                <a:latin typeface="Tahoma"/>
                <a:cs typeface="Tahoma"/>
              </a:rPr>
              <a:t> </a:t>
            </a:r>
            <a:r>
              <a:rPr sz="900" spc="-15" dirty="0">
                <a:latin typeface="Tahoma"/>
                <a:cs typeface="Tahoma"/>
              </a:rPr>
              <a:t>period.</a:t>
            </a:r>
            <a:endParaRPr sz="9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48615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45" dirty="0"/>
              <a:t>Neighborhood </a:t>
            </a:r>
            <a:r>
              <a:rPr spc="-60" dirty="0"/>
              <a:t>Change </a:t>
            </a:r>
            <a:r>
              <a:rPr spc="-40" dirty="0"/>
              <a:t>is Concentrated </a:t>
            </a:r>
            <a:r>
              <a:rPr spc="-30" dirty="0"/>
              <a:t>in </a:t>
            </a:r>
            <a:r>
              <a:rPr spc="-10" dirty="0"/>
              <a:t>Local </a:t>
            </a:r>
            <a:r>
              <a:rPr spc="-50" dirty="0"/>
              <a:t>Downtown </a:t>
            </a:r>
            <a:r>
              <a:rPr spc="105" dirty="0"/>
              <a:t> </a:t>
            </a:r>
            <a:r>
              <a:rPr spc="-45" dirty="0"/>
              <a:t>Areas</a:t>
            </a:r>
          </a:p>
        </p:txBody>
      </p:sp>
      <p:sp>
        <p:nvSpPr>
          <p:cNvPr id="3" name="object 3"/>
          <p:cNvSpPr/>
          <p:nvPr/>
        </p:nvSpPr>
        <p:spPr>
          <a:xfrm>
            <a:off x="1612026" y="590451"/>
            <a:ext cx="2536492" cy="23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752321" y="1762761"/>
            <a:ext cx="288290" cy="1141095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26670">
              <a:lnSpc>
                <a:spcPct val="100000"/>
              </a:lnSpc>
              <a:spcBef>
                <a:spcPts val="245"/>
              </a:spcBef>
            </a:pPr>
            <a:r>
              <a:rPr sz="400" dirty="0">
                <a:latin typeface="Arial"/>
                <a:cs typeface="Arial"/>
              </a:rPr>
              <a:t>&lt;0%</a:t>
            </a:r>
            <a:endParaRPr sz="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400" dirty="0">
                <a:latin typeface="Arial"/>
                <a:cs typeface="Arial"/>
              </a:rPr>
              <a:t>0%−20%</a:t>
            </a:r>
            <a:endParaRPr sz="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400" dirty="0">
                <a:latin typeface="Arial"/>
                <a:cs typeface="Arial"/>
              </a:rPr>
              <a:t>20%−40%</a:t>
            </a:r>
            <a:endParaRPr sz="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400" dirty="0">
                <a:latin typeface="Arial"/>
                <a:cs typeface="Arial"/>
              </a:rPr>
              <a:t>40%</a:t>
            </a:r>
            <a:r>
              <a:rPr sz="400" spc="-50" dirty="0">
                <a:latin typeface="Arial"/>
                <a:cs typeface="Arial"/>
              </a:rPr>
              <a:t> </a:t>
            </a:r>
            <a:r>
              <a:rPr sz="400" dirty="0">
                <a:latin typeface="Arial"/>
                <a:cs typeface="Arial"/>
              </a:rPr>
              <a:t>−</a:t>
            </a:r>
            <a:r>
              <a:rPr sz="400" spc="-50" dirty="0">
                <a:latin typeface="Arial"/>
                <a:cs typeface="Arial"/>
              </a:rPr>
              <a:t> </a:t>
            </a:r>
            <a:r>
              <a:rPr sz="400" dirty="0">
                <a:latin typeface="Arial"/>
                <a:cs typeface="Arial"/>
              </a:rPr>
              <a:t>50%</a:t>
            </a:r>
            <a:endParaRPr sz="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400" dirty="0">
                <a:latin typeface="Arial"/>
                <a:cs typeface="Arial"/>
              </a:rPr>
              <a:t>50%−60%</a:t>
            </a:r>
            <a:endParaRPr sz="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400" dirty="0">
                <a:latin typeface="Arial"/>
                <a:cs typeface="Arial"/>
              </a:rPr>
              <a:t>60%−100%</a:t>
            </a:r>
            <a:endParaRPr sz="400">
              <a:latin typeface="Arial"/>
              <a:cs typeface="Arial"/>
            </a:endParaRPr>
          </a:p>
          <a:p>
            <a:pPr marL="26670">
              <a:lnSpc>
                <a:spcPct val="100000"/>
              </a:lnSpc>
              <a:spcBef>
                <a:spcPts val="145"/>
              </a:spcBef>
            </a:pPr>
            <a:r>
              <a:rPr sz="400" dirty="0">
                <a:latin typeface="Arial"/>
                <a:cs typeface="Arial"/>
              </a:rPr>
              <a:t>&lt;0%</a:t>
            </a:r>
            <a:endParaRPr sz="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400" dirty="0">
                <a:latin typeface="Arial"/>
                <a:cs typeface="Arial"/>
              </a:rPr>
              <a:t>0%−20%</a:t>
            </a:r>
            <a:endParaRPr sz="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400" dirty="0">
                <a:latin typeface="Arial"/>
                <a:cs typeface="Arial"/>
              </a:rPr>
              <a:t>20%−40%</a:t>
            </a:r>
            <a:endParaRPr sz="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400" dirty="0">
                <a:latin typeface="Arial"/>
                <a:cs typeface="Arial"/>
              </a:rPr>
              <a:t>40%</a:t>
            </a:r>
            <a:r>
              <a:rPr sz="400" spc="-50" dirty="0">
                <a:latin typeface="Arial"/>
                <a:cs typeface="Arial"/>
              </a:rPr>
              <a:t> </a:t>
            </a:r>
            <a:r>
              <a:rPr sz="400" dirty="0">
                <a:latin typeface="Arial"/>
                <a:cs typeface="Arial"/>
              </a:rPr>
              <a:t>−</a:t>
            </a:r>
            <a:r>
              <a:rPr sz="400" spc="-50" dirty="0">
                <a:latin typeface="Arial"/>
                <a:cs typeface="Arial"/>
              </a:rPr>
              <a:t> </a:t>
            </a:r>
            <a:r>
              <a:rPr sz="400" dirty="0">
                <a:latin typeface="Arial"/>
                <a:cs typeface="Arial"/>
              </a:rPr>
              <a:t>50%</a:t>
            </a:r>
            <a:endParaRPr sz="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400" dirty="0">
                <a:latin typeface="Arial"/>
                <a:cs typeface="Arial"/>
              </a:rPr>
              <a:t>50%−60%</a:t>
            </a:r>
            <a:endParaRPr sz="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400" dirty="0">
                <a:latin typeface="Arial"/>
                <a:cs typeface="Arial"/>
              </a:rPr>
              <a:t>60%−100%</a:t>
            </a:r>
            <a:endParaRPr sz="400">
              <a:latin typeface="Arial"/>
              <a:cs typeface="Arial"/>
            </a:endParaRPr>
          </a:p>
          <a:p>
            <a:pPr marL="26670">
              <a:lnSpc>
                <a:spcPct val="100000"/>
              </a:lnSpc>
              <a:spcBef>
                <a:spcPts val="145"/>
              </a:spcBef>
            </a:pPr>
            <a:r>
              <a:rPr sz="400" dirty="0">
                <a:latin typeface="Arial"/>
                <a:cs typeface="Arial"/>
              </a:rPr>
              <a:t>&gt;100%</a:t>
            </a:r>
            <a:endParaRPr sz="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400" dirty="0">
                <a:latin typeface="Arial"/>
                <a:cs typeface="Arial"/>
              </a:rPr>
              <a:t>No data</a:t>
            </a:r>
            <a:endParaRPr sz="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40097" y="378381"/>
            <a:ext cx="480059" cy="1746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spc="5" dirty="0">
                <a:latin typeface="Arial"/>
                <a:cs typeface="Arial"/>
              </a:rPr>
              <a:t>Chicago</a:t>
            </a:r>
            <a:endParaRPr sz="95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404409" y="3076661"/>
            <a:ext cx="441959" cy="101600"/>
          </a:xfrm>
          <a:custGeom>
            <a:avLst/>
            <a:gdLst/>
            <a:ahLst/>
            <a:cxnLst/>
            <a:rect l="l" t="t" r="r" b="b"/>
            <a:pathLst>
              <a:path w="441960" h="101600">
                <a:moveTo>
                  <a:pt x="390985" y="0"/>
                </a:moveTo>
                <a:lnTo>
                  <a:pt x="50610" y="0"/>
                </a:lnTo>
                <a:lnTo>
                  <a:pt x="30959" y="3993"/>
                </a:lnTo>
                <a:lnTo>
                  <a:pt x="14866" y="14866"/>
                </a:lnTo>
                <a:lnTo>
                  <a:pt x="3993" y="30959"/>
                </a:lnTo>
                <a:lnTo>
                  <a:pt x="0" y="50610"/>
                </a:lnTo>
                <a:lnTo>
                  <a:pt x="3993" y="70262"/>
                </a:lnTo>
                <a:lnTo>
                  <a:pt x="14866" y="86354"/>
                </a:lnTo>
                <a:lnTo>
                  <a:pt x="30959" y="97228"/>
                </a:lnTo>
                <a:lnTo>
                  <a:pt x="50610" y="101221"/>
                </a:lnTo>
                <a:lnTo>
                  <a:pt x="390985" y="101221"/>
                </a:lnTo>
                <a:lnTo>
                  <a:pt x="410636" y="97228"/>
                </a:lnTo>
                <a:lnTo>
                  <a:pt x="426729" y="86354"/>
                </a:lnTo>
                <a:lnTo>
                  <a:pt x="437602" y="70262"/>
                </a:lnTo>
                <a:lnTo>
                  <a:pt x="441596" y="50610"/>
                </a:lnTo>
                <a:lnTo>
                  <a:pt x="437602" y="30959"/>
                </a:lnTo>
                <a:lnTo>
                  <a:pt x="426729" y="14866"/>
                </a:lnTo>
                <a:lnTo>
                  <a:pt x="410636" y="3993"/>
                </a:lnTo>
                <a:lnTo>
                  <a:pt x="390985" y="0"/>
                </a:lnTo>
                <a:close/>
              </a:path>
            </a:pathLst>
          </a:custGeom>
          <a:solidFill>
            <a:srgbClr val="9898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04409" y="3076661"/>
            <a:ext cx="441959" cy="101600"/>
          </a:xfrm>
          <a:custGeom>
            <a:avLst/>
            <a:gdLst/>
            <a:ahLst/>
            <a:cxnLst/>
            <a:rect l="l" t="t" r="r" b="b"/>
            <a:pathLst>
              <a:path w="441960" h="101600">
                <a:moveTo>
                  <a:pt x="50610" y="101221"/>
                </a:moveTo>
                <a:lnTo>
                  <a:pt x="30959" y="97228"/>
                </a:lnTo>
                <a:lnTo>
                  <a:pt x="14866" y="86354"/>
                </a:lnTo>
                <a:lnTo>
                  <a:pt x="3993" y="70262"/>
                </a:lnTo>
                <a:lnTo>
                  <a:pt x="0" y="50610"/>
                </a:lnTo>
                <a:lnTo>
                  <a:pt x="3993" y="30959"/>
                </a:lnTo>
                <a:lnTo>
                  <a:pt x="14866" y="14866"/>
                </a:lnTo>
                <a:lnTo>
                  <a:pt x="30959" y="3993"/>
                </a:lnTo>
                <a:lnTo>
                  <a:pt x="50610" y="0"/>
                </a:lnTo>
                <a:lnTo>
                  <a:pt x="390985" y="0"/>
                </a:lnTo>
                <a:lnTo>
                  <a:pt x="410636" y="3993"/>
                </a:lnTo>
                <a:lnTo>
                  <a:pt x="426729" y="14866"/>
                </a:lnTo>
                <a:lnTo>
                  <a:pt x="437602" y="30959"/>
                </a:lnTo>
                <a:lnTo>
                  <a:pt x="441596" y="50610"/>
                </a:lnTo>
                <a:lnTo>
                  <a:pt x="437602" y="70262"/>
                </a:lnTo>
                <a:lnTo>
                  <a:pt x="426729" y="86354"/>
                </a:lnTo>
                <a:lnTo>
                  <a:pt x="410636" y="97228"/>
                </a:lnTo>
                <a:lnTo>
                  <a:pt x="390985" y="101221"/>
                </a:lnTo>
                <a:lnTo>
                  <a:pt x="50610" y="101221"/>
                </a:lnTo>
                <a:close/>
              </a:path>
            </a:pathLst>
          </a:custGeom>
          <a:ln w="10122">
            <a:solidFill>
              <a:srgbClr val="9898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442320" y="3076621"/>
            <a:ext cx="36639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5" dirty="0">
                <a:solidFill>
                  <a:srgbClr val="FFFFFF"/>
                </a:solidFill>
                <a:latin typeface="Arial"/>
                <a:cs typeface="Arial"/>
                <a:hlinkClick r:id="rId3" action="ppaction://hlinksldjump"/>
              </a:rPr>
              <a:t>Philadelphia</a:t>
            </a:r>
            <a:endParaRPr sz="5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75479" y="3038657"/>
            <a:ext cx="679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-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972531" y="3076661"/>
            <a:ext cx="298450" cy="101600"/>
          </a:xfrm>
          <a:custGeom>
            <a:avLst/>
            <a:gdLst/>
            <a:ahLst/>
            <a:cxnLst/>
            <a:rect l="l" t="t" r="r" b="b"/>
            <a:pathLst>
              <a:path w="298450" h="101600">
                <a:moveTo>
                  <a:pt x="247389" y="0"/>
                </a:moveTo>
                <a:lnTo>
                  <a:pt x="50610" y="0"/>
                </a:lnTo>
                <a:lnTo>
                  <a:pt x="30959" y="3993"/>
                </a:lnTo>
                <a:lnTo>
                  <a:pt x="14866" y="14866"/>
                </a:lnTo>
                <a:lnTo>
                  <a:pt x="3993" y="30959"/>
                </a:lnTo>
                <a:lnTo>
                  <a:pt x="0" y="50610"/>
                </a:lnTo>
                <a:lnTo>
                  <a:pt x="3993" y="70262"/>
                </a:lnTo>
                <a:lnTo>
                  <a:pt x="14866" y="86354"/>
                </a:lnTo>
                <a:lnTo>
                  <a:pt x="30959" y="97228"/>
                </a:lnTo>
                <a:lnTo>
                  <a:pt x="50610" y="101221"/>
                </a:lnTo>
                <a:lnTo>
                  <a:pt x="247389" y="101221"/>
                </a:lnTo>
                <a:lnTo>
                  <a:pt x="267040" y="97228"/>
                </a:lnTo>
                <a:lnTo>
                  <a:pt x="283133" y="86354"/>
                </a:lnTo>
                <a:lnTo>
                  <a:pt x="294006" y="70262"/>
                </a:lnTo>
                <a:lnTo>
                  <a:pt x="298000" y="50610"/>
                </a:lnTo>
                <a:lnTo>
                  <a:pt x="294006" y="30959"/>
                </a:lnTo>
                <a:lnTo>
                  <a:pt x="283133" y="14866"/>
                </a:lnTo>
                <a:lnTo>
                  <a:pt x="267040" y="3993"/>
                </a:lnTo>
                <a:lnTo>
                  <a:pt x="247389" y="0"/>
                </a:lnTo>
                <a:close/>
              </a:path>
            </a:pathLst>
          </a:custGeom>
          <a:solidFill>
            <a:srgbClr val="9898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972531" y="3076661"/>
            <a:ext cx="298450" cy="101600"/>
          </a:xfrm>
          <a:custGeom>
            <a:avLst/>
            <a:gdLst/>
            <a:ahLst/>
            <a:cxnLst/>
            <a:rect l="l" t="t" r="r" b="b"/>
            <a:pathLst>
              <a:path w="298450" h="101600">
                <a:moveTo>
                  <a:pt x="50610" y="101221"/>
                </a:moveTo>
                <a:lnTo>
                  <a:pt x="30959" y="97228"/>
                </a:lnTo>
                <a:lnTo>
                  <a:pt x="14866" y="86354"/>
                </a:lnTo>
                <a:lnTo>
                  <a:pt x="3993" y="70262"/>
                </a:lnTo>
                <a:lnTo>
                  <a:pt x="0" y="50610"/>
                </a:lnTo>
                <a:lnTo>
                  <a:pt x="3993" y="30959"/>
                </a:lnTo>
                <a:lnTo>
                  <a:pt x="14866" y="14866"/>
                </a:lnTo>
                <a:lnTo>
                  <a:pt x="30959" y="3993"/>
                </a:lnTo>
                <a:lnTo>
                  <a:pt x="50610" y="0"/>
                </a:lnTo>
                <a:lnTo>
                  <a:pt x="247389" y="0"/>
                </a:lnTo>
                <a:lnTo>
                  <a:pt x="267040" y="3993"/>
                </a:lnTo>
                <a:lnTo>
                  <a:pt x="283133" y="14866"/>
                </a:lnTo>
                <a:lnTo>
                  <a:pt x="294006" y="30959"/>
                </a:lnTo>
                <a:lnTo>
                  <a:pt x="298000" y="50610"/>
                </a:lnTo>
                <a:lnTo>
                  <a:pt x="294006" y="70262"/>
                </a:lnTo>
                <a:lnTo>
                  <a:pt x="283133" y="86354"/>
                </a:lnTo>
                <a:lnTo>
                  <a:pt x="267040" y="97228"/>
                </a:lnTo>
                <a:lnTo>
                  <a:pt x="247389" y="101221"/>
                </a:lnTo>
                <a:lnTo>
                  <a:pt x="50610" y="101221"/>
                </a:lnTo>
                <a:close/>
              </a:path>
            </a:pathLst>
          </a:custGeom>
          <a:ln w="10122">
            <a:solidFill>
              <a:srgbClr val="9898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300002" y="3038657"/>
            <a:ext cx="679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-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397054" y="3076661"/>
            <a:ext cx="236854" cy="101600"/>
          </a:xfrm>
          <a:custGeom>
            <a:avLst/>
            <a:gdLst/>
            <a:ahLst/>
            <a:cxnLst/>
            <a:rect l="l" t="t" r="r" b="b"/>
            <a:pathLst>
              <a:path w="236854" h="101600">
                <a:moveTo>
                  <a:pt x="185816" y="0"/>
                </a:moveTo>
                <a:lnTo>
                  <a:pt x="50610" y="0"/>
                </a:lnTo>
                <a:lnTo>
                  <a:pt x="30959" y="3993"/>
                </a:lnTo>
                <a:lnTo>
                  <a:pt x="14866" y="14866"/>
                </a:lnTo>
                <a:lnTo>
                  <a:pt x="3993" y="30959"/>
                </a:lnTo>
                <a:lnTo>
                  <a:pt x="0" y="50610"/>
                </a:lnTo>
                <a:lnTo>
                  <a:pt x="3993" y="70262"/>
                </a:lnTo>
                <a:lnTo>
                  <a:pt x="14866" y="86354"/>
                </a:lnTo>
                <a:lnTo>
                  <a:pt x="30959" y="97228"/>
                </a:lnTo>
                <a:lnTo>
                  <a:pt x="50610" y="101221"/>
                </a:lnTo>
                <a:lnTo>
                  <a:pt x="185816" y="101221"/>
                </a:lnTo>
                <a:lnTo>
                  <a:pt x="205467" y="97228"/>
                </a:lnTo>
                <a:lnTo>
                  <a:pt x="221560" y="86354"/>
                </a:lnTo>
                <a:lnTo>
                  <a:pt x="232433" y="70262"/>
                </a:lnTo>
                <a:lnTo>
                  <a:pt x="236427" y="50610"/>
                </a:lnTo>
                <a:lnTo>
                  <a:pt x="232433" y="30959"/>
                </a:lnTo>
                <a:lnTo>
                  <a:pt x="221560" y="14866"/>
                </a:lnTo>
                <a:lnTo>
                  <a:pt x="205467" y="3993"/>
                </a:lnTo>
                <a:lnTo>
                  <a:pt x="185816" y="0"/>
                </a:lnTo>
                <a:close/>
              </a:path>
            </a:pathLst>
          </a:custGeom>
          <a:solidFill>
            <a:srgbClr val="9898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397054" y="3076661"/>
            <a:ext cx="236854" cy="101600"/>
          </a:xfrm>
          <a:custGeom>
            <a:avLst/>
            <a:gdLst/>
            <a:ahLst/>
            <a:cxnLst/>
            <a:rect l="l" t="t" r="r" b="b"/>
            <a:pathLst>
              <a:path w="236854" h="101600">
                <a:moveTo>
                  <a:pt x="50610" y="101221"/>
                </a:moveTo>
                <a:lnTo>
                  <a:pt x="30959" y="97228"/>
                </a:lnTo>
                <a:lnTo>
                  <a:pt x="14866" y="86354"/>
                </a:lnTo>
                <a:lnTo>
                  <a:pt x="3993" y="70262"/>
                </a:lnTo>
                <a:lnTo>
                  <a:pt x="0" y="50610"/>
                </a:lnTo>
                <a:lnTo>
                  <a:pt x="3993" y="30959"/>
                </a:lnTo>
                <a:lnTo>
                  <a:pt x="14866" y="14866"/>
                </a:lnTo>
                <a:lnTo>
                  <a:pt x="30959" y="3993"/>
                </a:lnTo>
                <a:lnTo>
                  <a:pt x="50610" y="0"/>
                </a:lnTo>
                <a:lnTo>
                  <a:pt x="185816" y="0"/>
                </a:lnTo>
                <a:lnTo>
                  <a:pt x="205467" y="3993"/>
                </a:lnTo>
                <a:lnTo>
                  <a:pt x="221560" y="14866"/>
                </a:lnTo>
                <a:lnTo>
                  <a:pt x="232433" y="30959"/>
                </a:lnTo>
                <a:lnTo>
                  <a:pt x="236427" y="50610"/>
                </a:lnTo>
                <a:lnTo>
                  <a:pt x="232433" y="70262"/>
                </a:lnTo>
                <a:lnTo>
                  <a:pt x="221560" y="86354"/>
                </a:lnTo>
                <a:lnTo>
                  <a:pt x="205467" y="97228"/>
                </a:lnTo>
                <a:lnTo>
                  <a:pt x="185816" y="101221"/>
                </a:lnTo>
                <a:lnTo>
                  <a:pt x="50610" y="101221"/>
                </a:lnTo>
                <a:close/>
              </a:path>
            </a:pathLst>
          </a:custGeom>
          <a:ln w="10122">
            <a:solidFill>
              <a:srgbClr val="9898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010442" y="3076621"/>
            <a:ext cx="58547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36880" algn="l"/>
              </a:tabLst>
            </a:pPr>
            <a:r>
              <a:rPr sz="500" spc="-5" dirty="0">
                <a:solidFill>
                  <a:srgbClr val="FFFFFF"/>
                </a:solidFill>
                <a:latin typeface="Arial"/>
                <a:cs typeface="Arial"/>
                <a:hlinkClick r:id="rId3" action="ppaction://hlinksldjump"/>
              </a:rPr>
              <a:t>Boston</a:t>
            </a:r>
            <a:r>
              <a:rPr sz="500" spc="-5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500" dirty="0">
                <a:solidFill>
                  <a:srgbClr val="FFFFFF"/>
                </a:solidFill>
                <a:latin typeface="Arial"/>
                <a:cs typeface="Arial"/>
                <a:hlinkClick r:id="rId3" action="ppaction://hlinksldjump"/>
              </a:rPr>
              <a:t>NYC</a:t>
            </a:r>
            <a:endParaRPr sz="5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48615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45" dirty="0"/>
              <a:t>Neighborhood </a:t>
            </a:r>
            <a:r>
              <a:rPr spc="-60" dirty="0"/>
              <a:t>Change </a:t>
            </a:r>
            <a:r>
              <a:rPr spc="-40" dirty="0"/>
              <a:t>is Concentrated </a:t>
            </a:r>
            <a:r>
              <a:rPr spc="-30" dirty="0"/>
              <a:t>in </a:t>
            </a:r>
            <a:r>
              <a:rPr spc="-10" dirty="0"/>
              <a:t>Local </a:t>
            </a:r>
            <a:r>
              <a:rPr spc="-50" dirty="0"/>
              <a:t>Downtown </a:t>
            </a:r>
            <a:r>
              <a:rPr spc="105" dirty="0"/>
              <a:t> </a:t>
            </a:r>
            <a:r>
              <a:rPr spc="-45" dirty="0"/>
              <a:t>Areas</a:t>
            </a:r>
          </a:p>
        </p:txBody>
      </p:sp>
      <p:sp>
        <p:nvSpPr>
          <p:cNvPr id="3" name="object 3"/>
          <p:cNvSpPr/>
          <p:nvPr/>
        </p:nvSpPr>
        <p:spPr>
          <a:xfrm>
            <a:off x="1357234" y="604710"/>
            <a:ext cx="2754525" cy="25188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400181" y="2185999"/>
            <a:ext cx="7620" cy="13970"/>
          </a:xfrm>
          <a:custGeom>
            <a:avLst/>
            <a:gdLst/>
            <a:ahLst/>
            <a:cxnLst/>
            <a:rect l="l" t="t" r="r" b="b"/>
            <a:pathLst>
              <a:path w="7620" h="13969">
                <a:moveTo>
                  <a:pt x="7297" y="0"/>
                </a:moveTo>
                <a:lnTo>
                  <a:pt x="6087" y="1338"/>
                </a:lnTo>
                <a:lnTo>
                  <a:pt x="4435" y="2991"/>
                </a:lnTo>
                <a:lnTo>
                  <a:pt x="3305" y="4434"/>
                </a:lnTo>
                <a:lnTo>
                  <a:pt x="1" y="13416"/>
                </a:lnTo>
              </a:path>
            </a:pathLst>
          </a:custGeom>
          <a:ln w="109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99053" y="2202092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5">
                <a:moveTo>
                  <a:pt x="817" y="0"/>
                </a:moveTo>
                <a:lnTo>
                  <a:pt x="512" y="416"/>
                </a:lnTo>
                <a:lnTo>
                  <a:pt x="0" y="624"/>
                </a:lnTo>
              </a:path>
            </a:pathLst>
          </a:custGeom>
          <a:ln w="109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534941" y="2078464"/>
            <a:ext cx="635" cy="1905"/>
          </a:xfrm>
          <a:custGeom>
            <a:avLst/>
            <a:gdLst/>
            <a:ahLst/>
            <a:cxnLst/>
            <a:rect l="l" t="t" r="r" b="b"/>
            <a:pathLst>
              <a:path w="635" h="1905">
                <a:moveTo>
                  <a:pt x="0" y="0"/>
                </a:moveTo>
                <a:lnTo>
                  <a:pt x="292" y="1452"/>
                </a:lnTo>
              </a:path>
            </a:pathLst>
          </a:custGeom>
          <a:ln w="109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504296" y="2080638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5">
                <a:moveTo>
                  <a:pt x="3" y="0"/>
                </a:moveTo>
                <a:lnTo>
                  <a:pt x="3" y="0"/>
                </a:lnTo>
                <a:lnTo>
                  <a:pt x="0" y="1"/>
                </a:lnTo>
              </a:path>
            </a:pathLst>
          </a:custGeom>
          <a:ln w="109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499132" y="2082488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5">
                <a:moveTo>
                  <a:pt x="6" y="0"/>
                </a:moveTo>
                <a:lnTo>
                  <a:pt x="2" y="1"/>
                </a:lnTo>
                <a:lnTo>
                  <a:pt x="0" y="2"/>
                </a:lnTo>
              </a:path>
            </a:pathLst>
          </a:custGeom>
          <a:ln w="109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28405" y="2085175"/>
            <a:ext cx="66040" cy="76835"/>
          </a:xfrm>
          <a:custGeom>
            <a:avLst/>
            <a:gdLst/>
            <a:ahLst/>
            <a:cxnLst/>
            <a:rect l="l" t="t" r="r" b="b"/>
            <a:pathLst>
              <a:path w="66039" h="76835">
                <a:moveTo>
                  <a:pt x="65577" y="0"/>
                </a:moveTo>
                <a:lnTo>
                  <a:pt x="50200" y="14349"/>
                </a:lnTo>
                <a:lnTo>
                  <a:pt x="47931" y="17027"/>
                </a:lnTo>
                <a:lnTo>
                  <a:pt x="45662" y="19714"/>
                </a:lnTo>
                <a:lnTo>
                  <a:pt x="41635" y="23845"/>
                </a:lnTo>
                <a:lnTo>
                  <a:pt x="40401" y="24974"/>
                </a:lnTo>
                <a:lnTo>
                  <a:pt x="39053" y="26418"/>
                </a:lnTo>
                <a:lnTo>
                  <a:pt x="37609" y="27966"/>
                </a:lnTo>
                <a:lnTo>
                  <a:pt x="36166" y="29304"/>
                </a:lnTo>
                <a:lnTo>
                  <a:pt x="34932" y="30548"/>
                </a:lnTo>
                <a:lnTo>
                  <a:pt x="33384" y="31479"/>
                </a:lnTo>
                <a:lnTo>
                  <a:pt x="31627" y="32305"/>
                </a:lnTo>
                <a:lnTo>
                  <a:pt x="30184" y="33131"/>
                </a:lnTo>
                <a:lnTo>
                  <a:pt x="29149" y="34157"/>
                </a:lnTo>
                <a:lnTo>
                  <a:pt x="28323" y="35495"/>
                </a:lnTo>
                <a:lnTo>
                  <a:pt x="27193" y="37774"/>
                </a:lnTo>
                <a:lnTo>
                  <a:pt x="26367" y="39730"/>
                </a:lnTo>
                <a:lnTo>
                  <a:pt x="25227" y="42313"/>
                </a:lnTo>
                <a:lnTo>
                  <a:pt x="24401" y="44269"/>
                </a:lnTo>
                <a:lnTo>
                  <a:pt x="23680" y="46026"/>
                </a:lnTo>
                <a:lnTo>
                  <a:pt x="22958" y="47991"/>
                </a:lnTo>
                <a:lnTo>
                  <a:pt x="22236" y="49435"/>
                </a:lnTo>
                <a:lnTo>
                  <a:pt x="21201" y="51286"/>
                </a:lnTo>
                <a:lnTo>
                  <a:pt x="19559" y="54078"/>
                </a:lnTo>
                <a:lnTo>
                  <a:pt x="18315" y="56452"/>
                </a:lnTo>
                <a:lnTo>
                  <a:pt x="16976" y="58408"/>
                </a:lnTo>
                <a:lnTo>
                  <a:pt x="15533" y="60991"/>
                </a:lnTo>
                <a:lnTo>
                  <a:pt x="13776" y="63155"/>
                </a:lnTo>
                <a:lnTo>
                  <a:pt x="12950" y="64086"/>
                </a:lnTo>
                <a:lnTo>
                  <a:pt x="11915" y="64912"/>
                </a:lnTo>
                <a:lnTo>
                  <a:pt x="9028" y="66669"/>
                </a:lnTo>
                <a:lnTo>
                  <a:pt x="6968" y="67799"/>
                </a:lnTo>
                <a:lnTo>
                  <a:pt x="5316" y="68729"/>
                </a:lnTo>
                <a:lnTo>
                  <a:pt x="3768" y="69764"/>
                </a:lnTo>
                <a:lnTo>
                  <a:pt x="2733" y="70894"/>
                </a:lnTo>
                <a:lnTo>
                  <a:pt x="2116" y="72138"/>
                </a:lnTo>
                <a:lnTo>
                  <a:pt x="1498" y="73581"/>
                </a:lnTo>
                <a:lnTo>
                  <a:pt x="777" y="74816"/>
                </a:lnTo>
                <a:lnTo>
                  <a:pt x="0" y="76469"/>
                </a:lnTo>
              </a:path>
            </a:pathLst>
          </a:custGeom>
          <a:ln w="109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07479" y="2163392"/>
            <a:ext cx="20320" cy="22860"/>
          </a:xfrm>
          <a:custGeom>
            <a:avLst/>
            <a:gdLst/>
            <a:ahLst/>
            <a:cxnLst/>
            <a:rect l="l" t="t" r="r" b="b"/>
            <a:pathLst>
              <a:path w="20320" h="22860">
                <a:moveTo>
                  <a:pt x="19950" y="0"/>
                </a:moveTo>
                <a:lnTo>
                  <a:pt x="12416" y="7328"/>
                </a:lnTo>
                <a:lnTo>
                  <a:pt x="10251" y="9085"/>
                </a:lnTo>
                <a:lnTo>
                  <a:pt x="8181" y="10946"/>
                </a:lnTo>
                <a:lnTo>
                  <a:pt x="7042" y="12598"/>
                </a:lnTo>
                <a:lnTo>
                  <a:pt x="6225" y="14250"/>
                </a:lnTo>
                <a:lnTo>
                  <a:pt x="4981" y="16520"/>
                </a:lnTo>
                <a:lnTo>
                  <a:pt x="3538" y="18476"/>
                </a:lnTo>
                <a:lnTo>
                  <a:pt x="2199" y="20232"/>
                </a:lnTo>
                <a:lnTo>
                  <a:pt x="651" y="21884"/>
                </a:lnTo>
                <a:lnTo>
                  <a:pt x="0" y="22606"/>
                </a:lnTo>
              </a:path>
            </a:pathLst>
          </a:custGeom>
          <a:ln w="109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363863" y="2185999"/>
            <a:ext cx="5715" cy="1905"/>
          </a:xfrm>
          <a:custGeom>
            <a:avLst/>
            <a:gdLst/>
            <a:ahLst/>
            <a:cxnLst/>
            <a:rect l="l" t="t" r="r" b="b"/>
            <a:pathLst>
              <a:path w="5714" h="1905">
                <a:moveTo>
                  <a:pt x="5678" y="0"/>
                </a:moveTo>
                <a:lnTo>
                  <a:pt x="3608" y="512"/>
                </a:lnTo>
                <a:lnTo>
                  <a:pt x="1861" y="1034"/>
                </a:lnTo>
                <a:lnTo>
                  <a:pt x="0" y="1547"/>
                </a:lnTo>
              </a:path>
            </a:pathLst>
          </a:custGeom>
          <a:ln w="109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357463" y="2187756"/>
            <a:ext cx="14604" cy="8890"/>
          </a:xfrm>
          <a:custGeom>
            <a:avLst/>
            <a:gdLst/>
            <a:ahLst/>
            <a:cxnLst/>
            <a:rect l="l" t="t" r="r" b="b"/>
            <a:pathLst>
              <a:path w="14604" h="8889">
                <a:moveTo>
                  <a:pt x="1965" y="0"/>
                </a:moveTo>
                <a:lnTo>
                  <a:pt x="512" y="303"/>
                </a:lnTo>
                <a:lnTo>
                  <a:pt x="0" y="721"/>
                </a:lnTo>
                <a:lnTo>
                  <a:pt x="0" y="1234"/>
                </a:lnTo>
                <a:lnTo>
                  <a:pt x="417" y="1756"/>
                </a:lnTo>
                <a:lnTo>
                  <a:pt x="2373" y="2991"/>
                </a:lnTo>
                <a:lnTo>
                  <a:pt x="4538" y="4225"/>
                </a:lnTo>
                <a:lnTo>
                  <a:pt x="6399" y="5364"/>
                </a:lnTo>
                <a:lnTo>
                  <a:pt x="9077" y="6599"/>
                </a:lnTo>
                <a:lnTo>
                  <a:pt x="10938" y="7529"/>
                </a:lnTo>
                <a:lnTo>
                  <a:pt x="12590" y="8042"/>
                </a:lnTo>
                <a:lnTo>
                  <a:pt x="13521" y="8251"/>
                </a:lnTo>
                <a:lnTo>
                  <a:pt x="14034" y="8669"/>
                </a:lnTo>
              </a:path>
            </a:pathLst>
          </a:custGeom>
          <a:ln w="109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371079" y="2197042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5">
                <a:moveTo>
                  <a:pt x="310" y="0"/>
                </a:moveTo>
                <a:lnTo>
                  <a:pt x="0" y="303"/>
                </a:lnTo>
              </a:path>
            </a:pathLst>
          </a:custGeom>
          <a:ln w="109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359540" y="2195392"/>
            <a:ext cx="5080" cy="1270"/>
          </a:xfrm>
          <a:custGeom>
            <a:avLst/>
            <a:gdLst/>
            <a:ahLst/>
            <a:cxnLst/>
            <a:rect l="l" t="t" r="r" b="b"/>
            <a:pathLst>
              <a:path w="5079" h="1269">
                <a:moveTo>
                  <a:pt x="4925" y="1238"/>
                </a:moveTo>
                <a:lnTo>
                  <a:pt x="1635" y="406"/>
                </a:lnTo>
                <a:lnTo>
                  <a:pt x="0" y="0"/>
                </a:lnTo>
              </a:path>
            </a:pathLst>
          </a:custGeom>
          <a:ln w="109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457868" y="2061960"/>
            <a:ext cx="81280" cy="10795"/>
          </a:xfrm>
          <a:custGeom>
            <a:avLst/>
            <a:gdLst/>
            <a:ahLst/>
            <a:cxnLst/>
            <a:rect l="l" t="t" r="r" b="b"/>
            <a:pathLst>
              <a:path w="81279" h="10794">
                <a:moveTo>
                  <a:pt x="0" y="5564"/>
                </a:moveTo>
                <a:lnTo>
                  <a:pt x="3921" y="4747"/>
                </a:lnTo>
                <a:lnTo>
                  <a:pt x="8147" y="3921"/>
                </a:lnTo>
                <a:lnTo>
                  <a:pt x="12381" y="3399"/>
                </a:lnTo>
                <a:lnTo>
                  <a:pt x="16303" y="2677"/>
                </a:lnTo>
                <a:lnTo>
                  <a:pt x="20120" y="2269"/>
                </a:lnTo>
                <a:lnTo>
                  <a:pt x="25381" y="1338"/>
                </a:lnTo>
                <a:lnTo>
                  <a:pt x="31059" y="512"/>
                </a:lnTo>
                <a:lnTo>
                  <a:pt x="35076" y="199"/>
                </a:lnTo>
                <a:lnTo>
                  <a:pt x="38693" y="0"/>
                </a:lnTo>
                <a:lnTo>
                  <a:pt x="45501" y="0"/>
                </a:lnTo>
                <a:lnTo>
                  <a:pt x="49319" y="104"/>
                </a:lnTo>
                <a:lnTo>
                  <a:pt x="53031" y="303"/>
                </a:lnTo>
                <a:lnTo>
                  <a:pt x="56848" y="721"/>
                </a:lnTo>
                <a:lnTo>
                  <a:pt x="59431" y="921"/>
                </a:lnTo>
                <a:lnTo>
                  <a:pt x="62118" y="1234"/>
                </a:lnTo>
                <a:lnTo>
                  <a:pt x="65309" y="1756"/>
                </a:lnTo>
                <a:lnTo>
                  <a:pt x="67683" y="1956"/>
                </a:lnTo>
                <a:lnTo>
                  <a:pt x="81204" y="8355"/>
                </a:lnTo>
                <a:lnTo>
                  <a:pt x="81100" y="9590"/>
                </a:lnTo>
                <a:lnTo>
                  <a:pt x="80451" y="10521"/>
                </a:lnTo>
              </a:path>
            </a:pathLst>
          </a:custGeom>
          <a:ln w="109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534941" y="2075570"/>
            <a:ext cx="1270" cy="3175"/>
          </a:xfrm>
          <a:custGeom>
            <a:avLst/>
            <a:gdLst/>
            <a:ahLst/>
            <a:cxnLst/>
            <a:rect l="l" t="t" r="r" b="b"/>
            <a:pathLst>
              <a:path w="1270" h="3175">
                <a:moveTo>
                  <a:pt x="737" y="0"/>
                </a:moveTo>
                <a:lnTo>
                  <a:pt x="313" y="937"/>
                </a:lnTo>
                <a:lnTo>
                  <a:pt x="0" y="1659"/>
                </a:lnTo>
                <a:lnTo>
                  <a:pt x="0" y="2893"/>
                </a:lnTo>
              </a:path>
            </a:pathLst>
          </a:custGeom>
          <a:ln w="109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535234" y="2079916"/>
            <a:ext cx="4445" cy="6985"/>
          </a:xfrm>
          <a:custGeom>
            <a:avLst/>
            <a:gdLst/>
            <a:ahLst/>
            <a:cxnLst/>
            <a:rect l="l" t="t" r="r" b="b"/>
            <a:pathLst>
              <a:path w="4445" h="6985">
                <a:moveTo>
                  <a:pt x="0" y="0"/>
                </a:moveTo>
                <a:lnTo>
                  <a:pt x="334" y="1129"/>
                </a:lnTo>
                <a:lnTo>
                  <a:pt x="1150" y="2373"/>
                </a:lnTo>
                <a:lnTo>
                  <a:pt x="1986" y="3294"/>
                </a:lnTo>
                <a:lnTo>
                  <a:pt x="2907" y="4538"/>
                </a:lnTo>
                <a:lnTo>
                  <a:pt x="4047" y="5668"/>
                </a:lnTo>
                <a:lnTo>
                  <a:pt x="4229" y="6400"/>
                </a:lnTo>
              </a:path>
            </a:pathLst>
          </a:custGeom>
          <a:ln w="109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537220" y="2086933"/>
            <a:ext cx="2540" cy="1270"/>
          </a:xfrm>
          <a:custGeom>
            <a:avLst/>
            <a:gdLst/>
            <a:ahLst/>
            <a:cxnLst/>
            <a:rect l="l" t="t" r="r" b="b"/>
            <a:pathLst>
              <a:path w="2539" h="1269">
                <a:moveTo>
                  <a:pt x="2165" y="0"/>
                </a:moveTo>
                <a:lnTo>
                  <a:pt x="1538" y="513"/>
                </a:lnTo>
                <a:lnTo>
                  <a:pt x="0" y="921"/>
                </a:lnTo>
              </a:path>
            </a:pathLst>
          </a:custGeom>
          <a:ln w="109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525453" y="2086323"/>
            <a:ext cx="1905" cy="1905"/>
          </a:xfrm>
          <a:custGeom>
            <a:avLst/>
            <a:gdLst/>
            <a:ahLst/>
            <a:cxnLst/>
            <a:rect l="l" t="t" r="r" b="b"/>
            <a:pathLst>
              <a:path w="1904" h="1905">
                <a:moveTo>
                  <a:pt x="1333" y="1323"/>
                </a:moveTo>
                <a:lnTo>
                  <a:pt x="619" y="610"/>
                </a:lnTo>
                <a:lnTo>
                  <a:pt x="0" y="0"/>
                </a:lnTo>
              </a:path>
            </a:pathLst>
          </a:custGeom>
          <a:ln w="109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344036" y="2054117"/>
            <a:ext cx="13335" cy="3810"/>
          </a:xfrm>
          <a:custGeom>
            <a:avLst/>
            <a:gdLst/>
            <a:ahLst/>
            <a:cxnLst/>
            <a:rect l="l" t="t" r="r" b="b"/>
            <a:pathLst>
              <a:path w="13335" h="3810">
                <a:moveTo>
                  <a:pt x="0" y="0"/>
                </a:moveTo>
                <a:lnTo>
                  <a:pt x="1547" y="199"/>
                </a:lnTo>
                <a:lnTo>
                  <a:pt x="3503" y="303"/>
                </a:lnTo>
                <a:lnTo>
                  <a:pt x="4842" y="617"/>
                </a:lnTo>
                <a:lnTo>
                  <a:pt x="6086" y="826"/>
                </a:lnTo>
                <a:lnTo>
                  <a:pt x="6703" y="1234"/>
                </a:lnTo>
                <a:lnTo>
                  <a:pt x="7112" y="1642"/>
                </a:lnTo>
                <a:lnTo>
                  <a:pt x="13303" y="3712"/>
                </a:lnTo>
              </a:path>
            </a:pathLst>
          </a:custGeom>
          <a:ln w="109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59048" y="2057830"/>
            <a:ext cx="15240" cy="17145"/>
          </a:xfrm>
          <a:custGeom>
            <a:avLst/>
            <a:gdLst/>
            <a:ahLst/>
            <a:cxnLst/>
            <a:rect l="l" t="t" r="r" b="b"/>
            <a:pathLst>
              <a:path w="15239" h="17144">
                <a:moveTo>
                  <a:pt x="0" y="0"/>
                </a:moveTo>
                <a:lnTo>
                  <a:pt x="256" y="104"/>
                </a:lnTo>
                <a:lnTo>
                  <a:pt x="560" y="512"/>
                </a:lnTo>
                <a:lnTo>
                  <a:pt x="3655" y="1652"/>
                </a:lnTo>
                <a:lnTo>
                  <a:pt x="13977" y="14964"/>
                </a:lnTo>
                <a:lnTo>
                  <a:pt x="14803" y="16721"/>
                </a:lnTo>
              </a:path>
            </a:pathLst>
          </a:custGeom>
          <a:ln w="109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70104" y="2075888"/>
            <a:ext cx="5715" cy="23495"/>
          </a:xfrm>
          <a:custGeom>
            <a:avLst/>
            <a:gdLst/>
            <a:ahLst/>
            <a:cxnLst/>
            <a:rect l="l" t="t" r="r" b="b"/>
            <a:pathLst>
              <a:path w="5714" h="23494">
                <a:moveTo>
                  <a:pt x="4676" y="0"/>
                </a:moveTo>
                <a:lnTo>
                  <a:pt x="5190" y="1758"/>
                </a:lnTo>
                <a:lnTo>
                  <a:pt x="5295" y="7323"/>
                </a:lnTo>
                <a:lnTo>
                  <a:pt x="5504" y="9801"/>
                </a:lnTo>
                <a:lnTo>
                  <a:pt x="4782" y="13105"/>
                </a:lnTo>
                <a:lnTo>
                  <a:pt x="4165" y="14444"/>
                </a:lnTo>
                <a:lnTo>
                  <a:pt x="3643" y="15688"/>
                </a:lnTo>
                <a:lnTo>
                  <a:pt x="3025" y="18062"/>
                </a:lnTo>
                <a:lnTo>
                  <a:pt x="1895" y="19914"/>
                </a:lnTo>
                <a:lnTo>
                  <a:pt x="756" y="22496"/>
                </a:lnTo>
                <a:lnTo>
                  <a:pt x="0" y="23322"/>
                </a:lnTo>
              </a:path>
            </a:pathLst>
          </a:custGeom>
          <a:ln w="109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344853" y="2099316"/>
            <a:ext cx="14604" cy="10160"/>
          </a:xfrm>
          <a:custGeom>
            <a:avLst/>
            <a:gdLst/>
            <a:ahLst/>
            <a:cxnLst/>
            <a:rect l="l" t="t" r="r" b="b"/>
            <a:pathLst>
              <a:path w="14604" h="10160">
                <a:moveTo>
                  <a:pt x="14043" y="0"/>
                </a:moveTo>
                <a:lnTo>
                  <a:pt x="6922" y="4329"/>
                </a:lnTo>
                <a:lnTo>
                  <a:pt x="6295" y="4747"/>
                </a:lnTo>
                <a:lnTo>
                  <a:pt x="5478" y="5469"/>
                </a:lnTo>
                <a:lnTo>
                  <a:pt x="4747" y="6703"/>
                </a:lnTo>
                <a:lnTo>
                  <a:pt x="4443" y="7738"/>
                </a:lnTo>
                <a:lnTo>
                  <a:pt x="3617" y="8669"/>
                </a:lnTo>
                <a:lnTo>
                  <a:pt x="2582" y="9390"/>
                </a:lnTo>
                <a:lnTo>
                  <a:pt x="1756" y="9704"/>
                </a:lnTo>
                <a:lnTo>
                  <a:pt x="731" y="9903"/>
                </a:lnTo>
                <a:lnTo>
                  <a:pt x="0" y="10112"/>
                </a:lnTo>
              </a:path>
            </a:pathLst>
          </a:custGeom>
          <a:ln w="109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341248" y="2106744"/>
            <a:ext cx="1905" cy="1270"/>
          </a:xfrm>
          <a:custGeom>
            <a:avLst/>
            <a:gdLst/>
            <a:ahLst/>
            <a:cxnLst/>
            <a:rect l="l" t="t" r="r" b="b"/>
            <a:pathLst>
              <a:path w="1904" h="1269">
                <a:moveTo>
                  <a:pt x="1538" y="1132"/>
                </a:moveTo>
                <a:lnTo>
                  <a:pt x="717" y="519"/>
                </a:lnTo>
                <a:lnTo>
                  <a:pt x="0" y="0"/>
                </a:lnTo>
              </a:path>
            </a:pathLst>
          </a:custGeom>
          <a:ln w="109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332693" y="2098812"/>
            <a:ext cx="3175" cy="4445"/>
          </a:xfrm>
          <a:custGeom>
            <a:avLst/>
            <a:gdLst/>
            <a:ahLst/>
            <a:cxnLst/>
            <a:rect l="l" t="t" r="r" b="b"/>
            <a:pathLst>
              <a:path w="3175" h="4444">
                <a:moveTo>
                  <a:pt x="3065" y="4194"/>
                </a:moveTo>
                <a:lnTo>
                  <a:pt x="1429" y="1946"/>
                </a:lnTo>
                <a:lnTo>
                  <a:pt x="0" y="0"/>
                </a:lnTo>
              </a:path>
            </a:pathLst>
          </a:custGeom>
          <a:ln w="109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320918" y="2075901"/>
            <a:ext cx="635" cy="1905"/>
          </a:xfrm>
          <a:custGeom>
            <a:avLst/>
            <a:gdLst/>
            <a:ahLst/>
            <a:cxnLst/>
            <a:rect l="l" t="t" r="r" b="b"/>
            <a:pathLst>
              <a:path w="635" h="1905">
                <a:moveTo>
                  <a:pt x="516" y="1738"/>
                </a:moveTo>
                <a:lnTo>
                  <a:pt x="310" y="1024"/>
                </a:lnTo>
                <a:lnTo>
                  <a:pt x="0" y="0"/>
                </a:lnTo>
              </a:path>
            </a:pathLst>
          </a:custGeom>
          <a:ln w="109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319716" y="2057729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5">
                <a:moveTo>
                  <a:pt x="0" y="613"/>
                </a:moveTo>
                <a:lnTo>
                  <a:pt x="68" y="509"/>
                </a:lnTo>
                <a:lnTo>
                  <a:pt x="357" y="0"/>
                </a:lnTo>
              </a:path>
            </a:pathLst>
          </a:custGeom>
          <a:ln w="109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320075" y="2056642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69">
                <a:moveTo>
                  <a:pt x="0" y="1083"/>
                </a:moveTo>
                <a:lnTo>
                  <a:pt x="118" y="875"/>
                </a:lnTo>
                <a:lnTo>
                  <a:pt x="60" y="0"/>
                </a:lnTo>
              </a:path>
            </a:pathLst>
          </a:custGeom>
          <a:ln w="109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321636" y="2053804"/>
            <a:ext cx="22860" cy="635"/>
          </a:xfrm>
          <a:custGeom>
            <a:avLst/>
            <a:gdLst/>
            <a:ahLst/>
            <a:cxnLst/>
            <a:rect l="l" t="t" r="r" b="b"/>
            <a:pathLst>
              <a:path w="22860" h="635">
                <a:moveTo>
                  <a:pt x="0" y="417"/>
                </a:moveTo>
                <a:lnTo>
                  <a:pt x="826" y="313"/>
                </a:lnTo>
                <a:lnTo>
                  <a:pt x="7434" y="313"/>
                </a:lnTo>
                <a:lnTo>
                  <a:pt x="17129" y="0"/>
                </a:lnTo>
                <a:lnTo>
                  <a:pt x="19712" y="208"/>
                </a:lnTo>
                <a:lnTo>
                  <a:pt x="22399" y="313"/>
                </a:lnTo>
              </a:path>
            </a:pathLst>
          </a:custGeom>
          <a:ln w="109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366835" y="2099211"/>
            <a:ext cx="3810" cy="3175"/>
          </a:xfrm>
          <a:custGeom>
            <a:avLst/>
            <a:gdLst/>
            <a:ahLst/>
            <a:cxnLst/>
            <a:rect l="l" t="t" r="r" b="b"/>
            <a:pathLst>
              <a:path w="3810" h="3175">
                <a:moveTo>
                  <a:pt x="3269" y="0"/>
                </a:moveTo>
                <a:lnTo>
                  <a:pt x="1756" y="1652"/>
                </a:lnTo>
                <a:lnTo>
                  <a:pt x="1034" y="2791"/>
                </a:lnTo>
                <a:lnTo>
                  <a:pt x="0" y="3095"/>
                </a:lnTo>
              </a:path>
            </a:pathLst>
          </a:custGeom>
          <a:ln w="109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357339" y="2057726"/>
            <a:ext cx="1905" cy="635"/>
          </a:xfrm>
          <a:custGeom>
            <a:avLst/>
            <a:gdLst/>
            <a:ahLst/>
            <a:cxnLst/>
            <a:rect l="l" t="t" r="r" b="b"/>
            <a:pathLst>
              <a:path w="1904" h="635">
                <a:moveTo>
                  <a:pt x="0" y="104"/>
                </a:moveTo>
                <a:lnTo>
                  <a:pt x="721" y="0"/>
                </a:lnTo>
                <a:lnTo>
                  <a:pt x="1452" y="0"/>
                </a:lnTo>
                <a:lnTo>
                  <a:pt x="1709" y="104"/>
                </a:lnTo>
              </a:path>
            </a:pathLst>
          </a:custGeom>
          <a:ln w="109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254979" y="2004684"/>
            <a:ext cx="6985" cy="635"/>
          </a:xfrm>
          <a:custGeom>
            <a:avLst/>
            <a:gdLst/>
            <a:ahLst/>
            <a:cxnLst/>
            <a:rect l="l" t="t" r="r" b="b"/>
            <a:pathLst>
              <a:path w="6985" h="635">
                <a:moveTo>
                  <a:pt x="0" y="0"/>
                </a:moveTo>
                <a:lnTo>
                  <a:pt x="1861" y="313"/>
                </a:lnTo>
                <a:lnTo>
                  <a:pt x="6817" y="313"/>
                </a:lnTo>
              </a:path>
            </a:pathLst>
          </a:custGeom>
          <a:ln w="109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263544" y="2004997"/>
            <a:ext cx="7620" cy="4445"/>
          </a:xfrm>
          <a:custGeom>
            <a:avLst/>
            <a:gdLst/>
            <a:ahLst/>
            <a:cxnLst/>
            <a:rect l="l" t="t" r="r" b="b"/>
            <a:pathLst>
              <a:path w="7620" h="4444">
                <a:moveTo>
                  <a:pt x="1457" y="0"/>
                </a:moveTo>
                <a:lnTo>
                  <a:pt x="7330" y="1851"/>
                </a:lnTo>
                <a:lnTo>
                  <a:pt x="6817" y="2468"/>
                </a:lnTo>
                <a:lnTo>
                  <a:pt x="5469" y="2886"/>
                </a:lnTo>
                <a:lnTo>
                  <a:pt x="2582" y="3608"/>
                </a:lnTo>
                <a:lnTo>
                  <a:pt x="0" y="4121"/>
                </a:lnTo>
              </a:path>
            </a:pathLst>
          </a:custGeom>
          <a:ln w="109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216494" y="2010258"/>
            <a:ext cx="31750" cy="13335"/>
          </a:xfrm>
          <a:custGeom>
            <a:avLst/>
            <a:gdLst/>
            <a:ahLst/>
            <a:cxnLst/>
            <a:rect l="l" t="t" r="r" b="b"/>
            <a:pathLst>
              <a:path w="31750" h="13335">
                <a:moveTo>
                  <a:pt x="31572" y="0"/>
                </a:moveTo>
                <a:lnTo>
                  <a:pt x="29302" y="617"/>
                </a:lnTo>
                <a:lnTo>
                  <a:pt x="26520" y="1234"/>
                </a:lnTo>
                <a:lnTo>
                  <a:pt x="4747" y="11242"/>
                </a:lnTo>
                <a:lnTo>
                  <a:pt x="2373" y="12590"/>
                </a:lnTo>
                <a:lnTo>
                  <a:pt x="0" y="13312"/>
                </a:lnTo>
              </a:path>
            </a:pathLst>
          </a:custGeom>
          <a:ln w="109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209379" y="2019452"/>
            <a:ext cx="1905" cy="2540"/>
          </a:xfrm>
          <a:custGeom>
            <a:avLst/>
            <a:gdLst/>
            <a:ahLst/>
            <a:cxnLst/>
            <a:rect l="l" t="t" r="r" b="b"/>
            <a:pathLst>
              <a:path w="1904" h="2539">
                <a:moveTo>
                  <a:pt x="1275" y="2048"/>
                </a:moveTo>
                <a:lnTo>
                  <a:pt x="1227" y="1954"/>
                </a:lnTo>
                <a:lnTo>
                  <a:pt x="0" y="0"/>
                </a:lnTo>
              </a:path>
            </a:pathLst>
          </a:custGeom>
          <a:ln w="109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204520" y="1989615"/>
            <a:ext cx="8255" cy="635"/>
          </a:xfrm>
          <a:custGeom>
            <a:avLst/>
            <a:gdLst/>
            <a:ahLst/>
            <a:cxnLst/>
            <a:rect l="l" t="t" r="r" b="b"/>
            <a:pathLst>
              <a:path w="8254" h="635">
                <a:moveTo>
                  <a:pt x="0" y="0"/>
                </a:moveTo>
                <a:lnTo>
                  <a:pt x="3921" y="0"/>
                </a:lnTo>
                <a:lnTo>
                  <a:pt x="6086" y="104"/>
                </a:lnTo>
                <a:lnTo>
                  <a:pt x="7843" y="617"/>
                </a:lnTo>
              </a:path>
            </a:pathLst>
          </a:custGeom>
          <a:ln w="109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218651" y="1991882"/>
            <a:ext cx="36830" cy="13335"/>
          </a:xfrm>
          <a:custGeom>
            <a:avLst/>
            <a:gdLst/>
            <a:ahLst/>
            <a:cxnLst/>
            <a:rect l="l" t="t" r="r" b="b"/>
            <a:pathLst>
              <a:path w="36829" h="13335">
                <a:moveTo>
                  <a:pt x="0" y="0"/>
                </a:moveTo>
                <a:lnTo>
                  <a:pt x="3312" y="1141"/>
                </a:lnTo>
                <a:lnTo>
                  <a:pt x="5895" y="1967"/>
                </a:lnTo>
                <a:lnTo>
                  <a:pt x="8781" y="3202"/>
                </a:lnTo>
                <a:lnTo>
                  <a:pt x="11260" y="4446"/>
                </a:lnTo>
                <a:lnTo>
                  <a:pt x="12599" y="5063"/>
                </a:lnTo>
                <a:lnTo>
                  <a:pt x="13833" y="5680"/>
                </a:lnTo>
                <a:lnTo>
                  <a:pt x="15381" y="6402"/>
                </a:lnTo>
                <a:lnTo>
                  <a:pt x="17859" y="7019"/>
                </a:lnTo>
                <a:lnTo>
                  <a:pt x="20755" y="7949"/>
                </a:lnTo>
                <a:lnTo>
                  <a:pt x="24154" y="8775"/>
                </a:lnTo>
                <a:lnTo>
                  <a:pt x="26319" y="9393"/>
                </a:lnTo>
                <a:lnTo>
                  <a:pt x="29415" y="10219"/>
                </a:lnTo>
                <a:lnTo>
                  <a:pt x="31589" y="10836"/>
                </a:lnTo>
                <a:lnTo>
                  <a:pt x="34780" y="12384"/>
                </a:lnTo>
                <a:lnTo>
                  <a:pt x="36328" y="12801"/>
                </a:lnTo>
              </a:path>
            </a:pathLst>
          </a:custGeom>
          <a:ln w="109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261796" y="2004893"/>
            <a:ext cx="3810" cy="635"/>
          </a:xfrm>
          <a:custGeom>
            <a:avLst/>
            <a:gdLst/>
            <a:ahLst/>
            <a:cxnLst/>
            <a:rect l="l" t="t" r="r" b="b"/>
            <a:pathLst>
              <a:path w="3810" h="635">
                <a:moveTo>
                  <a:pt x="0" y="104"/>
                </a:moveTo>
                <a:lnTo>
                  <a:pt x="1851" y="0"/>
                </a:lnTo>
                <a:lnTo>
                  <a:pt x="3204" y="104"/>
                </a:lnTo>
              </a:path>
            </a:pathLst>
          </a:custGeom>
          <a:ln w="109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700969" y="1983633"/>
            <a:ext cx="17145" cy="24765"/>
          </a:xfrm>
          <a:custGeom>
            <a:avLst/>
            <a:gdLst/>
            <a:ahLst/>
            <a:cxnLst/>
            <a:rect l="l" t="t" r="r" b="b"/>
            <a:pathLst>
              <a:path w="17145" h="24764">
                <a:moveTo>
                  <a:pt x="0" y="0"/>
                </a:moveTo>
                <a:lnTo>
                  <a:pt x="16512" y="7320"/>
                </a:lnTo>
                <a:lnTo>
                  <a:pt x="16408" y="8564"/>
                </a:lnTo>
                <a:lnTo>
                  <a:pt x="15686" y="9590"/>
                </a:lnTo>
                <a:lnTo>
                  <a:pt x="14243" y="10729"/>
                </a:lnTo>
                <a:lnTo>
                  <a:pt x="12799" y="11660"/>
                </a:lnTo>
                <a:lnTo>
                  <a:pt x="11356" y="12590"/>
                </a:lnTo>
                <a:lnTo>
                  <a:pt x="10739" y="13417"/>
                </a:lnTo>
                <a:lnTo>
                  <a:pt x="10112" y="14442"/>
                </a:lnTo>
                <a:lnTo>
                  <a:pt x="10112" y="15373"/>
                </a:lnTo>
                <a:lnTo>
                  <a:pt x="10425" y="17851"/>
                </a:lnTo>
                <a:lnTo>
                  <a:pt x="10739" y="20225"/>
                </a:lnTo>
                <a:lnTo>
                  <a:pt x="10938" y="21981"/>
                </a:lnTo>
                <a:lnTo>
                  <a:pt x="10897" y="24150"/>
                </a:lnTo>
              </a:path>
            </a:pathLst>
          </a:custGeom>
          <a:ln w="109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709720" y="2011084"/>
            <a:ext cx="2540" cy="15875"/>
          </a:xfrm>
          <a:custGeom>
            <a:avLst/>
            <a:gdLst/>
            <a:ahLst/>
            <a:cxnLst/>
            <a:rect l="l" t="t" r="r" b="b"/>
            <a:pathLst>
              <a:path w="2539" h="15875">
                <a:moveTo>
                  <a:pt x="2042" y="0"/>
                </a:moveTo>
                <a:lnTo>
                  <a:pt x="1466" y="4748"/>
                </a:lnTo>
                <a:lnTo>
                  <a:pt x="744" y="8764"/>
                </a:lnTo>
                <a:lnTo>
                  <a:pt x="127" y="14243"/>
                </a:lnTo>
                <a:lnTo>
                  <a:pt x="0" y="15560"/>
                </a:lnTo>
              </a:path>
            </a:pathLst>
          </a:custGeom>
          <a:ln w="109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695806" y="2029864"/>
            <a:ext cx="15240" cy="48895"/>
          </a:xfrm>
          <a:custGeom>
            <a:avLst/>
            <a:gdLst/>
            <a:ahLst/>
            <a:cxnLst/>
            <a:rect l="l" t="t" r="r" b="b"/>
            <a:pathLst>
              <a:path w="15239" h="48894">
                <a:moveTo>
                  <a:pt x="13592" y="0"/>
                </a:moveTo>
                <a:lnTo>
                  <a:pt x="12901" y="5366"/>
                </a:lnTo>
                <a:lnTo>
                  <a:pt x="11667" y="15270"/>
                </a:lnTo>
                <a:lnTo>
                  <a:pt x="11258" y="17131"/>
                </a:lnTo>
                <a:lnTo>
                  <a:pt x="11258" y="18783"/>
                </a:lnTo>
                <a:lnTo>
                  <a:pt x="11458" y="20635"/>
                </a:lnTo>
                <a:lnTo>
                  <a:pt x="11667" y="21983"/>
                </a:lnTo>
                <a:lnTo>
                  <a:pt x="12806" y="23835"/>
                </a:lnTo>
                <a:lnTo>
                  <a:pt x="13832" y="25591"/>
                </a:lnTo>
                <a:lnTo>
                  <a:pt x="14762" y="27244"/>
                </a:lnTo>
                <a:lnTo>
                  <a:pt x="14762" y="28791"/>
                </a:lnTo>
                <a:lnTo>
                  <a:pt x="10527" y="35913"/>
                </a:lnTo>
                <a:lnTo>
                  <a:pt x="8571" y="38287"/>
                </a:lnTo>
                <a:lnTo>
                  <a:pt x="6615" y="40765"/>
                </a:lnTo>
                <a:lnTo>
                  <a:pt x="4545" y="43234"/>
                </a:lnTo>
                <a:lnTo>
                  <a:pt x="2380" y="46025"/>
                </a:lnTo>
                <a:lnTo>
                  <a:pt x="6" y="48599"/>
                </a:lnTo>
              </a:path>
            </a:pathLst>
          </a:custGeom>
          <a:ln w="109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686526" y="2083620"/>
            <a:ext cx="5080" cy="2540"/>
          </a:xfrm>
          <a:custGeom>
            <a:avLst/>
            <a:gdLst/>
            <a:ahLst/>
            <a:cxnLst/>
            <a:rect l="l" t="t" r="r" b="b"/>
            <a:pathLst>
              <a:path w="5079" h="2539">
                <a:moveTo>
                  <a:pt x="4755" y="0"/>
                </a:moveTo>
                <a:lnTo>
                  <a:pt x="2886" y="1451"/>
                </a:lnTo>
                <a:lnTo>
                  <a:pt x="1652" y="1964"/>
                </a:lnTo>
                <a:lnTo>
                  <a:pt x="0" y="2486"/>
                </a:lnTo>
              </a:path>
            </a:pathLst>
          </a:custGeom>
          <a:ln w="109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669897" y="2075892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5">
                <a:moveTo>
                  <a:pt x="21" y="598"/>
                </a:moveTo>
                <a:lnTo>
                  <a:pt x="21" y="302"/>
                </a:lnTo>
                <a:lnTo>
                  <a:pt x="0" y="0"/>
                </a:lnTo>
              </a:path>
            </a:pathLst>
          </a:custGeom>
          <a:ln w="109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671982" y="2047115"/>
            <a:ext cx="635" cy="6350"/>
          </a:xfrm>
          <a:custGeom>
            <a:avLst/>
            <a:gdLst/>
            <a:ahLst/>
            <a:cxnLst/>
            <a:rect l="l" t="t" r="r" b="b"/>
            <a:pathLst>
              <a:path w="635" h="6350">
                <a:moveTo>
                  <a:pt x="0" y="5838"/>
                </a:moveTo>
                <a:lnTo>
                  <a:pt x="206" y="3489"/>
                </a:lnTo>
                <a:lnTo>
                  <a:pt x="406" y="1115"/>
                </a:lnTo>
                <a:lnTo>
                  <a:pt x="352" y="0"/>
                </a:lnTo>
              </a:path>
            </a:pathLst>
          </a:custGeom>
          <a:ln w="109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657749" y="2020485"/>
            <a:ext cx="5715" cy="5080"/>
          </a:xfrm>
          <a:custGeom>
            <a:avLst/>
            <a:gdLst/>
            <a:ahLst/>
            <a:cxnLst/>
            <a:rect l="l" t="t" r="r" b="b"/>
            <a:pathLst>
              <a:path w="5714" h="5080">
                <a:moveTo>
                  <a:pt x="5552" y="4521"/>
                </a:moveTo>
                <a:lnTo>
                  <a:pt x="3291" y="2667"/>
                </a:lnTo>
                <a:lnTo>
                  <a:pt x="0" y="0"/>
                </a:lnTo>
              </a:path>
            </a:pathLst>
          </a:custGeom>
          <a:ln w="109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662997" y="1982389"/>
            <a:ext cx="23495" cy="2540"/>
          </a:xfrm>
          <a:custGeom>
            <a:avLst/>
            <a:gdLst/>
            <a:ahLst/>
            <a:cxnLst/>
            <a:rect l="l" t="t" r="r" b="b"/>
            <a:pathLst>
              <a:path w="23495" h="2539">
                <a:moveTo>
                  <a:pt x="0" y="2373"/>
                </a:moveTo>
                <a:lnTo>
                  <a:pt x="3617" y="1756"/>
                </a:lnTo>
                <a:lnTo>
                  <a:pt x="5887" y="1547"/>
                </a:lnTo>
                <a:lnTo>
                  <a:pt x="8460" y="1547"/>
                </a:lnTo>
                <a:lnTo>
                  <a:pt x="11147" y="1443"/>
                </a:lnTo>
                <a:lnTo>
                  <a:pt x="14347" y="1139"/>
                </a:lnTo>
                <a:lnTo>
                  <a:pt x="17338" y="522"/>
                </a:lnTo>
                <a:lnTo>
                  <a:pt x="19921" y="104"/>
                </a:lnTo>
                <a:lnTo>
                  <a:pt x="23016" y="0"/>
                </a:lnTo>
              </a:path>
            </a:pathLst>
          </a:custGeom>
          <a:ln w="109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697555" y="1983015"/>
            <a:ext cx="3810" cy="635"/>
          </a:xfrm>
          <a:custGeom>
            <a:avLst/>
            <a:gdLst/>
            <a:ahLst/>
            <a:cxnLst/>
            <a:rect l="l" t="t" r="r" b="b"/>
            <a:pathLst>
              <a:path w="3810" h="635">
                <a:moveTo>
                  <a:pt x="0" y="0"/>
                </a:moveTo>
                <a:lnTo>
                  <a:pt x="14" y="0"/>
                </a:lnTo>
                <a:lnTo>
                  <a:pt x="3413" y="618"/>
                </a:lnTo>
              </a:path>
            </a:pathLst>
          </a:custGeom>
          <a:ln w="109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376247" y="1981155"/>
            <a:ext cx="23495" cy="36195"/>
          </a:xfrm>
          <a:custGeom>
            <a:avLst/>
            <a:gdLst/>
            <a:ahLst/>
            <a:cxnLst/>
            <a:rect l="l" t="t" r="r" b="b"/>
            <a:pathLst>
              <a:path w="23495" h="36194">
                <a:moveTo>
                  <a:pt x="0" y="0"/>
                </a:moveTo>
                <a:lnTo>
                  <a:pt x="23090" y="25485"/>
                </a:lnTo>
                <a:lnTo>
                  <a:pt x="21542" y="31163"/>
                </a:lnTo>
                <a:lnTo>
                  <a:pt x="18656" y="33851"/>
                </a:lnTo>
                <a:lnTo>
                  <a:pt x="15047" y="36120"/>
                </a:lnTo>
              </a:path>
            </a:pathLst>
          </a:custGeom>
          <a:ln w="109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355582" y="1958347"/>
            <a:ext cx="20955" cy="22860"/>
          </a:xfrm>
          <a:custGeom>
            <a:avLst/>
            <a:gdLst/>
            <a:ahLst/>
            <a:cxnLst/>
            <a:rect l="l" t="t" r="r" b="b"/>
            <a:pathLst>
              <a:path w="20954" h="22860">
                <a:moveTo>
                  <a:pt x="0" y="0"/>
                </a:moveTo>
                <a:lnTo>
                  <a:pt x="20664" y="22807"/>
                </a:lnTo>
              </a:path>
            </a:pathLst>
          </a:custGeom>
          <a:ln w="109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323811" y="1922435"/>
            <a:ext cx="32384" cy="36195"/>
          </a:xfrm>
          <a:custGeom>
            <a:avLst/>
            <a:gdLst/>
            <a:ahLst/>
            <a:cxnLst/>
            <a:rect l="l" t="t" r="r" b="b"/>
            <a:pathLst>
              <a:path w="32385" h="36194">
                <a:moveTo>
                  <a:pt x="0" y="0"/>
                </a:moveTo>
                <a:lnTo>
                  <a:pt x="2060" y="208"/>
                </a:lnTo>
                <a:lnTo>
                  <a:pt x="4225" y="2687"/>
                </a:lnTo>
                <a:lnTo>
                  <a:pt x="3608" y="4852"/>
                </a:lnTo>
                <a:lnTo>
                  <a:pt x="3190" y="7226"/>
                </a:lnTo>
                <a:lnTo>
                  <a:pt x="31771" y="35911"/>
                </a:lnTo>
              </a:path>
            </a:pathLst>
          </a:custGeom>
          <a:ln w="109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3991533" y="1890132"/>
            <a:ext cx="363220" cy="118618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3495">
              <a:lnSpc>
                <a:spcPct val="100000"/>
              </a:lnSpc>
              <a:spcBef>
                <a:spcPts val="120"/>
              </a:spcBef>
            </a:pPr>
            <a:r>
              <a:rPr sz="300" spc="10" dirty="0">
                <a:latin typeface="Arial"/>
                <a:cs typeface="Arial"/>
              </a:rPr>
              <a:t>&lt;0%</a:t>
            </a:r>
            <a:endParaRPr sz="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00" spc="10" dirty="0">
                <a:latin typeface="Arial"/>
                <a:cs typeface="Arial"/>
              </a:rPr>
              <a:t>0%−20%</a:t>
            </a:r>
            <a:endParaRPr sz="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00" spc="10" dirty="0">
                <a:latin typeface="Arial"/>
                <a:cs typeface="Arial"/>
              </a:rPr>
              <a:t>20%−40%</a:t>
            </a:r>
            <a:endParaRPr sz="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00" spc="10" dirty="0">
                <a:latin typeface="Arial"/>
                <a:cs typeface="Arial"/>
              </a:rPr>
              <a:t>40%</a:t>
            </a:r>
            <a:r>
              <a:rPr sz="300" spc="-45" dirty="0">
                <a:latin typeface="Arial"/>
                <a:cs typeface="Arial"/>
              </a:rPr>
              <a:t> </a:t>
            </a:r>
            <a:r>
              <a:rPr sz="300" spc="5" dirty="0">
                <a:latin typeface="Arial"/>
                <a:cs typeface="Arial"/>
              </a:rPr>
              <a:t>−</a:t>
            </a:r>
            <a:r>
              <a:rPr sz="300" spc="-45" dirty="0">
                <a:latin typeface="Arial"/>
                <a:cs typeface="Arial"/>
              </a:rPr>
              <a:t> </a:t>
            </a:r>
            <a:r>
              <a:rPr sz="300" spc="10" dirty="0">
                <a:latin typeface="Arial"/>
                <a:cs typeface="Arial"/>
              </a:rPr>
              <a:t>50%</a:t>
            </a:r>
            <a:endParaRPr sz="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00" spc="10" dirty="0">
                <a:latin typeface="Arial"/>
                <a:cs typeface="Arial"/>
              </a:rPr>
              <a:t>60%−100%</a:t>
            </a:r>
            <a:endParaRPr sz="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50">
              <a:latin typeface="Times New Roman"/>
              <a:cs typeface="Times New Roman"/>
            </a:endParaRPr>
          </a:p>
          <a:p>
            <a:pPr marL="23495">
              <a:lnSpc>
                <a:spcPct val="100000"/>
              </a:lnSpc>
            </a:pPr>
            <a:r>
              <a:rPr sz="300" spc="10" dirty="0">
                <a:latin typeface="Arial"/>
                <a:cs typeface="Arial"/>
              </a:rPr>
              <a:t>&lt;0%</a:t>
            </a:r>
            <a:endParaRPr sz="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00" spc="10" dirty="0">
                <a:latin typeface="Arial"/>
                <a:cs typeface="Arial"/>
              </a:rPr>
              <a:t>0%−20%</a:t>
            </a:r>
            <a:endParaRPr sz="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00" spc="10" dirty="0">
                <a:latin typeface="Arial"/>
                <a:cs typeface="Arial"/>
              </a:rPr>
              <a:t>20%−40%</a:t>
            </a:r>
            <a:endParaRPr sz="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00" spc="10" dirty="0">
                <a:latin typeface="Arial"/>
                <a:cs typeface="Arial"/>
              </a:rPr>
              <a:t>40%</a:t>
            </a:r>
            <a:r>
              <a:rPr sz="300" spc="-45" dirty="0">
                <a:latin typeface="Arial"/>
                <a:cs typeface="Arial"/>
              </a:rPr>
              <a:t> </a:t>
            </a:r>
            <a:r>
              <a:rPr sz="300" spc="5" dirty="0">
                <a:latin typeface="Arial"/>
                <a:cs typeface="Arial"/>
              </a:rPr>
              <a:t>−</a:t>
            </a:r>
            <a:r>
              <a:rPr sz="300" spc="-45" dirty="0">
                <a:latin typeface="Arial"/>
                <a:cs typeface="Arial"/>
              </a:rPr>
              <a:t> </a:t>
            </a:r>
            <a:r>
              <a:rPr sz="300" spc="10" dirty="0">
                <a:latin typeface="Arial"/>
                <a:cs typeface="Arial"/>
              </a:rPr>
              <a:t>50%</a:t>
            </a:r>
            <a:endParaRPr sz="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00" spc="10" dirty="0">
                <a:latin typeface="Arial"/>
                <a:cs typeface="Arial"/>
              </a:rPr>
              <a:t>50%−60%</a:t>
            </a:r>
            <a:endParaRPr sz="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00" spc="10" dirty="0">
                <a:latin typeface="Arial"/>
                <a:cs typeface="Arial"/>
              </a:rPr>
              <a:t>60%−100%</a:t>
            </a:r>
            <a:endParaRPr sz="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50">
              <a:latin typeface="Times New Roman"/>
              <a:cs typeface="Times New Roman"/>
            </a:endParaRPr>
          </a:p>
          <a:p>
            <a:pPr marL="23495">
              <a:lnSpc>
                <a:spcPct val="100000"/>
              </a:lnSpc>
            </a:pPr>
            <a:r>
              <a:rPr sz="300" spc="5" dirty="0">
                <a:latin typeface="Arial"/>
                <a:cs typeface="Arial"/>
              </a:rPr>
              <a:t>&gt;100%</a:t>
            </a:r>
            <a:endParaRPr sz="300">
              <a:latin typeface="Arial"/>
              <a:cs typeface="Arial"/>
            </a:endParaRPr>
          </a:p>
          <a:p>
            <a:pPr marL="12700" marR="5080">
              <a:lnSpc>
                <a:spcPct val="186900"/>
              </a:lnSpc>
            </a:pPr>
            <a:r>
              <a:rPr sz="300" spc="5" dirty="0">
                <a:latin typeface="Arial"/>
                <a:cs typeface="Arial"/>
              </a:rPr>
              <a:t>Parks</a:t>
            </a:r>
            <a:r>
              <a:rPr sz="300" spc="-35" dirty="0">
                <a:latin typeface="Arial"/>
                <a:cs typeface="Arial"/>
              </a:rPr>
              <a:t> </a:t>
            </a:r>
            <a:r>
              <a:rPr sz="300" spc="5" dirty="0">
                <a:latin typeface="Arial"/>
                <a:cs typeface="Arial"/>
              </a:rPr>
              <a:t>and</a:t>
            </a:r>
            <a:r>
              <a:rPr sz="300" spc="-35" dirty="0">
                <a:latin typeface="Arial"/>
                <a:cs typeface="Arial"/>
              </a:rPr>
              <a:t> </a:t>
            </a:r>
            <a:r>
              <a:rPr sz="300" spc="5" dirty="0">
                <a:latin typeface="Arial"/>
                <a:cs typeface="Arial"/>
              </a:rPr>
              <a:t>Airports </a:t>
            </a:r>
            <a:r>
              <a:rPr sz="300" spc="0" dirty="0">
                <a:latin typeface="Arial"/>
                <a:cs typeface="Arial"/>
              </a:rPr>
              <a:t> </a:t>
            </a:r>
            <a:r>
              <a:rPr sz="300" spc="5" dirty="0">
                <a:latin typeface="Arial"/>
                <a:cs typeface="Arial"/>
              </a:rPr>
              <a:t>No</a:t>
            </a:r>
            <a:r>
              <a:rPr sz="300" spc="0" dirty="0">
                <a:latin typeface="Arial"/>
                <a:cs typeface="Arial"/>
              </a:rPr>
              <a:t> </a:t>
            </a:r>
            <a:r>
              <a:rPr sz="300" spc="5" dirty="0">
                <a:latin typeface="Arial"/>
                <a:cs typeface="Arial"/>
              </a:rPr>
              <a:t>data</a:t>
            </a:r>
            <a:endParaRPr sz="3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659299" y="376670"/>
            <a:ext cx="439420" cy="1854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50" spc="-5" dirty="0">
                <a:latin typeface="Arial"/>
                <a:cs typeface="Arial"/>
              </a:rPr>
              <a:t>Boston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46583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25" dirty="0"/>
              <a:t>High </a:t>
            </a:r>
            <a:r>
              <a:rPr spc="-80" dirty="0"/>
              <a:t>Income  </a:t>
            </a:r>
            <a:r>
              <a:rPr spc="-45" dirty="0"/>
              <a:t>Growth </a:t>
            </a:r>
            <a:r>
              <a:rPr spc="25" dirty="0"/>
              <a:t>CBSAs </a:t>
            </a:r>
            <a:r>
              <a:rPr spc="-95" dirty="0"/>
              <a:t>saw  </a:t>
            </a:r>
            <a:r>
              <a:rPr spc="-30" dirty="0"/>
              <a:t>More </a:t>
            </a:r>
            <a:r>
              <a:rPr spc="-35" dirty="0"/>
              <a:t>Urban</a:t>
            </a:r>
            <a:r>
              <a:rPr spc="-200" dirty="0"/>
              <a:t> </a:t>
            </a:r>
            <a:r>
              <a:rPr spc="-5" dirty="0"/>
              <a:t>“Gentrification”</a:t>
            </a:r>
          </a:p>
        </p:txBody>
      </p:sp>
      <p:sp>
        <p:nvSpPr>
          <p:cNvPr id="3" name="object 3"/>
          <p:cNvSpPr/>
          <p:nvPr/>
        </p:nvSpPr>
        <p:spPr>
          <a:xfrm>
            <a:off x="1260005" y="377597"/>
            <a:ext cx="0" cy="2356485"/>
          </a:xfrm>
          <a:custGeom>
            <a:avLst/>
            <a:gdLst/>
            <a:ahLst/>
            <a:cxnLst/>
            <a:rect l="l" t="t" r="r" b="b"/>
            <a:pathLst>
              <a:path h="2356485">
                <a:moveTo>
                  <a:pt x="0" y="2356445"/>
                </a:moveTo>
                <a:lnTo>
                  <a:pt x="0" y="0"/>
                </a:lnTo>
                <a:lnTo>
                  <a:pt x="0" y="2356445"/>
                </a:lnTo>
                <a:close/>
              </a:path>
            </a:pathLst>
          </a:custGeom>
          <a:solidFill>
            <a:srgbClr val="EAF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61576" y="2038836"/>
            <a:ext cx="2756535" cy="0"/>
          </a:xfrm>
          <a:custGeom>
            <a:avLst/>
            <a:gdLst/>
            <a:ahLst/>
            <a:cxnLst/>
            <a:rect l="l" t="t" r="r" b="b"/>
            <a:pathLst>
              <a:path w="2756535">
                <a:moveTo>
                  <a:pt x="0" y="0"/>
                </a:moveTo>
                <a:lnTo>
                  <a:pt x="2755917" y="0"/>
                </a:lnTo>
              </a:path>
            </a:pathLst>
          </a:custGeom>
          <a:ln w="7069">
            <a:solidFill>
              <a:srgbClr val="EAF2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61576" y="1733454"/>
            <a:ext cx="2756535" cy="0"/>
          </a:xfrm>
          <a:custGeom>
            <a:avLst/>
            <a:gdLst/>
            <a:ahLst/>
            <a:cxnLst/>
            <a:rect l="l" t="t" r="r" b="b"/>
            <a:pathLst>
              <a:path w="2756535">
                <a:moveTo>
                  <a:pt x="0" y="0"/>
                </a:moveTo>
                <a:lnTo>
                  <a:pt x="2755917" y="0"/>
                </a:lnTo>
              </a:path>
            </a:pathLst>
          </a:custGeom>
          <a:ln w="7069">
            <a:solidFill>
              <a:srgbClr val="EAF2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61576" y="1428073"/>
            <a:ext cx="2756535" cy="0"/>
          </a:xfrm>
          <a:custGeom>
            <a:avLst/>
            <a:gdLst/>
            <a:ahLst/>
            <a:cxnLst/>
            <a:rect l="l" t="t" r="r" b="b"/>
            <a:pathLst>
              <a:path w="2756535">
                <a:moveTo>
                  <a:pt x="0" y="0"/>
                </a:moveTo>
                <a:lnTo>
                  <a:pt x="2755917" y="0"/>
                </a:lnTo>
              </a:path>
            </a:pathLst>
          </a:custGeom>
          <a:ln w="7069">
            <a:solidFill>
              <a:srgbClr val="EAF2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661576" y="1122692"/>
            <a:ext cx="2756535" cy="0"/>
          </a:xfrm>
          <a:custGeom>
            <a:avLst/>
            <a:gdLst/>
            <a:ahLst/>
            <a:cxnLst/>
            <a:rect l="l" t="t" r="r" b="b"/>
            <a:pathLst>
              <a:path w="2756535">
                <a:moveTo>
                  <a:pt x="0" y="0"/>
                </a:moveTo>
                <a:lnTo>
                  <a:pt x="2755917" y="0"/>
                </a:lnTo>
              </a:path>
            </a:pathLst>
          </a:custGeom>
          <a:ln w="7069">
            <a:solidFill>
              <a:srgbClr val="EAF2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61576" y="817312"/>
            <a:ext cx="2756535" cy="0"/>
          </a:xfrm>
          <a:custGeom>
            <a:avLst/>
            <a:gdLst/>
            <a:ahLst/>
            <a:cxnLst/>
            <a:rect l="l" t="t" r="r" b="b"/>
            <a:pathLst>
              <a:path w="2756535">
                <a:moveTo>
                  <a:pt x="0" y="0"/>
                </a:moveTo>
                <a:lnTo>
                  <a:pt x="2755917" y="0"/>
                </a:lnTo>
              </a:path>
            </a:pathLst>
          </a:custGeom>
          <a:ln w="7069">
            <a:solidFill>
              <a:srgbClr val="EAF2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661576" y="512029"/>
            <a:ext cx="2756535" cy="0"/>
          </a:xfrm>
          <a:custGeom>
            <a:avLst/>
            <a:gdLst/>
            <a:ahLst/>
            <a:cxnLst/>
            <a:rect l="l" t="t" r="r" b="b"/>
            <a:pathLst>
              <a:path w="2756535">
                <a:moveTo>
                  <a:pt x="0" y="0"/>
                </a:moveTo>
                <a:lnTo>
                  <a:pt x="2755917" y="0"/>
                </a:lnTo>
              </a:path>
            </a:pathLst>
          </a:custGeom>
          <a:ln w="7069">
            <a:solidFill>
              <a:srgbClr val="EAF2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17147" y="1093736"/>
            <a:ext cx="2168764" cy="960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603031" y="1355784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24521" y="0"/>
                </a:moveTo>
                <a:lnTo>
                  <a:pt x="7077" y="0"/>
                </a:lnTo>
                <a:lnTo>
                  <a:pt x="0" y="7069"/>
                </a:lnTo>
                <a:lnTo>
                  <a:pt x="0" y="24513"/>
                </a:lnTo>
                <a:lnTo>
                  <a:pt x="7077" y="31582"/>
                </a:lnTo>
                <a:lnTo>
                  <a:pt x="24521" y="31582"/>
                </a:lnTo>
                <a:lnTo>
                  <a:pt x="31591" y="24513"/>
                </a:lnTo>
                <a:lnTo>
                  <a:pt x="31591" y="7069"/>
                </a:lnTo>
                <a:lnTo>
                  <a:pt x="24521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606574" y="1359327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5">
                <a:moveTo>
                  <a:pt x="24505" y="12248"/>
                </a:moveTo>
                <a:lnTo>
                  <a:pt x="24505" y="5482"/>
                </a:lnTo>
                <a:lnTo>
                  <a:pt x="19023" y="0"/>
                </a:lnTo>
                <a:lnTo>
                  <a:pt x="12256" y="0"/>
                </a:lnTo>
                <a:lnTo>
                  <a:pt x="5490" y="0"/>
                </a:lnTo>
                <a:lnTo>
                  <a:pt x="0" y="5482"/>
                </a:lnTo>
                <a:lnTo>
                  <a:pt x="0" y="12248"/>
                </a:lnTo>
                <a:lnTo>
                  <a:pt x="0" y="19015"/>
                </a:lnTo>
                <a:lnTo>
                  <a:pt x="5490" y="24497"/>
                </a:lnTo>
                <a:lnTo>
                  <a:pt x="12256" y="24497"/>
                </a:lnTo>
                <a:lnTo>
                  <a:pt x="19023" y="24497"/>
                </a:lnTo>
                <a:lnTo>
                  <a:pt x="24505" y="19015"/>
                </a:lnTo>
                <a:lnTo>
                  <a:pt x="24505" y="12248"/>
                </a:lnTo>
                <a:close/>
              </a:path>
            </a:pathLst>
          </a:custGeom>
          <a:ln w="706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093786" y="635056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24521" y="0"/>
                </a:moveTo>
                <a:lnTo>
                  <a:pt x="7077" y="0"/>
                </a:lnTo>
                <a:lnTo>
                  <a:pt x="0" y="7077"/>
                </a:lnTo>
                <a:lnTo>
                  <a:pt x="0" y="24521"/>
                </a:lnTo>
                <a:lnTo>
                  <a:pt x="7077" y="31591"/>
                </a:lnTo>
                <a:lnTo>
                  <a:pt x="24521" y="31591"/>
                </a:lnTo>
                <a:lnTo>
                  <a:pt x="31591" y="24521"/>
                </a:lnTo>
                <a:lnTo>
                  <a:pt x="31591" y="7077"/>
                </a:lnTo>
                <a:lnTo>
                  <a:pt x="24521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097328" y="638598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5">
                <a:moveTo>
                  <a:pt x="24505" y="12256"/>
                </a:moveTo>
                <a:lnTo>
                  <a:pt x="24505" y="5490"/>
                </a:lnTo>
                <a:lnTo>
                  <a:pt x="19015" y="0"/>
                </a:lnTo>
                <a:lnTo>
                  <a:pt x="12256" y="0"/>
                </a:lnTo>
                <a:lnTo>
                  <a:pt x="5490" y="0"/>
                </a:lnTo>
                <a:lnTo>
                  <a:pt x="0" y="5490"/>
                </a:lnTo>
                <a:lnTo>
                  <a:pt x="0" y="12256"/>
                </a:lnTo>
                <a:lnTo>
                  <a:pt x="0" y="19023"/>
                </a:lnTo>
                <a:lnTo>
                  <a:pt x="5490" y="24505"/>
                </a:lnTo>
                <a:lnTo>
                  <a:pt x="12256" y="24505"/>
                </a:lnTo>
                <a:lnTo>
                  <a:pt x="19015" y="24505"/>
                </a:lnTo>
                <a:lnTo>
                  <a:pt x="24505" y="19023"/>
                </a:lnTo>
                <a:lnTo>
                  <a:pt x="24505" y="12256"/>
                </a:lnTo>
                <a:close/>
              </a:path>
            </a:pathLst>
          </a:custGeom>
          <a:ln w="706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999536" y="1380183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24521" y="0"/>
                </a:moveTo>
                <a:lnTo>
                  <a:pt x="7077" y="0"/>
                </a:lnTo>
                <a:lnTo>
                  <a:pt x="0" y="7069"/>
                </a:lnTo>
                <a:lnTo>
                  <a:pt x="0" y="24513"/>
                </a:lnTo>
                <a:lnTo>
                  <a:pt x="7077" y="31591"/>
                </a:lnTo>
                <a:lnTo>
                  <a:pt x="24521" y="31591"/>
                </a:lnTo>
                <a:lnTo>
                  <a:pt x="31599" y="24513"/>
                </a:lnTo>
                <a:lnTo>
                  <a:pt x="31599" y="7069"/>
                </a:lnTo>
                <a:lnTo>
                  <a:pt x="24521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003087" y="1383726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5">
                <a:moveTo>
                  <a:pt x="24497" y="12248"/>
                </a:moveTo>
                <a:lnTo>
                  <a:pt x="24497" y="5482"/>
                </a:lnTo>
                <a:lnTo>
                  <a:pt x="19015" y="0"/>
                </a:lnTo>
                <a:lnTo>
                  <a:pt x="12248" y="0"/>
                </a:lnTo>
                <a:lnTo>
                  <a:pt x="5482" y="0"/>
                </a:lnTo>
                <a:lnTo>
                  <a:pt x="0" y="5482"/>
                </a:lnTo>
                <a:lnTo>
                  <a:pt x="0" y="12248"/>
                </a:lnTo>
                <a:lnTo>
                  <a:pt x="0" y="19015"/>
                </a:lnTo>
                <a:lnTo>
                  <a:pt x="5482" y="24505"/>
                </a:lnTo>
                <a:lnTo>
                  <a:pt x="12248" y="24505"/>
                </a:lnTo>
                <a:lnTo>
                  <a:pt x="19015" y="24505"/>
                </a:lnTo>
                <a:lnTo>
                  <a:pt x="24497" y="19015"/>
                </a:lnTo>
                <a:lnTo>
                  <a:pt x="24497" y="12248"/>
                </a:lnTo>
                <a:close/>
              </a:path>
            </a:pathLst>
          </a:custGeom>
          <a:ln w="706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993260" y="1042909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24521" y="0"/>
                </a:moveTo>
                <a:lnTo>
                  <a:pt x="7077" y="0"/>
                </a:lnTo>
                <a:lnTo>
                  <a:pt x="0" y="7069"/>
                </a:lnTo>
                <a:lnTo>
                  <a:pt x="0" y="24513"/>
                </a:lnTo>
                <a:lnTo>
                  <a:pt x="7077" y="31591"/>
                </a:lnTo>
                <a:lnTo>
                  <a:pt x="24521" y="31591"/>
                </a:lnTo>
                <a:lnTo>
                  <a:pt x="31591" y="24513"/>
                </a:lnTo>
                <a:lnTo>
                  <a:pt x="31591" y="7069"/>
                </a:lnTo>
                <a:lnTo>
                  <a:pt x="24521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996803" y="1046452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5">
                <a:moveTo>
                  <a:pt x="24505" y="12248"/>
                </a:moveTo>
                <a:lnTo>
                  <a:pt x="24505" y="5482"/>
                </a:lnTo>
                <a:lnTo>
                  <a:pt x="19023" y="0"/>
                </a:lnTo>
                <a:lnTo>
                  <a:pt x="12256" y="0"/>
                </a:lnTo>
                <a:lnTo>
                  <a:pt x="5490" y="0"/>
                </a:lnTo>
                <a:lnTo>
                  <a:pt x="0" y="5482"/>
                </a:lnTo>
                <a:lnTo>
                  <a:pt x="0" y="12248"/>
                </a:lnTo>
                <a:lnTo>
                  <a:pt x="0" y="19015"/>
                </a:lnTo>
                <a:lnTo>
                  <a:pt x="5490" y="24505"/>
                </a:lnTo>
                <a:lnTo>
                  <a:pt x="12256" y="24505"/>
                </a:lnTo>
                <a:lnTo>
                  <a:pt x="19023" y="24505"/>
                </a:lnTo>
                <a:lnTo>
                  <a:pt x="24505" y="19015"/>
                </a:lnTo>
                <a:lnTo>
                  <a:pt x="24505" y="12248"/>
                </a:lnTo>
                <a:close/>
              </a:path>
            </a:pathLst>
          </a:custGeom>
          <a:ln w="706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520286" y="848600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24521" y="0"/>
                </a:moveTo>
                <a:lnTo>
                  <a:pt x="7077" y="0"/>
                </a:lnTo>
                <a:lnTo>
                  <a:pt x="0" y="7077"/>
                </a:lnTo>
                <a:lnTo>
                  <a:pt x="0" y="24521"/>
                </a:lnTo>
                <a:lnTo>
                  <a:pt x="7077" y="31591"/>
                </a:lnTo>
                <a:lnTo>
                  <a:pt x="24521" y="31591"/>
                </a:lnTo>
                <a:lnTo>
                  <a:pt x="31591" y="24521"/>
                </a:lnTo>
                <a:lnTo>
                  <a:pt x="31591" y="7077"/>
                </a:lnTo>
                <a:lnTo>
                  <a:pt x="24521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523829" y="852143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5">
                <a:moveTo>
                  <a:pt x="24505" y="12256"/>
                </a:moveTo>
                <a:lnTo>
                  <a:pt x="24505" y="5490"/>
                </a:lnTo>
                <a:lnTo>
                  <a:pt x="19023" y="0"/>
                </a:lnTo>
                <a:lnTo>
                  <a:pt x="12256" y="0"/>
                </a:lnTo>
                <a:lnTo>
                  <a:pt x="5490" y="0"/>
                </a:lnTo>
                <a:lnTo>
                  <a:pt x="0" y="5490"/>
                </a:lnTo>
                <a:lnTo>
                  <a:pt x="0" y="12256"/>
                </a:lnTo>
                <a:lnTo>
                  <a:pt x="0" y="19023"/>
                </a:lnTo>
                <a:lnTo>
                  <a:pt x="5490" y="24505"/>
                </a:lnTo>
                <a:lnTo>
                  <a:pt x="12256" y="24505"/>
                </a:lnTo>
                <a:lnTo>
                  <a:pt x="19023" y="24505"/>
                </a:lnTo>
                <a:lnTo>
                  <a:pt x="24505" y="19023"/>
                </a:lnTo>
                <a:lnTo>
                  <a:pt x="24505" y="12256"/>
                </a:lnTo>
                <a:close/>
              </a:path>
            </a:pathLst>
          </a:custGeom>
          <a:ln w="706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97520" y="1832277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24517" y="0"/>
                </a:moveTo>
                <a:lnTo>
                  <a:pt x="7072" y="0"/>
                </a:lnTo>
                <a:lnTo>
                  <a:pt x="0" y="7077"/>
                </a:lnTo>
                <a:lnTo>
                  <a:pt x="0" y="24521"/>
                </a:lnTo>
                <a:lnTo>
                  <a:pt x="7072" y="31591"/>
                </a:lnTo>
                <a:lnTo>
                  <a:pt x="24517" y="31591"/>
                </a:lnTo>
                <a:lnTo>
                  <a:pt x="31590" y="24521"/>
                </a:lnTo>
                <a:lnTo>
                  <a:pt x="31590" y="7077"/>
                </a:lnTo>
                <a:lnTo>
                  <a:pt x="24517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701065" y="1835820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24504" y="12256"/>
                </a:moveTo>
                <a:lnTo>
                  <a:pt x="24504" y="5490"/>
                </a:lnTo>
                <a:lnTo>
                  <a:pt x="19016" y="0"/>
                </a:lnTo>
                <a:lnTo>
                  <a:pt x="12250" y="0"/>
                </a:lnTo>
                <a:lnTo>
                  <a:pt x="5484" y="0"/>
                </a:lnTo>
                <a:lnTo>
                  <a:pt x="0" y="5490"/>
                </a:lnTo>
                <a:lnTo>
                  <a:pt x="0" y="12256"/>
                </a:lnTo>
                <a:lnTo>
                  <a:pt x="0" y="19023"/>
                </a:lnTo>
                <a:lnTo>
                  <a:pt x="5484" y="24505"/>
                </a:lnTo>
                <a:lnTo>
                  <a:pt x="12250" y="24505"/>
                </a:lnTo>
                <a:lnTo>
                  <a:pt x="19016" y="24505"/>
                </a:lnTo>
                <a:lnTo>
                  <a:pt x="24504" y="19023"/>
                </a:lnTo>
                <a:lnTo>
                  <a:pt x="24504" y="12256"/>
                </a:lnTo>
                <a:close/>
              </a:path>
            </a:pathLst>
          </a:custGeom>
          <a:ln w="706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349861" y="2023142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24513" y="0"/>
                </a:moveTo>
                <a:lnTo>
                  <a:pt x="7069" y="0"/>
                </a:lnTo>
                <a:lnTo>
                  <a:pt x="0" y="7073"/>
                </a:lnTo>
                <a:lnTo>
                  <a:pt x="0" y="24517"/>
                </a:lnTo>
                <a:lnTo>
                  <a:pt x="7069" y="31591"/>
                </a:lnTo>
                <a:lnTo>
                  <a:pt x="24513" y="31591"/>
                </a:lnTo>
                <a:lnTo>
                  <a:pt x="31582" y="24517"/>
                </a:lnTo>
                <a:lnTo>
                  <a:pt x="31582" y="7073"/>
                </a:lnTo>
                <a:lnTo>
                  <a:pt x="24513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353404" y="2026687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24497" y="12251"/>
                </a:moveTo>
                <a:lnTo>
                  <a:pt x="24497" y="5484"/>
                </a:lnTo>
                <a:lnTo>
                  <a:pt x="19015" y="0"/>
                </a:lnTo>
                <a:lnTo>
                  <a:pt x="12248" y="0"/>
                </a:lnTo>
                <a:lnTo>
                  <a:pt x="5482" y="0"/>
                </a:lnTo>
                <a:lnTo>
                  <a:pt x="0" y="5484"/>
                </a:lnTo>
                <a:lnTo>
                  <a:pt x="0" y="12251"/>
                </a:lnTo>
                <a:lnTo>
                  <a:pt x="0" y="19017"/>
                </a:lnTo>
                <a:lnTo>
                  <a:pt x="5482" y="24502"/>
                </a:lnTo>
                <a:lnTo>
                  <a:pt x="12248" y="24502"/>
                </a:lnTo>
                <a:lnTo>
                  <a:pt x="19015" y="24502"/>
                </a:lnTo>
                <a:lnTo>
                  <a:pt x="24497" y="19017"/>
                </a:lnTo>
                <a:lnTo>
                  <a:pt x="24497" y="12251"/>
                </a:lnTo>
                <a:close/>
              </a:path>
            </a:pathLst>
          </a:custGeom>
          <a:ln w="706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065557" y="1067210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24521" y="0"/>
                </a:moveTo>
                <a:lnTo>
                  <a:pt x="7077" y="0"/>
                </a:lnTo>
                <a:lnTo>
                  <a:pt x="0" y="7069"/>
                </a:lnTo>
                <a:lnTo>
                  <a:pt x="0" y="24513"/>
                </a:lnTo>
                <a:lnTo>
                  <a:pt x="7077" y="31591"/>
                </a:lnTo>
                <a:lnTo>
                  <a:pt x="24521" y="31591"/>
                </a:lnTo>
                <a:lnTo>
                  <a:pt x="31591" y="24513"/>
                </a:lnTo>
                <a:lnTo>
                  <a:pt x="31591" y="7069"/>
                </a:lnTo>
                <a:lnTo>
                  <a:pt x="24521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069100" y="1070752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5">
                <a:moveTo>
                  <a:pt x="24505" y="12248"/>
                </a:moveTo>
                <a:lnTo>
                  <a:pt x="24505" y="5482"/>
                </a:lnTo>
                <a:lnTo>
                  <a:pt x="19023" y="0"/>
                </a:lnTo>
                <a:lnTo>
                  <a:pt x="12256" y="0"/>
                </a:lnTo>
                <a:lnTo>
                  <a:pt x="5490" y="0"/>
                </a:lnTo>
                <a:lnTo>
                  <a:pt x="0" y="5482"/>
                </a:lnTo>
                <a:lnTo>
                  <a:pt x="0" y="12248"/>
                </a:lnTo>
                <a:lnTo>
                  <a:pt x="0" y="19015"/>
                </a:lnTo>
                <a:lnTo>
                  <a:pt x="5490" y="24505"/>
                </a:lnTo>
                <a:lnTo>
                  <a:pt x="12256" y="24505"/>
                </a:lnTo>
                <a:lnTo>
                  <a:pt x="19023" y="24505"/>
                </a:lnTo>
                <a:lnTo>
                  <a:pt x="24505" y="19015"/>
                </a:lnTo>
                <a:lnTo>
                  <a:pt x="24505" y="12248"/>
                </a:lnTo>
                <a:close/>
              </a:path>
            </a:pathLst>
          </a:custGeom>
          <a:ln w="706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673381" y="912691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24521" y="0"/>
                </a:moveTo>
                <a:lnTo>
                  <a:pt x="7077" y="0"/>
                </a:lnTo>
                <a:lnTo>
                  <a:pt x="0" y="7077"/>
                </a:lnTo>
                <a:lnTo>
                  <a:pt x="0" y="24521"/>
                </a:lnTo>
                <a:lnTo>
                  <a:pt x="7077" y="31591"/>
                </a:lnTo>
                <a:lnTo>
                  <a:pt x="24521" y="31591"/>
                </a:lnTo>
                <a:lnTo>
                  <a:pt x="31591" y="24521"/>
                </a:lnTo>
                <a:lnTo>
                  <a:pt x="31591" y="7077"/>
                </a:lnTo>
                <a:lnTo>
                  <a:pt x="24521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676924" y="916242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5">
                <a:moveTo>
                  <a:pt x="24505" y="12248"/>
                </a:moveTo>
                <a:lnTo>
                  <a:pt x="24505" y="5482"/>
                </a:lnTo>
                <a:lnTo>
                  <a:pt x="19023" y="0"/>
                </a:lnTo>
                <a:lnTo>
                  <a:pt x="12256" y="0"/>
                </a:lnTo>
                <a:lnTo>
                  <a:pt x="5490" y="0"/>
                </a:lnTo>
                <a:lnTo>
                  <a:pt x="0" y="5482"/>
                </a:lnTo>
                <a:lnTo>
                  <a:pt x="0" y="12248"/>
                </a:lnTo>
                <a:lnTo>
                  <a:pt x="0" y="19015"/>
                </a:lnTo>
                <a:lnTo>
                  <a:pt x="5490" y="24497"/>
                </a:lnTo>
                <a:lnTo>
                  <a:pt x="12256" y="24497"/>
                </a:lnTo>
                <a:lnTo>
                  <a:pt x="19023" y="24497"/>
                </a:lnTo>
                <a:lnTo>
                  <a:pt x="24505" y="19015"/>
                </a:lnTo>
                <a:lnTo>
                  <a:pt x="24505" y="12248"/>
                </a:lnTo>
                <a:close/>
              </a:path>
            </a:pathLst>
          </a:custGeom>
          <a:ln w="706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659815" y="810022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24513" y="0"/>
                </a:moveTo>
                <a:lnTo>
                  <a:pt x="7069" y="0"/>
                </a:lnTo>
                <a:lnTo>
                  <a:pt x="0" y="7077"/>
                </a:lnTo>
                <a:lnTo>
                  <a:pt x="0" y="24521"/>
                </a:lnTo>
                <a:lnTo>
                  <a:pt x="7069" y="31591"/>
                </a:lnTo>
                <a:lnTo>
                  <a:pt x="24513" y="31591"/>
                </a:lnTo>
                <a:lnTo>
                  <a:pt x="31591" y="24521"/>
                </a:lnTo>
                <a:lnTo>
                  <a:pt x="31591" y="7077"/>
                </a:lnTo>
                <a:lnTo>
                  <a:pt x="24513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663358" y="813564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5">
                <a:moveTo>
                  <a:pt x="24505" y="12256"/>
                </a:moveTo>
                <a:lnTo>
                  <a:pt x="24505" y="5490"/>
                </a:lnTo>
                <a:lnTo>
                  <a:pt x="19015" y="0"/>
                </a:lnTo>
                <a:lnTo>
                  <a:pt x="12248" y="0"/>
                </a:lnTo>
                <a:lnTo>
                  <a:pt x="5490" y="0"/>
                </a:lnTo>
                <a:lnTo>
                  <a:pt x="0" y="5490"/>
                </a:lnTo>
                <a:lnTo>
                  <a:pt x="0" y="12256"/>
                </a:lnTo>
                <a:lnTo>
                  <a:pt x="0" y="19023"/>
                </a:lnTo>
                <a:lnTo>
                  <a:pt x="5490" y="24505"/>
                </a:lnTo>
                <a:lnTo>
                  <a:pt x="12248" y="24505"/>
                </a:lnTo>
                <a:lnTo>
                  <a:pt x="19015" y="24505"/>
                </a:lnTo>
                <a:lnTo>
                  <a:pt x="24505" y="19023"/>
                </a:lnTo>
                <a:lnTo>
                  <a:pt x="24505" y="12256"/>
                </a:lnTo>
                <a:close/>
              </a:path>
            </a:pathLst>
          </a:custGeom>
          <a:ln w="706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693061" y="2015549"/>
            <a:ext cx="40640" cy="35560"/>
          </a:xfrm>
          <a:custGeom>
            <a:avLst/>
            <a:gdLst/>
            <a:ahLst/>
            <a:cxnLst/>
            <a:rect l="l" t="t" r="r" b="b"/>
            <a:pathLst>
              <a:path w="40639" h="35560">
                <a:moveTo>
                  <a:pt x="20253" y="0"/>
                </a:moveTo>
                <a:lnTo>
                  <a:pt x="0" y="35084"/>
                </a:lnTo>
                <a:lnTo>
                  <a:pt x="40511" y="35084"/>
                </a:lnTo>
                <a:lnTo>
                  <a:pt x="20253" y="0"/>
                </a:lnTo>
                <a:close/>
              </a:path>
            </a:pathLst>
          </a:custGeom>
          <a:solidFill>
            <a:srgbClr val="FF7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699198" y="2022634"/>
            <a:ext cx="28575" cy="24765"/>
          </a:xfrm>
          <a:custGeom>
            <a:avLst/>
            <a:gdLst/>
            <a:ahLst/>
            <a:cxnLst/>
            <a:rect l="l" t="t" r="r" b="b"/>
            <a:pathLst>
              <a:path w="28575" h="24764">
                <a:moveTo>
                  <a:pt x="14117" y="0"/>
                </a:moveTo>
                <a:lnTo>
                  <a:pt x="28238" y="24453"/>
                </a:lnTo>
                <a:lnTo>
                  <a:pt x="0" y="24453"/>
                </a:lnTo>
                <a:lnTo>
                  <a:pt x="14117" y="0"/>
                </a:lnTo>
                <a:close/>
              </a:path>
            </a:pathLst>
          </a:custGeom>
          <a:ln w="7069">
            <a:solidFill>
              <a:srgbClr val="FF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661576" y="460196"/>
            <a:ext cx="0" cy="1630680"/>
          </a:xfrm>
          <a:custGeom>
            <a:avLst/>
            <a:gdLst/>
            <a:ahLst/>
            <a:cxnLst/>
            <a:rect l="l" t="t" r="r" b="b"/>
            <a:pathLst>
              <a:path h="1630680">
                <a:moveTo>
                  <a:pt x="0" y="1630480"/>
                </a:moveTo>
                <a:lnTo>
                  <a:pt x="0" y="0"/>
                </a:lnTo>
              </a:path>
            </a:pathLst>
          </a:custGeom>
          <a:ln w="47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628870" y="2038836"/>
            <a:ext cx="33020" cy="0"/>
          </a:xfrm>
          <a:custGeom>
            <a:avLst/>
            <a:gdLst/>
            <a:ahLst/>
            <a:cxnLst/>
            <a:rect l="l" t="t" r="r" b="b"/>
            <a:pathLst>
              <a:path w="33019">
                <a:moveTo>
                  <a:pt x="32706" y="0"/>
                </a:moveTo>
                <a:lnTo>
                  <a:pt x="0" y="0"/>
                </a:lnTo>
              </a:path>
            </a:pathLst>
          </a:custGeom>
          <a:ln w="47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512051" y="2003392"/>
            <a:ext cx="107314" cy="7112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730"/>
              </a:lnSpc>
            </a:pPr>
            <a:r>
              <a:rPr sz="650" dirty="0">
                <a:latin typeface="Arial"/>
                <a:cs typeface="Arial"/>
              </a:rPr>
              <a:t>0</a:t>
            </a:r>
            <a:endParaRPr sz="65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628870" y="1733454"/>
            <a:ext cx="33020" cy="0"/>
          </a:xfrm>
          <a:custGeom>
            <a:avLst/>
            <a:gdLst/>
            <a:ahLst/>
            <a:cxnLst/>
            <a:rect l="l" t="t" r="r" b="b"/>
            <a:pathLst>
              <a:path w="33019">
                <a:moveTo>
                  <a:pt x="32706" y="0"/>
                </a:moveTo>
                <a:lnTo>
                  <a:pt x="0" y="0"/>
                </a:lnTo>
              </a:path>
            </a:pathLst>
          </a:custGeom>
          <a:ln w="47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1512051" y="1686641"/>
            <a:ext cx="107314" cy="9398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730"/>
              </a:lnSpc>
            </a:pPr>
            <a:r>
              <a:rPr sz="650" dirty="0">
                <a:latin typeface="Arial"/>
                <a:cs typeface="Arial"/>
              </a:rPr>
              <a:t>.1</a:t>
            </a:r>
            <a:endParaRPr sz="65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628870" y="1428073"/>
            <a:ext cx="33020" cy="0"/>
          </a:xfrm>
          <a:custGeom>
            <a:avLst/>
            <a:gdLst/>
            <a:ahLst/>
            <a:cxnLst/>
            <a:rect l="l" t="t" r="r" b="b"/>
            <a:pathLst>
              <a:path w="33019">
                <a:moveTo>
                  <a:pt x="32706" y="0"/>
                </a:moveTo>
                <a:lnTo>
                  <a:pt x="0" y="0"/>
                </a:lnTo>
              </a:path>
            </a:pathLst>
          </a:custGeom>
          <a:ln w="47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1512051" y="1381260"/>
            <a:ext cx="107314" cy="9398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730"/>
              </a:lnSpc>
            </a:pPr>
            <a:r>
              <a:rPr sz="650" dirty="0">
                <a:latin typeface="Arial"/>
                <a:cs typeface="Arial"/>
              </a:rPr>
              <a:t>.2</a:t>
            </a:r>
            <a:endParaRPr sz="65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628870" y="1122692"/>
            <a:ext cx="33020" cy="0"/>
          </a:xfrm>
          <a:custGeom>
            <a:avLst/>
            <a:gdLst/>
            <a:ahLst/>
            <a:cxnLst/>
            <a:rect l="l" t="t" r="r" b="b"/>
            <a:pathLst>
              <a:path w="33019">
                <a:moveTo>
                  <a:pt x="32706" y="0"/>
                </a:moveTo>
                <a:lnTo>
                  <a:pt x="0" y="0"/>
                </a:lnTo>
              </a:path>
            </a:pathLst>
          </a:custGeom>
          <a:ln w="47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1512051" y="1075880"/>
            <a:ext cx="107314" cy="9398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730"/>
              </a:lnSpc>
            </a:pPr>
            <a:r>
              <a:rPr sz="650" dirty="0">
                <a:latin typeface="Arial"/>
                <a:cs typeface="Arial"/>
              </a:rPr>
              <a:t>.3</a:t>
            </a:r>
            <a:endParaRPr sz="65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628870" y="817312"/>
            <a:ext cx="33020" cy="0"/>
          </a:xfrm>
          <a:custGeom>
            <a:avLst/>
            <a:gdLst/>
            <a:ahLst/>
            <a:cxnLst/>
            <a:rect l="l" t="t" r="r" b="b"/>
            <a:pathLst>
              <a:path w="33019">
                <a:moveTo>
                  <a:pt x="32706" y="0"/>
                </a:moveTo>
                <a:lnTo>
                  <a:pt x="0" y="0"/>
                </a:lnTo>
              </a:path>
            </a:pathLst>
          </a:custGeom>
          <a:ln w="47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1512051" y="770499"/>
            <a:ext cx="107314" cy="9398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730"/>
              </a:lnSpc>
            </a:pPr>
            <a:r>
              <a:rPr sz="650" dirty="0">
                <a:latin typeface="Arial"/>
                <a:cs typeface="Arial"/>
              </a:rPr>
              <a:t>.4</a:t>
            </a:r>
            <a:endParaRPr sz="65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1628870" y="512029"/>
            <a:ext cx="33020" cy="0"/>
          </a:xfrm>
          <a:custGeom>
            <a:avLst/>
            <a:gdLst/>
            <a:ahLst/>
            <a:cxnLst/>
            <a:rect l="l" t="t" r="r" b="b"/>
            <a:pathLst>
              <a:path w="33019">
                <a:moveTo>
                  <a:pt x="32706" y="0"/>
                </a:moveTo>
                <a:lnTo>
                  <a:pt x="0" y="0"/>
                </a:lnTo>
              </a:path>
            </a:pathLst>
          </a:custGeom>
          <a:ln w="47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1512051" y="465217"/>
            <a:ext cx="107314" cy="9398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730"/>
              </a:lnSpc>
            </a:pPr>
            <a:r>
              <a:rPr sz="650" dirty="0">
                <a:latin typeface="Arial"/>
                <a:cs typeface="Arial"/>
              </a:rPr>
              <a:t>.5</a:t>
            </a:r>
            <a:endParaRPr sz="65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340227" y="537480"/>
            <a:ext cx="189230" cy="1476375"/>
          </a:xfrm>
          <a:prstGeom prst="rect">
            <a:avLst/>
          </a:prstGeom>
        </p:spPr>
        <p:txBody>
          <a:bodyPr vert="vert270" wrap="square" lIns="0" tIns="10795" rIns="0" bIns="0" rtlCol="0">
            <a:spAutoFit/>
          </a:bodyPr>
          <a:lstStyle/>
          <a:p>
            <a:pPr marL="391795" marR="5080" indent="-379730">
              <a:lnSpc>
                <a:spcPts val="640"/>
              </a:lnSpc>
              <a:spcBef>
                <a:spcPts val="85"/>
              </a:spcBef>
            </a:pPr>
            <a:r>
              <a:rPr sz="650" dirty="0">
                <a:latin typeface="Arial"/>
                <a:cs typeface="Arial"/>
              </a:rPr>
              <a:t>Tracts</a:t>
            </a:r>
            <a:r>
              <a:rPr sz="650" spc="-5" dirty="0">
                <a:latin typeface="Arial"/>
                <a:cs typeface="Arial"/>
              </a:rPr>
              <a:t> </a:t>
            </a:r>
            <a:r>
              <a:rPr sz="650" dirty="0">
                <a:latin typeface="Arial"/>
                <a:cs typeface="Arial"/>
              </a:rPr>
              <a:t>with</a:t>
            </a:r>
            <a:r>
              <a:rPr sz="650" spc="-5" dirty="0">
                <a:latin typeface="Arial"/>
                <a:cs typeface="Arial"/>
              </a:rPr>
              <a:t> </a:t>
            </a:r>
            <a:r>
              <a:rPr sz="650" dirty="0">
                <a:latin typeface="Arial"/>
                <a:cs typeface="Arial"/>
              </a:rPr>
              <a:t>50%</a:t>
            </a:r>
            <a:r>
              <a:rPr sz="650" spc="-5" dirty="0">
                <a:latin typeface="Arial"/>
                <a:cs typeface="Arial"/>
              </a:rPr>
              <a:t> </a:t>
            </a:r>
            <a:r>
              <a:rPr sz="650" dirty="0">
                <a:latin typeface="Arial"/>
                <a:cs typeface="Arial"/>
              </a:rPr>
              <a:t>Median</a:t>
            </a:r>
            <a:r>
              <a:rPr sz="650" spc="-5" dirty="0">
                <a:latin typeface="Arial"/>
                <a:cs typeface="Arial"/>
              </a:rPr>
              <a:t> </a:t>
            </a:r>
            <a:r>
              <a:rPr sz="650" dirty="0">
                <a:latin typeface="Arial"/>
                <a:cs typeface="Arial"/>
              </a:rPr>
              <a:t>Income</a:t>
            </a:r>
            <a:r>
              <a:rPr sz="650" spc="-5" dirty="0">
                <a:latin typeface="Arial"/>
                <a:cs typeface="Arial"/>
              </a:rPr>
              <a:t> </a:t>
            </a:r>
            <a:r>
              <a:rPr sz="650" dirty="0">
                <a:latin typeface="Arial"/>
                <a:cs typeface="Arial"/>
              </a:rPr>
              <a:t>Growth From</a:t>
            </a:r>
            <a:r>
              <a:rPr sz="650" spc="-5" dirty="0">
                <a:latin typeface="Arial"/>
                <a:cs typeface="Arial"/>
              </a:rPr>
              <a:t> </a:t>
            </a:r>
            <a:r>
              <a:rPr sz="650" dirty="0">
                <a:latin typeface="Arial"/>
                <a:cs typeface="Arial"/>
              </a:rPr>
              <a:t>1990</a:t>
            </a:r>
            <a:r>
              <a:rPr sz="650" spc="-5" dirty="0">
                <a:latin typeface="Arial"/>
                <a:cs typeface="Arial"/>
              </a:rPr>
              <a:t> </a:t>
            </a:r>
            <a:r>
              <a:rPr sz="650" dirty="0">
                <a:latin typeface="Arial"/>
                <a:cs typeface="Arial"/>
              </a:rPr>
              <a:t>to</a:t>
            </a:r>
            <a:r>
              <a:rPr sz="650" spc="-5" dirty="0">
                <a:latin typeface="Arial"/>
                <a:cs typeface="Arial"/>
              </a:rPr>
              <a:t> </a:t>
            </a:r>
            <a:r>
              <a:rPr sz="650" dirty="0">
                <a:latin typeface="Arial"/>
                <a:cs typeface="Arial"/>
              </a:rPr>
              <a:t>2013</a:t>
            </a:r>
            <a:endParaRPr sz="65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1661576" y="2090677"/>
            <a:ext cx="2756535" cy="0"/>
          </a:xfrm>
          <a:custGeom>
            <a:avLst/>
            <a:gdLst/>
            <a:ahLst/>
            <a:cxnLst/>
            <a:rect l="l" t="t" r="r" b="b"/>
            <a:pathLst>
              <a:path w="2756535">
                <a:moveTo>
                  <a:pt x="0" y="0"/>
                </a:moveTo>
                <a:lnTo>
                  <a:pt x="2755917" y="0"/>
                </a:lnTo>
              </a:path>
            </a:pathLst>
          </a:custGeom>
          <a:ln w="47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746021" y="2090677"/>
            <a:ext cx="0" cy="33020"/>
          </a:xfrm>
          <a:custGeom>
            <a:avLst/>
            <a:gdLst/>
            <a:ahLst/>
            <a:cxnLst/>
            <a:rect l="l" t="t" r="r" b="b"/>
            <a:pathLst>
              <a:path h="33019">
                <a:moveTo>
                  <a:pt x="0" y="0"/>
                </a:moveTo>
                <a:lnTo>
                  <a:pt x="0" y="32706"/>
                </a:lnTo>
              </a:path>
            </a:pathLst>
          </a:custGeom>
          <a:ln w="47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1675318" y="2102583"/>
            <a:ext cx="141605" cy="1238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50" spc="-5" dirty="0">
                <a:latin typeface="Arial"/>
                <a:cs typeface="Arial"/>
              </a:rPr>
              <a:t>−.2</a:t>
            </a:r>
            <a:endParaRPr sz="65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2259170" y="2090677"/>
            <a:ext cx="0" cy="33020"/>
          </a:xfrm>
          <a:custGeom>
            <a:avLst/>
            <a:gdLst/>
            <a:ahLst/>
            <a:cxnLst/>
            <a:rect l="l" t="t" r="r" b="b"/>
            <a:pathLst>
              <a:path h="33019">
                <a:moveTo>
                  <a:pt x="0" y="0"/>
                </a:moveTo>
                <a:lnTo>
                  <a:pt x="0" y="32706"/>
                </a:lnTo>
              </a:path>
            </a:pathLst>
          </a:custGeom>
          <a:ln w="47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2188467" y="2102583"/>
            <a:ext cx="141605" cy="1238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50" spc="-5" dirty="0">
                <a:latin typeface="Arial"/>
                <a:cs typeface="Arial"/>
              </a:rPr>
              <a:t>−.1</a:t>
            </a:r>
            <a:endParaRPr sz="65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2772425" y="2090677"/>
            <a:ext cx="0" cy="33020"/>
          </a:xfrm>
          <a:custGeom>
            <a:avLst/>
            <a:gdLst/>
            <a:ahLst/>
            <a:cxnLst/>
            <a:rect l="l" t="t" r="r" b="b"/>
            <a:pathLst>
              <a:path h="33019">
                <a:moveTo>
                  <a:pt x="0" y="0"/>
                </a:moveTo>
                <a:lnTo>
                  <a:pt x="0" y="32706"/>
                </a:lnTo>
              </a:path>
            </a:pathLst>
          </a:custGeom>
          <a:ln w="47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285680" y="2090677"/>
            <a:ext cx="0" cy="33020"/>
          </a:xfrm>
          <a:custGeom>
            <a:avLst/>
            <a:gdLst/>
            <a:ahLst/>
            <a:cxnLst/>
            <a:rect l="l" t="t" r="r" b="b"/>
            <a:pathLst>
              <a:path h="33019">
                <a:moveTo>
                  <a:pt x="0" y="0"/>
                </a:moveTo>
                <a:lnTo>
                  <a:pt x="0" y="32706"/>
                </a:lnTo>
              </a:path>
            </a:pathLst>
          </a:custGeom>
          <a:ln w="47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798935" y="2090677"/>
            <a:ext cx="0" cy="33020"/>
          </a:xfrm>
          <a:custGeom>
            <a:avLst/>
            <a:gdLst/>
            <a:ahLst/>
            <a:cxnLst/>
            <a:rect l="l" t="t" r="r" b="b"/>
            <a:pathLst>
              <a:path h="33019">
                <a:moveTo>
                  <a:pt x="0" y="0"/>
                </a:moveTo>
                <a:lnTo>
                  <a:pt x="0" y="32706"/>
                </a:lnTo>
              </a:path>
            </a:pathLst>
          </a:custGeom>
          <a:ln w="47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3752124" y="2102583"/>
            <a:ext cx="93980" cy="1238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50" spc="-5" dirty="0">
                <a:latin typeface="Arial"/>
                <a:cs typeface="Arial"/>
              </a:rPr>
              <a:t>.2</a:t>
            </a:r>
            <a:endParaRPr sz="65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4312190" y="2090677"/>
            <a:ext cx="0" cy="33020"/>
          </a:xfrm>
          <a:custGeom>
            <a:avLst/>
            <a:gdLst/>
            <a:ahLst/>
            <a:cxnLst/>
            <a:rect l="l" t="t" r="r" b="b"/>
            <a:pathLst>
              <a:path h="33019">
                <a:moveTo>
                  <a:pt x="0" y="0"/>
                </a:moveTo>
                <a:lnTo>
                  <a:pt x="0" y="32706"/>
                </a:lnTo>
              </a:path>
            </a:pathLst>
          </a:custGeom>
          <a:ln w="47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4265379" y="2102583"/>
            <a:ext cx="93980" cy="1238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50" spc="-5" dirty="0">
                <a:latin typeface="Arial"/>
                <a:cs typeface="Arial"/>
              </a:rPr>
              <a:t>.3</a:t>
            </a:r>
            <a:endParaRPr sz="65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451587" y="2102583"/>
            <a:ext cx="1176020" cy="2139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1905" algn="ctr">
              <a:lnSpc>
                <a:spcPts val="745"/>
              </a:lnSpc>
              <a:spcBef>
                <a:spcPts val="95"/>
              </a:spcBef>
              <a:tabLst>
                <a:tab pos="501650" algn="l"/>
              </a:tabLst>
            </a:pPr>
            <a:r>
              <a:rPr sz="650" spc="-5" dirty="0">
                <a:latin typeface="Arial"/>
                <a:cs typeface="Arial"/>
              </a:rPr>
              <a:t>0	.1</a:t>
            </a:r>
            <a:endParaRPr sz="650">
              <a:latin typeface="Arial"/>
              <a:cs typeface="Arial"/>
            </a:endParaRPr>
          </a:p>
          <a:p>
            <a:pPr algn="ctr">
              <a:lnSpc>
                <a:spcPts val="745"/>
              </a:lnSpc>
            </a:pPr>
            <a:r>
              <a:rPr sz="650" spc="-5" dirty="0">
                <a:latin typeface="Arial"/>
                <a:cs typeface="Arial"/>
              </a:rPr>
              <a:t>Change in Log Average</a:t>
            </a:r>
            <a:r>
              <a:rPr sz="650" spc="-65" dirty="0">
                <a:latin typeface="Arial"/>
                <a:cs typeface="Arial"/>
              </a:rPr>
              <a:t> </a:t>
            </a:r>
            <a:r>
              <a:rPr sz="650" spc="-5" dirty="0">
                <a:latin typeface="Arial"/>
                <a:cs typeface="Arial"/>
              </a:rPr>
              <a:t>Income</a:t>
            </a:r>
            <a:endParaRPr sz="65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2434954" y="2416715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24513" y="0"/>
                </a:moveTo>
                <a:lnTo>
                  <a:pt x="7069" y="0"/>
                </a:lnTo>
                <a:lnTo>
                  <a:pt x="0" y="7072"/>
                </a:lnTo>
                <a:lnTo>
                  <a:pt x="0" y="24517"/>
                </a:lnTo>
                <a:lnTo>
                  <a:pt x="7069" y="31590"/>
                </a:lnTo>
                <a:lnTo>
                  <a:pt x="24513" y="31590"/>
                </a:lnTo>
                <a:lnTo>
                  <a:pt x="31591" y="24517"/>
                </a:lnTo>
                <a:lnTo>
                  <a:pt x="31591" y="7072"/>
                </a:lnTo>
                <a:lnTo>
                  <a:pt x="24513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438497" y="2420259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24497" y="12251"/>
                </a:moveTo>
                <a:lnTo>
                  <a:pt x="24497" y="5484"/>
                </a:lnTo>
                <a:lnTo>
                  <a:pt x="19015" y="0"/>
                </a:lnTo>
                <a:lnTo>
                  <a:pt x="12248" y="0"/>
                </a:lnTo>
                <a:lnTo>
                  <a:pt x="5482" y="0"/>
                </a:lnTo>
                <a:lnTo>
                  <a:pt x="0" y="5484"/>
                </a:lnTo>
                <a:lnTo>
                  <a:pt x="0" y="12251"/>
                </a:lnTo>
                <a:lnTo>
                  <a:pt x="0" y="19016"/>
                </a:lnTo>
                <a:lnTo>
                  <a:pt x="5482" y="24501"/>
                </a:lnTo>
                <a:lnTo>
                  <a:pt x="12248" y="24501"/>
                </a:lnTo>
                <a:lnTo>
                  <a:pt x="19015" y="24501"/>
                </a:lnTo>
                <a:lnTo>
                  <a:pt x="24497" y="19016"/>
                </a:lnTo>
                <a:lnTo>
                  <a:pt x="24497" y="12251"/>
                </a:lnTo>
                <a:close/>
              </a:path>
            </a:pathLst>
          </a:custGeom>
          <a:ln w="706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626620" y="2432510"/>
            <a:ext cx="306705" cy="0"/>
          </a:xfrm>
          <a:custGeom>
            <a:avLst/>
            <a:gdLst/>
            <a:ahLst/>
            <a:cxnLst/>
            <a:rect l="l" t="t" r="r" b="b"/>
            <a:pathLst>
              <a:path w="306705">
                <a:moveTo>
                  <a:pt x="0" y="0"/>
                </a:moveTo>
                <a:lnTo>
                  <a:pt x="306296" y="0"/>
                </a:lnTo>
              </a:path>
            </a:pathLst>
          </a:custGeom>
          <a:ln w="706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430487" y="2523638"/>
            <a:ext cx="40640" cy="35560"/>
          </a:xfrm>
          <a:custGeom>
            <a:avLst/>
            <a:gdLst/>
            <a:ahLst/>
            <a:cxnLst/>
            <a:rect l="l" t="t" r="r" b="b"/>
            <a:pathLst>
              <a:path w="40639" h="35560">
                <a:moveTo>
                  <a:pt x="20258" y="0"/>
                </a:moveTo>
                <a:lnTo>
                  <a:pt x="0" y="35084"/>
                </a:lnTo>
                <a:lnTo>
                  <a:pt x="40509" y="35084"/>
                </a:lnTo>
                <a:lnTo>
                  <a:pt x="20258" y="0"/>
                </a:lnTo>
                <a:close/>
              </a:path>
            </a:pathLst>
          </a:custGeom>
          <a:solidFill>
            <a:srgbClr val="FF7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436632" y="2530727"/>
            <a:ext cx="28575" cy="24765"/>
          </a:xfrm>
          <a:custGeom>
            <a:avLst/>
            <a:gdLst/>
            <a:ahLst/>
            <a:cxnLst/>
            <a:rect l="l" t="t" r="r" b="b"/>
            <a:pathLst>
              <a:path w="28575" h="24764">
                <a:moveTo>
                  <a:pt x="14114" y="0"/>
                </a:moveTo>
                <a:lnTo>
                  <a:pt x="28228" y="24450"/>
                </a:lnTo>
                <a:lnTo>
                  <a:pt x="0" y="24450"/>
                </a:lnTo>
                <a:lnTo>
                  <a:pt x="14114" y="0"/>
                </a:lnTo>
                <a:close/>
              </a:path>
            </a:pathLst>
          </a:custGeom>
          <a:ln w="7069">
            <a:solidFill>
              <a:srgbClr val="FF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626620" y="2547028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>
                <a:moveTo>
                  <a:pt x="0" y="0"/>
                </a:moveTo>
                <a:lnTo>
                  <a:pt x="47087" y="0"/>
                </a:lnTo>
              </a:path>
            </a:pathLst>
          </a:custGeom>
          <a:ln w="7069">
            <a:solidFill>
              <a:srgbClr val="FF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697297" y="2547028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>
                <a:moveTo>
                  <a:pt x="0" y="0"/>
                </a:moveTo>
                <a:lnTo>
                  <a:pt x="47087" y="0"/>
                </a:lnTo>
              </a:path>
            </a:pathLst>
          </a:custGeom>
          <a:ln w="7069">
            <a:solidFill>
              <a:srgbClr val="FF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767974" y="2547028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>
                <a:moveTo>
                  <a:pt x="0" y="0"/>
                </a:moveTo>
                <a:lnTo>
                  <a:pt x="47186" y="0"/>
                </a:lnTo>
              </a:path>
            </a:pathLst>
          </a:custGeom>
          <a:ln w="7069">
            <a:solidFill>
              <a:srgbClr val="FF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838651" y="2547028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>
                <a:moveTo>
                  <a:pt x="0" y="0"/>
                </a:moveTo>
                <a:lnTo>
                  <a:pt x="47177" y="0"/>
                </a:lnTo>
              </a:path>
            </a:pathLst>
          </a:custGeom>
          <a:ln w="7069">
            <a:solidFill>
              <a:srgbClr val="FF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909328" y="2547028"/>
            <a:ext cx="24130" cy="0"/>
          </a:xfrm>
          <a:custGeom>
            <a:avLst/>
            <a:gdLst/>
            <a:ahLst/>
            <a:cxnLst/>
            <a:rect l="l" t="t" r="r" b="b"/>
            <a:pathLst>
              <a:path w="24130">
                <a:moveTo>
                  <a:pt x="0" y="0"/>
                </a:moveTo>
                <a:lnTo>
                  <a:pt x="23588" y="0"/>
                </a:lnTo>
              </a:path>
            </a:pathLst>
          </a:custGeom>
          <a:ln w="7069">
            <a:solidFill>
              <a:srgbClr val="FF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2405384" y="2358596"/>
            <a:ext cx="1268730" cy="262890"/>
          </a:xfrm>
          <a:prstGeom prst="rect">
            <a:avLst/>
          </a:prstGeom>
          <a:ln w="4712">
            <a:solidFill>
              <a:srgbClr val="000000"/>
            </a:solidFill>
          </a:ln>
        </p:spPr>
        <p:txBody>
          <a:bodyPr vert="horz" wrap="square" lIns="0" tIns="1905" rIns="0" bIns="0" rtlCol="0">
            <a:spAutoFit/>
          </a:bodyPr>
          <a:lstStyle/>
          <a:p>
            <a:pPr marL="574040" marR="49530">
              <a:lnSpc>
                <a:spcPct val="115599"/>
              </a:lnSpc>
              <a:spcBef>
                <a:spcPts val="15"/>
              </a:spcBef>
            </a:pPr>
            <a:r>
              <a:rPr sz="650" spc="-5" dirty="0">
                <a:latin typeface="Arial"/>
                <a:cs typeface="Arial"/>
              </a:rPr>
              <a:t>Downtown</a:t>
            </a:r>
            <a:r>
              <a:rPr sz="650" spc="-65" dirty="0">
                <a:latin typeface="Arial"/>
                <a:cs typeface="Arial"/>
              </a:rPr>
              <a:t> </a:t>
            </a:r>
            <a:r>
              <a:rPr sz="650" spc="-5" dirty="0">
                <a:latin typeface="Arial"/>
                <a:cs typeface="Arial"/>
              </a:rPr>
              <a:t>Tracts  Suburban</a:t>
            </a:r>
            <a:r>
              <a:rPr sz="650" spc="-80" dirty="0">
                <a:latin typeface="Arial"/>
                <a:cs typeface="Arial"/>
              </a:rPr>
              <a:t> </a:t>
            </a:r>
            <a:r>
              <a:rPr sz="650" spc="-5" dirty="0">
                <a:latin typeface="Arial"/>
                <a:cs typeface="Arial"/>
              </a:rPr>
              <a:t>Tracts</a:t>
            </a:r>
            <a:endParaRPr sz="65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13830" y="2812557"/>
            <a:ext cx="5333365" cy="233045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>
              <a:lnSpc>
                <a:spcPts val="800"/>
              </a:lnSpc>
              <a:spcBef>
                <a:spcPts val="155"/>
              </a:spcBef>
            </a:pPr>
            <a:r>
              <a:rPr sz="700" dirty="0">
                <a:latin typeface="Arial"/>
                <a:cs typeface="Arial"/>
              </a:rPr>
              <a:t>Note: </a:t>
            </a:r>
            <a:r>
              <a:rPr sz="700" spc="15" dirty="0">
                <a:latin typeface="Arial"/>
                <a:cs typeface="Arial"/>
              </a:rPr>
              <a:t>Plot </a:t>
            </a:r>
            <a:r>
              <a:rPr sz="700" spc="-10" dirty="0">
                <a:latin typeface="Arial"/>
                <a:cs typeface="Arial"/>
              </a:rPr>
              <a:t>depicts </a:t>
            </a:r>
            <a:r>
              <a:rPr sz="700" dirty="0">
                <a:latin typeface="Arial"/>
                <a:cs typeface="Arial"/>
              </a:rPr>
              <a:t>the </a:t>
            </a:r>
            <a:r>
              <a:rPr sz="700" spc="-35" dirty="0">
                <a:latin typeface="Arial"/>
                <a:cs typeface="Arial"/>
              </a:rPr>
              <a:t>share </a:t>
            </a:r>
            <a:r>
              <a:rPr sz="700" spc="0" dirty="0">
                <a:latin typeface="Arial"/>
                <a:cs typeface="Arial"/>
              </a:rPr>
              <a:t>of </a:t>
            </a:r>
            <a:r>
              <a:rPr sz="700" spc="-35" dirty="0">
                <a:latin typeface="Arial"/>
                <a:cs typeface="Arial"/>
              </a:rPr>
              <a:t>a </a:t>
            </a:r>
            <a:r>
              <a:rPr sz="700" spc="-15" dirty="0">
                <a:latin typeface="Arial"/>
                <a:cs typeface="Arial"/>
              </a:rPr>
              <a:t>CBSA’s </a:t>
            </a:r>
            <a:r>
              <a:rPr sz="700" spc="-5" dirty="0">
                <a:latin typeface="Arial"/>
                <a:cs typeface="Arial"/>
              </a:rPr>
              <a:t>downtown </a:t>
            </a:r>
            <a:r>
              <a:rPr sz="700" dirty="0">
                <a:latin typeface="Arial"/>
                <a:cs typeface="Arial"/>
              </a:rPr>
              <a:t>(blue </a:t>
            </a:r>
            <a:r>
              <a:rPr sz="700" spc="-10" dirty="0">
                <a:latin typeface="Arial"/>
                <a:cs typeface="Arial"/>
              </a:rPr>
              <a:t>circles) </a:t>
            </a:r>
            <a:r>
              <a:rPr sz="700" spc="-20" dirty="0">
                <a:latin typeface="Arial"/>
                <a:cs typeface="Arial"/>
              </a:rPr>
              <a:t>and </a:t>
            </a:r>
            <a:r>
              <a:rPr sz="700" spc="-15" dirty="0">
                <a:latin typeface="Arial"/>
                <a:cs typeface="Arial"/>
              </a:rPr>
              <a:t>suburban </a:t>
            </a:r>
            <a:r>
              <a:rPr sz="700" spc="-10" dirty="0">
                <a:latin typeface="Arial"/>
                <a:cs typeface="Arial"/>
              </a:rPr>
              <a:t>(yellow </a:t>
            </a:r>
            <a:r>
              <a:rPr sz="700" dirty="0">
                <a:latin typeface="Arial"/>
                <a:cs typeface="Arial"/>
              </a:rPr>
              <a:t>triangles) </a:t>
            </a:r>
            <a:r>
              <a:rPr sz="700" spc="0" dirty="0">
                <a:latin typeface="Arial"/>
                <a:cs typeface="Arial"/>
              </a:rPr>
              <a:t>tracts </a:t>
            </a:r>
            <a:r>
              <a:rPr sz="700" spc="25" dirty="0">
                <a:latin typeface="Arial"/>
                <a:cs typeface="Arial"/>
              </a:rPr>
              <a:t>that </a:t>
            </a:r>
            <a:r>
              <a:rPr sz="700" spc="-45" dirty="0">
                <a:latin typeface="Arial"/>
                <a:cs typeface="Arial"/>
              </a:rPr>
              <a:t>saw </a:t>
            </a:r>
            <a:r>
              <a:rPr sz="700" spc="-15" dirty="0">
                <a:latin typeface="Arial"/>
                <a:cs typeface="Arial"/>
              </a:rPr>
              <a:t>income </a:t>
            </a:r>
            <a:r>
              <a:rPr sz="700" dirty="0">
                <a:latin typeface="Arial"/>
                <a:cs typeface="Arial"/>
              </a:rPr>
              <a:t>growth </a:t>
            </a:r>
            <a:r>
              <a:rPr sz="700" spc="10" dirty="0">
                <a:latin typeface="Arial"/>
                <a:cs typeface="Arial"/>
              </a:rPr>
              <a:t>at </a:t>
            </a:r>
            <a:r>
              <a:rPr sz="700" spc="-15" dirty="0">
                <a:latin typeface="Arial"/>
                <a:cs typeface="Arial"/>
              </a:rPr>
              <a:t>or  </a:t>
            </a:r>
            <a:r>
              <a:rPr sz="700" spc="-25" dirty="0">
                <a:latin typeface="Arial"/>
                <a:cs typeface="Arial"/>
              </a:rPr>
              <a:t>above  </a:t>
            </a:r>
            <a:r>
              <a:rPr sz="700" spc="-15" dirty="0">
                <a:latin typeface="Arial"/>
                <a:cs typeface="Arial"/>
              </a:rPr>
              <a:t>50% </a:t>
            </a:r>
            <a:r>
              <a:rPr sz="700" spc="-25" dirty="0">
                <a:latin typeface="Arial"/>
                <a:cs typeface="Arial"/>
              </a:rPr>
              <a:t>between  1990  </a:t>
            </a:r>
            <a:r>
              <a:rPr sz="700" spc="-20" dirty="0">
                <a:latin typeface="Arial"/>
                <a:cs typeface="Arial"/>
              </a:rPr>
              <a:t>and 2013 </a:t>
            </a:r>
            <a:r>
              <a:rPr sz="700" spc="-10" dirty="0">
                <a:latin typeface="Arial"/>
                <a:cs typeface="Arial"/>
              </a:rPr>
              <a:t>against </a:t>
            </a:r>
            <a:r>
              <a:rPr sz="700" dirty="0">
                <a:latin typeface="Arial"/>
                <a:cs typeface="Arial"/>
              </a:rPr>
              <a:t>the </a:t>
            </a:r>
            <a:r>
              <a:rPr sz="700" spc="-25" dirty="0">
                <a:latin typeface="Arial"/>
                <a:cs typeface="Arial"/>
              </a:rPr>
              <a:t>change  </a:t>
            </a:r>
            <a:r>
              <a:rPr sz="700" spc="0" dirty="0">
                <a:latin typeface="Arial"/>
                <a:cs typeface="Arial"/>
              </a:rPr>
              <a:t>in </a:t>
            </a:r>
            <a:r>
              <a:rPr sz="700" spc="25" dirty="0">
                <a:latin typeface="Arial"/>
                <a:cs typeface="Arial"/>
              </a:rPr>
              <a:t>that </a:t>
            </a:r>
            <a:r>
              <a:rPr sz="700" spc="-15" dirty="0">
                <a:latin typeface="Arial"/>
                <a:cs typeface="Arial"/>
              </a:rPr>
              <a:t>CBSA’s </a:t>
            </a:r>
            <a:r>
              <a:rPr sz="700" spc="-10" dirty="0">
                <a:latin typeface="Arial"/>
                <a:cs typeface="Arial"/>
              </a:rPr>
              <a:t>log </a:t>
            </a:r>
            <a:r>
              <a:rPr sz="700" spc="-30" dirty="0">
                <a:latin typeface="Arial"/>
                <a:cs typeface="Arial"/>
              </a:rPr>
              <a:t>average </a:t>
            </a:r>
            <a:r>
              <a:rPr sz="700" spc="75" dirty="0">
                <a:latin typeface="Arial"/>
                <a:cs typeface="Arial"/>
              </a:rPr>
              <a:t> </a:t>
            </a:r>
            <a:r>
              <a:rPr sz="700" spc="-15" dirty="0">
                <a:latin typeface="Arial"/>
                <a:cs typeface="Arial"/>
              </a:rPr>
              <a:t>income.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463867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25" dirty="0"/>
              <a:t>High </a:t>
            </a:r>
            <a:r>
              <a:rPr spc="-80" dirty="0"/>
              <a:t>Income  </a:t>
            </a:r>
            <a:r>
              <a:rPr spc="-45" dirty="0"/>
              <a:t>Growth </a:t>
            </a:r>
            <a:r>
              <a:rPr spc="25" dirty="0"/>
              <a:t>CBSAs </a:t>
            </a:r>
            <a:r>
              <a:rPr spc="-95" dirty="0"/>
              <a:t>saw  </a:t>
            </a:r>
            <a:r>
              <a:rPr spc="-30" dirty="0"/>
              <a:t>More </a:t>
            </a:r>
            <a:r>
              <a:rPr spc="-40" dirty="0"/>
              <a:t>U-Shape</a:t>
            </a:r>
            <a:r>
              <a:rPr spc="-210" dirty="0"/>
              <a:t> </a:t>
            </a:r>
            <a:r>
              <a:rPr spc="-15" dirty="0"/>
              <a:t>Amplification</a:t>
            </a:r>
          </a:p>
        </p:txBody>
      </p:sp>
      <p:sp>
        <p:nvSpPr>
          <p:cNvPr id="3" name="object 3"/>
          <p:cNvSpPr/>
          <p:nvPr/>
        </p:nvSpPr>
        <p:spPr>
          <a:xfrm>
            <a:off x="1260005" y="403826"/>
            <a:ext cx="3240020" cy="23563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830" y="2864919"/>
            <a:ext cx="5444490" cy="233045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>
              <a:lnSpc>
                <a:spcPts val="800"/>
              </a:lnSpc>
              <a:spcBef>
                <a:spcPts val="155"/>
              </a:spcBef>
            </a:pPr>
            <a:r>
              <a:rPr sz="700" dirty="0">
                <a:latin typeface="Arial"/>
                <a:cs typeface="Arial"/>
              </a:rPr>
              <a:t>Note: </a:t>
            </a:r>
            <a:r>
              <a:rPr sz="700" spc="15" dirty="0">
                <a:latin typeface="Arial"/>
                <a:cs typeface="Arial"/>
              </a:rPr>
              <a:t>Plot </a:t>
            </a:r>
            <a:r>
              <a:rPr sz="700" spc="-10" dirty="0">
                <a:latin typeface="Arial"/>
                <a:cs typeface="Arial"/>
              </a:rPr>
              <a:t>depicts </a:t>
            </a:r>
            <a:r>
              <a:rPr sz="700" dirty="0">
                <a:latin typeface="Arial"/>
                <a:cs typeface="Arial"/>
              </a:rPr>
              <a:t>the </a:t>
            </a:r>
            <a:r>
              <a:rPr sz="700" spc="-30" dirty="0">
                <a:latin typeface="Arial"/>
                <a:cs typeface="Arial"/>
              </a:rPr>
              <a:t>increase </a:t>
            </a:r>
            <a:r>
              <a:rPr sz="700" spc="0" dirty="0">
                <a:latin typeface="Arial"/>
                <a:cs typeface="Arial"/>
              </a:rPr>
              <a:t>in </a:t>
            </a:r>
            <a:r>
              <a:rPr sz="700" dirty="0">
                <a:latin typeface="Arial"/>
                <a:cs typeface="Arial"/>
              </a:rPr>
              <a:t>the </a:t>
            </a:r>
            <a:r>
              <a:rPr sz="700" spc="-10" dirty="0">
                <a:latin typeface="Arial"/>
                <a:cs typeface="Arial"/>
              </a:rPr>
              <a:t>urban </a:t>
            </a:r>
            <a:r>
              <a:rPr sz="700" spc="-35" dirty="0">
                <a:latin typeface="Arial"/>
                <a:cs typeface="Arial"/>
              </a:rPr>
              <a:t>share </a:t>
            </a:r>
            <a:r>
              <a:rPr sz="700" spc="0" dirty="0">
                <a:latin typeface="Arial"/>
                <a:cs typeface="Arial"/>
              </a:rPr>
              <a:t>of </a:t>
            </a:r>
            <a:r>
              <a:rPr sz="700" spc="-25" dirty="0">
                <a:latin typeface="Arial"/>
                <a:cs typeface="Arial"/>
              </a:rPr>
              <a:t>households </a:t>
            </a:r>
            <a:r>
              <a:rPr sz="700" spc="-20" dirty="0">
                <a:latin typeface="Arial"/>
                <a:cs typeface="Arial"/>
              </a:rPr>
              <a:t>earning more </a:t>
            </a:r>
            <a:r>
              <a:rPr sz="700" spc="0" dirty="0">
                <a:latin typeface="Arial"/>
                <a:cs typeface="Arial"/>
              </a:rPr>
              <a:t>than </a:t>
            </a:r>
            <a:r>
              <a:rPr sz="700" spc="-15" dirty="0">
                <a:latin typeface="Arial"/>
                <a:cs typeface="Arial"/>
              </a:rPr>
              <a:t>$70,000 </a:t>
            </a:r>
            <a:r>
              <a:rPr sz="700" spc="-25" dirty="0">
                <a:latin typeface="Arial"/>
                <a:cs typeface="Arial"/>
              </a:rPr>
              <a:t>between </a:t>
            </a:r>
            <a:r>
              <a:rPr sz="700" spc="-20" dirty="0">
                <a:latin typeface="Arial"/>
                <a:cs typeface="Arial"/>
              </a:rPr>
              <a:t>1990 and 2014 </a:t>
            </a:r>
            <a:r>
              <a:rPr sz="700" spc="-5" dirty="0">
                <a:latin typeface="Arial"/>
                <a:cs typeface="Arial"/>
              </a:rPr>
              <a:t>relative </a:t>
            </a:r>
            <a:r>
              <a:rPr sz="700" spc="25" dirty="0">
                <a:latin typeface="Arial"/>
                <a:cs typeface="Arial"/>
              </a:rPr>
              <a:t>to </a:t>
            </a:r>
            <a:r>
              <a:rPr sz="700" dirty="0">
                <a:latin typeface="Arial"/>
                <a:cs typeface="Arial"/>
              </a:rPr>
              <a:t>the </a:t>
            </a:r>
            <a:r>
              <a:rPr sz="700" spc="-10" dirty="0">
                <a:latin typeface="Arial"/>
                <a:cs typeface="Arial"/>
              </a:rPr>
              <a:t>urban  </a:t>
            </a:r>
            <a:r>
              <a:rPr sz="700" spc="-35" dirty="0">
                <a:latin typeface="Arial"/>
                <a:cs typeface="Arial"/>
              </a:rPr>
              <a:t>share  </a:t>
            </a:r>
            <a:r>
              <a:rPr sz="700" spc="0" dirty="0">
                <a:latin typeface="Arial"/>
                <a:cs typeface="Arial"/>
              </a:rPr>
              <a:t>of </a:t>
            </a:r>
            <a:r>
              <a:rPr sz="700" dirty="0">
                <a:latin typeface="Arial"/>
                <a:cs typeface="Arial"/>
              </a:rPr>
              <a:t>all </a:t>
            </a:r>
            <a:r>
              <a:rPr sz="700" spc="-25" dirty="0">
                <a:latin typeface="Arial"/>
                <a:cs typeface="Arial"/>
              </a:rPr>
              <a:t>households  </a:t>
            </a:r>
            <a:r>
              <a:rPr sz="700" spc="0" dirty="0">
                <a:latin typeface="Arial"/>
                <a:cs typeface="Arial"/>
              </a:rPr>
              <a:t>in </a:t>
            </a:r>
            <a:r>
              <a:rPr sz="700" spc="-35" dirty="0">
                <a:latin typeface="Arial"/>
                <a:cs typeface="Arial"/>
              </a:rPr>
              <a:t>a  </a:t>
            </a:r>
            <a:r>
              <a:rPr sz="700" spc="-10" dirty="0">
                <a:latin typeface="Arial"/>
                <a:cs typeface="Arial"/>
              </a:rPr>
              <a:t>CBSA against </a:t>
            </a:r>
            <a:r>
              <a:rPr sz="700" dirty="0">
                <a:latin typeface="Arial"/>
                <a:cs typeface="Arial"/>
              </a:rPr>
              <a:t>the </a:t>
            </a:r>
            <a:r>
              <a:rPr sz="700" spc="-25" dirty="0">
                <a:latin typeface="Arial"/>
                <a:cs typeface="Arial"/>
              </a:rPr>
              <a:t>change  </a:t>
            </a:r>
            <a:r>
              <a:rPr sz="700" spc="0" dirty="0">
                <a:latin typeface="Arial"/>
                <a:cs typeface="Arial"/>
              </a:rPr>
              <a:t>in </a:t>
            </a:r>
            <a:r>
              <a:rPr sz="700" spc="25" dirty="0">
                <a:latin typeface="Arial"/>
                <a:cs typeface="Arial"/>
              </a:rPr>
              <a:t>that </a:t>
            </a:r>
            <a:r>
              <a:rPr sz="700" spc="-15" dirty="0">
                <a:latin typeface="Arial"/>
                <a:cs typeface="Arial"/>
              </a:rPr>
              <a:t>CBSA’s  </a:t>
            </a:r>
            <a:r>
              <a:rPr sz="700" spc="-10" dirty="0">
                <a:latin typeface="Arial"/>
                <a:cs typeface="Arial"/>
              </a:rPr>
              <a:t>log </a:t>
            </a:r>
            <a:r>
              <a:rPr sz="700" spc="-30" dirty="0">
                <a:latin typeface="Arial"/>
                <a:cs typeface="Arial"/>
              </a:rPr>
              <a:t>average</a:t>
            </a:r>
            <a:r>
              <a:rPr sz="700" spc="60" dirty="0">
                <a:latin typeface="Arial"/>
                <a:cs typeface="Arial"/>
              </a:rPr>
              <a:t> </a:t>
            </a:r>
            <a:r>
              <a:rPr sz="700" spc="-15" dirty="0">
                <a:latin typeface="Arial"/>
                <a:cs typeface="Arial"/>
              </a:rPr>
              <a:t>income.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9410" y="739962"/>
            <a:ext cx="3401060" cy="471805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793750" marR="5080" indent="-781685">
              <a:lnSpc>
                <a:spcPct val="106700"/>
              </a:lnSpc>
              <a:spcBef>
                <a:spcPts val="20"/>
              </a:spcBef>
            </a:pPr>
            <a:r>
              <a:rPr spc="-80" dirty="0"/>
              <a:t>Income </a:t>
            </a:r>
            <a:r>
              <a:rPr spc="-45" dirty="0"/>
              <a:t>Growth </a:t>
            </a:r>
            <a:r>
              <a:rPr spc="-60" dirty="0"/>
              <a:t>and </a:t>
            </a:r>
            <a:r>
              <a:rPr spc="-50" dirty="0"/>
              <a:t>the </a:t>
            </a:r>
            <a:r>
              <a:rPr spc="-20" dirty="0"/>
              <a:t>Distributional </a:t>
            </a:r>
            <a:r>
              <a:rPr spc="-30" dirty="0"/>
              <a:t>Effects  </a:t>
            </a:r>
            <a:r>
              <a:rPr spc="-40" dirty="0"/>
              <a:t>of </a:t>
            </a:r>
            <a:r>
              <a:rPr spc="-35" dirty="0"/>
              <a:t>Urban </a:t>
            </a:r>
            <a:r>
              <a:rPr spc="-20" dirty="0"/>
              <a:t>Spatial</a:t>
            </a:r>
            <a:r>
              <a:rPr spc="125" dirty="0"/>
              <a:t> </a:t>
            </a:r>
            <a:r>
              <a:rPr spc="-35" dirty="0"/>
              <a:t>Sorting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29066" y="1488292"/>
            <a:ext cx="1701800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54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Victor </a:t>
            </a:r>
            <a:r>
              <a:rPr sz="1000" spc="-40" dirty="0">
                <a:latin typeface="Arial"/>
                <a:cs typeface="Arial"/>
              </a:rPr>
              <a:t>Couture, </a:t>
            </a:r>
            <a:r>
              <a:rPr sz="1000" spc="-65" dirty="0">
                <a:latin typeface="Arial"/>
                <a:cs typeface="Arial"/>
              </a:rPr>
              <a:t>Cecile </a:t>
            </a:r>
            <a:r>
              <a:rPr sz="1000" spc="-40" dirty="0">
                <a:latin typeface="Arial"/>
                <a:cs typeface="Arial"/>
              </a:rPr>
              <a:t>Gaubert,  </a:t>
            </a:r>
            <a:r>
              <a:rPr sz="1000" spc="-80" dirty="0">
                <a:latin typeface="Arial"/>
                <a:cs typeface="Arial"/>
              </a:rPr>
              <a:t>Jessie  </a:t>
            </a:r>
            <a:r>
              <a:rPr sz="1000" spc="-40" dirty="0">
                <a:latin typeface="Arial"/>
                <a:cs typeface="Arial"/>
              </a:rPr>
              <a:t>Handbury </a:t>
            </a:r>
            <a:r>
              <a:rPr sz="1000" spc="-55" dirty="0">
                <a:latin typeface="Arial"/>
                <a:cs typeface="Arial"/>
              </a:rPr>
              <a:t>and  </a:t>
            </a:r>
            <a:r>
              <a:rPr sz="1000" spc="-20" dirty="0">
                <a:latin typeface="Arial"/>
                <a:cs typeface="Arial"/>
              </a:rPr>
              <a:t>Erik</a:t>
            </a:r>
            <a:r>
              <a:rPr sz="1000" spc="-9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Hurst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94736" y="2182779"/>
            <a:ext cx="5708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April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2019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534" y="674966"/>
            <a:ext cx="146202" cy="1462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8414" y="648200"/>
            <a:ext cx="14033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50" spc="-30" baseline="7936" dirty="0">
                <a:solidFill>
                  <a:srgbClr val="FAFAFD"/>
                </a:solidFill>
                <a:latin typeface="Arial"/>
                <a:cs typeface="Arial"/>
              </a:rPr>
              <a:t>1     </a:t>
            </a:r>
            <a:r>
              <a:rPr sz="1000" spc="-85" dirty="0">
                <a:solidFill>
                  <a:srgbClr val="D6D6EF"/>
                </a:solidFill>
                <a:latin typeface="Arial"/>
                <a:cs typeface="Arial"/>
                <a:hlinkClick r:id="rId3" action="ppaction://hlinksldjump"/>
              </a:rPr>
              <a:t>Some  </a:t>
            </a:r>
            <a:r>
              <a:rPr sz="1000" spc="-5" dirty="0">
                <a:solidFill>
                  <a:srgbClr val="D6D6EF"/>
                </a:solidFill>
                <a:latin typeface="Arial"/>
                <a:cs typeface="Arial"/>
                <a:hlinkClick r:id="rId3" action="ppaction://hlinksldjump"/>
              </a:rPr>
              <a:t>Motivating</a:t>
            </a:r>
            <a:r>
              <a:rPr sz="1000" spc="-150" dirty="0">
                <a:solidFill>
                  <a:srgbClr val="D6D6EF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sz="1000" spc="-50" dirty="0">
                <a:solidFill>
                  <a:srgbClr val="D6D6EF"/>
                </a:solidFill>
                <a:latin typeface="Arial"/>
                <a:cs typeface="Arial"/>
                <a:hlinkClick r:id="rId3" action="ppaction://hlinksldjump"/>
              </a:rPr>
              <a:t>Facts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1534" y="1176223"/>
            <a:ext cx="146202" cy="14620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1534" y="1677492"/>
            <a:ext cx="146202" cy="14620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8414" y="1149469"/>
            <a:ext cx="1550670" cy="6788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50" spc="-30" baseline="7936" dirty="0">
                <a:solidFill>
                  <a:srgbClr val="EAEAF7"/>
                </a:solidFill>
                <a:latin typeface="Arial"/>
                <a:cs typeface="Arial"/>
              </a:rPr>
              <a:t>2     </a:t>
            </a:r>
            <a:r>
              <a:rPr sz="1000" spc="-30" dirty="0">
                <a:solidFill>
                  <a:srgbClr val="3333B2"/>
                </a:solidFill>
                <a:latin typeface="Arial"/>
                <a:cs typeface="Arial"/>
                <a:hlinkClick r:id="rId6" action="ppaction://hlinksldjump"/>
              </a:rPr>
              <a:t>Spatial </a:t>
            </a:r>
            <a:r>
              <a:rPr sz="1000" spc="-25" dirty="0">
                <a:solidFill>
                  <a:srgbClr val="3333B2"/>
                </a:solidFill>
                <a:latin typeface="Arial"/>
                <a:cs typeface="Arial"/>
                <a:hlinkClick r:id="rId6" action="ppaction://hlinksldjump"/>
              </a:rPr>
              <a:t>Equilibrium</a:t>
            </a:r>
            <a:r>
              <a:rPr sz="1000" spc="15" dirty="0">
                <a:solidFill>
                  <a:srgbClr val="3333B2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1000" spc="-30" dirty="0">
                <a:solidFill>
                  <a:srgbClr val="3333B2"/>
                </a:solidFill>
                <a:latin typeface="Arial"/>
                <a:cs typeface="Arial"/>
                <a:hlinkClick r:id="rId6" action="ppaction://hlinksldjump"/>
              </a:rPr>
              <a:t>Model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50" spc="-30" baseline="7936" dirty="0">
                <a:solidFill>
                  <a:srgbClr val="FAFAFD"/>
                </a:solidFill>
                <a:latin typeface="Arial"/>
                <a:cs typeface="Arial"/>
              </a:rPr>
              <a:t>3   </a:t>
            </a:r>
            <a:r>
              <a:rPr sz="1050" spc="75" baseline="7936" dirty="0">
                <a:solidFill>
                  <a:srgbClr val="FAFAFD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D6D6EF"/>
                </a:solidFill>
                <a:latin typeface="Arial"/>
                <a:cs typeface="Arial"/>
                <a:hlinkClick r:id="rId7" action="ppaction://hlinksldjump"/>
              </a:rPr>
              <a:t>Quantification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1534" y="2178748"/>
            <a:ext cx="146202" cy="1462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18414" y="2179640"/>
            <a:ext cx="7302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20" dirty="0">
                <a:solidFill>
                  <a:srgbClr val="FAFAFD"/>
                </a:solidFill>
                <a:latin typeface="Arial"/>
                <a:cs typeface="Arial"/>
              </a:rPr>
              <a:t>4</a:t>
            </a:r>
            <a:endParaRPr sz="7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8465" y="2151982"/>
            <a:ext cx="12712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35" dirty="0">
                <a:solidFill>
                  <a:srgbClr val="D6D6EF"/>
                </a:solidFill>
                <a:latin typeface="Arial"/>
                <a:cs typeface="Arial"/>
                <a:hlinkClick r:id="rId9" action="ppaction://hlinksldjump"/>
              </a:rPr>
              <a:t>Counterfactual</a:t>
            </a:r>
            <a:r>
              <a:rPr sz="1000" spc="10" dirty="0">
                <a:solidFill>
                  <a:srgbClr val="D6D6EF"/>
                </a:solidFill>
                <a:latin typeface="Arial"/>
                <a:cs typeface="Arial"/>
                <a:hlinkClick r:id="rId9" action="ppaction://hlinksldjump"/>
              </a:rPr>
              <a:t> </a:t>
            </a:r>
            <a:r>
              <a:rPr sz="1000" spc="-50" dirty="0">
                <a:solidFill>
                  <a:srgbClr val="D6D6EF"/>
                </a:solidFill>
                <a:latin typeface="Arial"/>
                <a:cs typeface="Arial"/>
                <a:hlinkClick r:id="rId9" action="ppaction://hlinksldjump"/>
              </a:rPr>
              <a:t>Analysis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333247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15" dirty="0"/>
              <a:t>Notion </a:t>
            </a:r>
            <a:r>
              <a:rPr spc="-40" dirty="0"/>
              <a:t>of </a:t>
            </a:r>
            <a:r>
              <a:rPr spc="-55" dirty="0"/>
              <a:t>Space </a:t>
            </a:r>
            <a:r>
              <a:rPr spc="-25" dirty="0"/>
              <a:t>within </a:t>
            </a:r>
            <a:r>
              <a:rPr spc="-30" dirty="0"/>
              <a:t>Model:  </a:t>
            </a:r>
            <a:r>
              <a:rPr spc="5" dirty="0"/>
              <a:t>An</a:t>
            </a:r>
            <a:r>
              <a:rPr spc="75" dirty="0"/>
              <a:t> </a:t>
            </a:r>
            <a:r>
              <a:rPr spc="-50" dirty="0"/>
              <a:t>Overview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5097" y="598835"/>
            <a:ext cx="5391150" cy="22999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285">
              <a:lnSpc>
                <a:spcPct val="100000"/>
              </a:lnSpc>
              <a:spcBef>
                <a:spcPts val="95"/>
              </a:spcBef>
              <a:buClr>
                <a:srgbClr val="3333B2"/>
              </a:buClr>
              <a:buSzPct val="90000"/>
              <a:buFont typeface="Lucida Sans Unicode"/>
              <a:buChar char="•"/>
              <a:tabLst>
                <a:tab pos="134620" algn="l"/>
              </a:tabLst>
            </a:pPr>
            <a:r>
              <a:rPr sz="1000" spc="-35" dirty="0">
                <a:latin typeface="Arial"/>
                <a:cs typeface="Arial"/>
              </a:rPr>
              <a:t>Individuals </a:t>
            </a:r>
            <a:r>
              <a:rPr sz="1000" spc="-65" dirty="0">
                <a:latin typeface="Arial"/>
                <a:cs typeface="Arial"/>
              </a:rPr>
              <a:t>choose,  </a:t>
            </a:r>
            <a:r>
              <a:rPr sz="1000" spc="-60" dirty="0">
                <a:latin typeface="Arial"/>
                <a:cs typeface="Arial"/>
              </a:rPr>
              <a:t>among  </a:t>
            </a:r>
            <a:r>
              <a:rPr sz="1000" spc="-30" dirty="0">
                <a:latin typeface="Arial"/>
                <a:cs typeface="Arial"/>
              </a:rPr>
              <a:t>other </a:t>
            </a:r>
            <a:r>
              <a:rPr sz="1000" spc="-25" dirty="0">
                <a:latin typeface="Arial"/>
                <a:cs typeface="Arial"/>
              </a:rPr>
              <a:t>things, </a:t>
            </a:r>
            <a:r>
              <a:rPr sz="1000" spc="-80" dirty="0">
                <a:latin typeface="Arial"/>
                <a:cs typeface="Arial"/>
              </a:rPr>
              <a:t>a  </a:t>
            </a:r>
            <a:r>
              <a:rPr sz="1000" spc="-45" dirty="0">
                <a:latin typeface="Arial"/>
                <a:cs typeface="Arial"/>
              </a:rPr>
              <a:t>neighborhood </a:t>
            </a:r>
            <a:r>
              <a:rPr sz="1000" spc="-65" dirty="0">
                <a:latin typeface="Arial"/>
                <a:cs typeface="Arial"/>
              </a:rPr>
              <a:t>where  </a:t>
            </a:r>
            <a:r>
              <a:rPr sz="1000" spc="5" dirty="0">
                <a:latin typeface="Arial"/>
                <a:cs typeface="Arial"/>
              </a:rPr>
              <a:t>to </a:t>
            </a:r>
            <a:r>
              <a:rPr sz="1000" spc="-35" dirty="0">
                <a:latin typeface="Arial"/>
                <a:cs typeface="Arial"/>
              </a:rPr>
              <a:t>live </a:t>
            </a:r>
            <a:r>
              <a:rPr sz="1000" spc="-55" dirty="0">
                <a:latin typeface="Arial"/>
                <a:cs typeface="Arial"/>
              </a:rPr>
              <a:t>indexed  </a:t>
            </a:r>
            <a:r>
              <a:rPr sz="1000" spc="-60" dirty="0">
                <a:latin typeface="Arial"/>
                <a:cs typeface="Arial"/>
              </a:rPr>
              <a:t>by  </a:t>
            </a:r>
            <a:r>
              <a:rPr sz="1000" i="1" spc="-80" dirty="0">
                <a:solidFill>
                  <a:srgbClr val="FF0000"/>
                </a:solidFill>
                <a:latin typeface="Trebuchet MS"/>
                <a:cs typeface="Trebuchet MS"/>
              </a:rPr>
              <a:t>r</a:t>
            </a:r>
            <a:r>
              <a:rPr sz="1000" i="1" spc="-20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000" spc="-5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133985" indent="-121285">
              <a:lnSpc>
                <a:spcPct val="100000"/>
              </a:lnSpc>
              <a:spcBef>
                <a:spcPts val="845"/>
              </a:spcBef>
              <a:buClr>
                <a:srgbClr val="3333B2"/>
              </a:buClr>
              <a:buSzPct val="90000"/>
              <a:buFont typeface="Lucida Sans Unicode"/>
              <a:buChar char="•"/>
              <a:tabLst>
                <a:tab pos="134620" algn="l"/>
              </a:tabLst>
            </a:pPr>
            <a:r>
              <a:rPr sz="1000" spc="-50" dirty="0">
                <a:latin typeface="Arial"/>
                <a:cs typeface="Arial"/>
              </a:rPr>
              <a:t>Neighborhoods  </a:t>
            </a:r>
            <a:r>
              <a:rPr sz="1000" spc="-75" dirty="0">
                <a:latin typeface="Arial"/>
                <a:cs typeface="Arial"/>
              </a:rPr>
              <a:t>are  </a:t>
            </a:r>
            <a:r>
              <a:rPr sz="1000" spc="-55" dirty="0">
                <a:latin typeface="Arial"/>
                <a:cs typeface="Arial"/>
              </a:rPr>
              <a:t>indexed  </a:t>
            </a:r>
            <a:r>
              <a:rPr sz="1000" spc="-60" dirty="0">
                <a:latin typeface="Arial"/>
                <a:cs typeface="Arial"/>
              </a:rPr>
              <a:t>by  </a:t>
            </a:r>
            <a:r>
              <a:rPr sz="1000" spc="-75" dirty="0">
                <a:latin typeface="Arial"/>
                <a:cs typeface="Arial"/>
              </a:rPr>
              <a:t>area  </a:t>
            </a:r>
            <a:r>
              <a:rPr sz="1000" i="1" spc="-35" dirty="0">
                <a:solidFill>
                  <a:srgbClr val="FF0000"/>
                </a:solidFill>
                <a:latin typeface="Trebuchet MS"/>
                <a:cs typeface="Trebuchet MS"/>
              </a:rPr>
              <a:t>n </a:t>
            </a:r>
            <a:r>
              <a:rPr sz="1000" spc="-30" dirty="0">
                <a:latin typeface="Arial"/>
                <a:cs typeface="Arial"/>
              </a:rPr>
              <a:t>(downtown </a:t>
            </a:r>
            <a:r>
              <a:rPr sz="1000" spc="-55" dirty="0">
                <a:latin typeface="Arial"/>
                <a:cs typeface="Arial"/>
              </a:rPr>
              <a:t>vs.  </a:t>
            </a:r>
            <a:r>
              <a:rPr sz="1000" spc="-45" dirty="0">
                <a:latin typeface="Arial"/>
                <a:cs typeface="Arial"/>
              </a:rPr>
              <a:t>suburbs) </a:t>
            </a:r>
            <a:r>
              <a:rPr sz="1000" spc="-55" dirty="0">
                <a:latin typeface="Arial"/>
                <a:cs typeface="Arial"/>
              </a:rPr>
              <a:t>and  </a:t>
            </a:r>
            <a:r>
              <a:rPr sz="1000" spc="-20" dirty="0">
                <a:latin typeface="Arial"/>
                <a:cs typeface="Arial"/>
              </a:rPr>
              <a:t>quality </a:t>
            </a:r>
            <a:r>
              <a:rPr sz="1000" i="1" spc="-105" dirty="0">
                <a:solidFill>
                  <a:srgbClr val="FF0000"/>
                </a:solidFill>
                <a:latin typeface="Trebuchet MS"/>
                <a:cs typeface="Trebuchet MS"/>
              </a:rPr>
              <a:t>j  </a:t>
            </a:r>
            <a:r>
              <a:rPr sz="1000" spc="-15" dirty="0">
                <a:latin typeface="Arial"/>
                <a:cs typeface="Arial"/>
              </a:rPr>
              <a:t>(high </a:t>
            </a:r>
            <a:r>
              <a:rPr sz="1000" spc="-55" dirty="0">
                <a:latin typeface="Arial"/>
                <a:cs typeface="Arial"/>
              </a:rPr>
              <a:t>vs.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low).</a:t>
            </a:r>
            <a:endParaRPr sz="1000">
              <a:latin typeface="Arial"/>
              <a:cs typeface="Arial"/>
            </a:endParaRPr>
          </a:p>
          <a:p>
            <a:pPr marL="133985" indent="-121285">
              <a:lnSpc>
                <a:spcPct val="100000"/>
              </a:lnSpc>
              <a:spcBef>
                <a:spcPts val="844"/>
              </a:spcBef>
              <a:buClr>
                <a:srgbClr val="3333B2"/>
              </a:buClr>
              <a:buSzPct val="90000"/>
              <a:buFont typeface="Lucida Sans Unicode"/>
              <a:buChar char="•"/>
              <a:tabLst>
                <a:tab pos="134620" algn="l"/>
              </a:tabLst>
            </a:pPr>
            <a:r>
              <a:rPr sz="1000" spc="-25" dirty="0">
                <a:latin typeface="Arial"/>
                <a:cs typeface="Arial"/>
              </a:rPr>
              <a:t>An </a:t>
            </a:r>
            <a:r>
              <a:rPr sz="1000" spc="-70" dirty="0">
                <a:latin typeface="Arial"/>
                <a:cs typeface="Arial"/>
              </a:rPr>
              <a:t>endogenous  </a:t>
            </a:r>
            <a:r>
              <a:rPr sz="1000" spc="-35" dirty="0">
                <a:latin typeface="Arial"/>
                <a:cs typeface="Arial"/>
              </a:rPr>
              <a:t>amount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spc="-50" dirty="0">
                <a:latin typeface="Arial"/>
                <a:cs typeface="Arial"/>
              </a:rPr>
              <a:t>neighborhoods  </a:t>
            </a:r>
            <a:r>
              <a:rPr sz="1000" i="1" spc="-80" dirty="0">
                <a:solidFill>
                  <a:srgbClr val="FF0000"/>
                </a:solidFill>
                <a:latin typeface="Trebuchet MS"/>
                <a:cs typeface="Trebuchet MS"/>
              </a:rPr>
              <a:t>r  </a:t>
            </a:r>
            <a:r>
              <a:rPr sz="1000" spc="-15" dirty="0">
                <a:latin typeface="Arial"/>
                <a:cs typeface="Arial"/>
              </a:rPr>
              <a:t>in </a:t>
            </a:r>
            <a:r>
              <a:rPr sz="1000" spc="-75" dirty="0">
                <a:latin typeface="Arial"/>
                <a:cs typeface="Arial"/>
              </a:rPr>
              <a:t>each  </a:t>
            </a:r>
            <a:r>
              <a:rPr sz="1000" spc="0" dirty="0">
                <a:solidFill>
                  <a:srgbClr val="FF0000"/>
                </a:solidFill>
                <a:latin typeface="Arial"/>
                <a:cs typeface="Arial"/>
              </a:rPr>
              <a:t>(</a:t>
            </a:r>
            <a:r>
              <a:rPr sz="1000" i="1" spc="0" dirty="0">
                <a:solidFill>
                  <a:srgbClr val="FF0000"/>
                </a:solidFill>
                <a:latin typeface="Trebuchet MS"/>
                <a:cs typeface="Trebuchet MS"/>
              </a:rPr>
              <a:t>n</a:t>
            </a:r>
            <a:r>
              <a:rPr sz="1000" i="1" spc="0" dirty="0">
                <a:solidFill>
                  <a:srgbClr val="FF0000"/>
                </a:solidFill>
                <a:latin typeface="Arial"/>
                <a:cs typeface="Arial"/>
              </a:rPr>
              <a:t>, </a:t>
            </a:r>
            <a:r>
              <a:rPr sz="1000" i="1" spc="-105" dirty="0">
                <a:solidFill>
                  <a:srgbClr val="FF0000"/>
                </a:solidFill>
                <a:latin typeface="Trebuchet MS"/>
                <a:cs typeface="Trebuchet MS"/>
              </a:rPr>
              <a:t>j </a:t>
            </a:r>
            <a:r>
              <a:rPr sz="1000" spc="50" dirty="0">
                <a:solidFill>
                  <a:srgbClr val="FF0000"/>
                </a:solidFill>
                <a:latin typeface="Arial"/>
                <a:cs typeface="Arial"/>
              </a:rPr>
              <a:t>)</a:t>
            </a:r>
            <a:r>
              <a:rPr sz="1000" spc="-1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pair.</a:t>
            </a:r>
            <a:endParaRPr sz="1000">
              <a:latin typeface="Arial"/>
              <a:cs typeface="Arial"/>
            </a:endParaRPr>
          </a:p>
          <a:p>
            <a:pPr marL="133985" indent="-121285">
              <a:lnSpc>
                <a:spcPts val="1200"/>
              </a:lnSpc>
              <a:spcBef>
                <a:spcPts val="845"/>
              </a:spcBef>
              <a:buClr>
                <a:srgbClr val="3333B2"/>
              </a:buClr>
              <a:buSzPct val="90000"/>
              <a:buFont typeface="Lucida Sans Unicode"/>
              <a:buChar char="•"/>
              <a:tabLst>
                <a:tab pos="134620" algn="l"/>
              </a:tabLst>
            </a:pPr>
            <a:r>
              <a:rPr sz="1000" spc="-35" dirty="0">
                <a:latin typeface="Arial"/>
                <a:cs typeface="Arial"/>
              </a:rPr>
              <a:t>Downtown </a:t>
            </a:r>
            <a:r>
              <a:rPr sz="1000" spc="-80" dirty="0">
                <a:latin typeface="Arial"/>
                <a:cs typeface="Arial"/>
              </a:rPr>
              <a:t>vs  </a:t>
            </a:r>
            <a:r>
              <a:rPr sz="1000" spc="-60" dirty="0">
                <a:latin typeface="Arial"/>
                <a:cs typeface="Arial"/>
              </a:rPr>
              <a:t>suburbs  </a:t>
            </a:r>
            <a:r>
              <a:rPr sz="1000" spc="-20" dirty="0">
                <a:latin typeface="Arial"/>
                <a:cs typeface="Arial"/>
              </a:rPr>
              <a:t>differ </a:t>
            </a:r>
            <a:r>
              <a:rPr sz="1000" spc="-15" dirty="0">
                <a:latin typeface="Arial"/>
                <a:cs typeface="Arial"/>
              </a:rPr>
              <a:t>in </a:t>
            </a:r>
            <a:r>
              <a:rPr sz="1000" spc="-40" dirty="0">
                <a:latin typeface="Arial"/>
                <a:cs typeface="Arial"/>
              </a:rPr>
              <a:t>three </a:t>
            </a:r>
            <a:r>
              <a:rPr sz="1000" spc="-70" dirty="0">
                <a:latin typeface="Arial"/>
                <a:cs typeface="Arial"/>
              </a:rPr>
              <a:t>ways:  </a:t>
            </a:r>
            <a:r>
              <a:rPr sz="1000" spc="-25" dirty="0">
                <a:latin typeface="Arial"/>
                <a:cs typeface="Arial"/>
              </a:rPr>
              <a:t>proximity </a:t>
            </a:r>
            <a:r>
              <a:rPr sz="1000" spc="5" dirty="0">
                <a:latin typeface="Arial"/>
                <a:cs typeface="Arial"/>
              </a:rPr>
              <a:t>to </a:t>
            </a:r>
            <a:r>
              <a:rPr sz="1000" spc="-40" dirty="0">
                <a:latin typeface="Arial"/>
                <a:cs typeface="Arial"/>
              </a:rPr>
              <a:t>jobs, land </a:t>
            </a:r>
            <a:r>
              <a:rPr sz="1000" spc="-50" dirty="0">
                <a:latin typeface="Arial"/>
                <a:cs typeface="Arial"/>
              </a:rPr>
              <a:t>supply  </a:t>
            </a:r>
            <a:r>
              <a:rPr sz="1000" spc="-25" dirty="0">
                <a:latin typeface="Arial"/>
                <a:cs typeface="Arial"/>
              </a:rPr>
              <a:t>elasticity </a:t>
            </a:r>
            <a:r>
              <a:rPr sz="1000" spc="125" dirty="0">
                <a:latin typeface="Arial"/>
                <a:cs typeface="Arial"/>
              </a:rPr>
              <a:t> </a:t>
            </a:r>
            <a:r>
              <a:rPr sz="1000" spc="-55" dirty="0">
                <a:latin typeface="Arial"/>
                <a:cs typeface="Arial"/>
              </a:rPr>
              <a:t>and  </a:t>
            </a:r>
            <a:r>
              <a:rPr sz="1000" i="1" spc="-45" dirty="0">
                <a:latin typeface="Trebuchet MS"/>
                <a:cs typeface="Trebuchet MS"/>
              </a:rPr>
              <a:t>endogenous</a:t>
            </a:r>
            <a:endParaRPr sz="1000">
              <a:latin typeface="Trebuchet MS"/>
              <a:cs typeface="Trebuchet MS"/>
            </a:endParaRPr>
          </a:p>
          <a:p>
            <a:pPr marL="133985">
              <a:lnSpc>
                <a:spcPts val="1200"/>
              </a:lnSpc>
            </a:pPr>
            <a:r>
              <a:rPr sz="1000" spc="-25" dirty="0">
                <a:latin typeface="Arial"/>
                <a:cs typeface="Arial"/>
              </a:rPr>
              <a:t>publicly </a:t>
            </a:r>
            <a:r>
              <a:rPr sz="1000" spc="-45" dirty="0">
                <a:latin typeface="Arial"/>
                <a:cs typeface="Arial"/>
              </a:rPr>
              <a:t>provided amenities</a:t>
            </a:r>
            <a:r>
              <a:rPr sz="1000" spc="0" dirty="0">
                <a:latin typeface="Arial"/>
                <a:cs typeface="Arial"/>
              </a:rPr>
              <a:t> </a:t>
            </a:r>
            <a:r>
              <a:rPr sz="1000" spc="25" dirty="0">
                <a:solidFill>
                  <a:srgbClr val="FF0000"/>
                </a:solidFill>
                <a:latin typeface="Arial"/>
                <a:cs typeface="Arial"/>
              </a:rPr>
              <a:t>(</a:t>
            </a:r>
            <a:r>
              <a:rPr sz="1000" i="1" spc="25" dirty="0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sz="1050" i="1" spc="37" baseline="-11904" dirty="0">
                <a:solidFill>
                  <a:srgbClr val="FF0000"/>
                </a:solidFill>
                <a:latin typeface="Arial"/>
                <a:cs typeface="Arial"/>
              </a:rPr>
              <a:t>n </a:t>
            </a:r>
            <a:r>
              <a:rPr sz="1000" spc="50" dirty="0">
                <a:solidFill>
                  <a:srgbClr val="FF0000"/>
                </a:solidFill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  <a:p>
            <a:pPr marL="133985" indent="-121285">
              <a:lnSpc>
                <a:spcPct val="100000"/>
              </a:lnSpc>
              <a:spcBef>
                <a:spcPts val="844"/>
              </a:spcBef>
              <a:buClr>
                <a:srgbClr val="3333B2"/>
              </a:buClr>
              <a:buSzPct val="90000"/>
              <a:buFont typeface="Lucida Sans Unicode"/>
              <a:buChar char="•"/>
              <a:tabLst>
                <a:tab pos="134620" algn="l"/>
              </a:tabLst>
            </a:pPr>
            <a:r>
              <a:rPr sz="1000" spc="-40" dirty="0">
                <a:latin typeface="Arial"/>
                <a:cs typeface="Arial"/>
              </a:rPr>
              <a:t>Neighborhood </a:t>
            </a:r>
            <a:r>
              <a:rPr sz="1000" spc="-20" dirty="0">
                <a:latin typeface="Arial"/>
                <a:cs typeface="Arial"/>
              </a:rPr>
              <a:t>quality </a:t>
            </a:r>
            <a:r>
              <a:rPr sz="1000" spc="50" dirty="0">
                <a:solidFill>
                  <a:srgbClr val="FF0000"/>
                </a:solidFill>
                <a:latin typeface="Arial"/>
                <a:cs typeface="Arial"/>
              </a:rPr>
              <a:t>(</a:t>
            </a:r>
            <a:r>
              <a:rPr sz="1000" i="1" spc="50" dirty="0">
                <a:solidFill>
                  <a:srgbClr val="FF0000"/>
                </a:solidFill>
                <a:latin typeface="Trebuchet MS"/>
                <a:cs typeface="Trebuchet MS"/>
              </a:rPr>
              <a:t>Q</a:t>
            </a:r>
            <a:r>
              <a:rPr sz="1050" i="1" spc="75" baseline="-11904" dirty="0">
                <a:solidFill>
                  <a:srgbClr val="FF0000"/>
                </a:solidFill>
                <a:latin typeface="Arial"/>
                <a:cs typeface="Arial"/>
              </a:rPr>
              <a:t>j </a:t>
            </a:r>
            <a:r>
              <a:rPr sz="1000" spc="50" dirty="0">
                <a:solidFill>
                  <a:srgbClr val="FF0000"/>
                </a:solidFill>
                <a:latin typeface="Arial"/>
                <a:cs typeface="Arial"/>
              </a:rPr>
              <a:t>) </a:t>
            </a:r>
            <a:r>
              <a:rPr sz="1000" spc="-55" dirty="0">
                <a:latin typeface="Arial"/>
                <a:cs typeface="Arial"/>
              </a:rPr>
              <a:t>is </a:t>
            </a:r>
            <a:r>
              <a:rPr sz="1000" spc="-70" dirty="0">
                <a:latin typeface="Arial"/>
                <a:cs typeface="Arial"/>
              </a:rPr>
              <a:t>such  </a:t>
            </a:r>
            <a:r>
              <a:rPr sz="1000" spc="5" dirty="0">
                <a:latin typeface="Arial"/>
                <a:cs typeface="Arial"/>
              </a:rPr>
              <a:t>that </a:t>
            </a:r>
            <a:r>
              <a:rPr sz="1000" i="1" spc="30" dirty="0">
                <a:latin typeface="Trebuchet MS"/>
                <a:cs typeface="Trebuchet MS"/>
              </a:rPr>
              <a:t>Q</a:t>
            </a:r>
            <a:r>
              <a:rPr sz="1050" i="1" spc="44" baseline="-11904" dirty="0">
                <a:latin typeface="Arial"/>
                <a:cs typeface="Arial"/>
              </a:rPr>
              <a:t>H  </a:t>
            </a:r>
            <a:r>
              <a:rPr sz="1000" i="1" spc="185" dirty="0">
                <a:latin typeface="Arial"/>
                <a:cs typeface="Arial"/>
              </a:rPr>
              <a:t>&gt;</a:t>
            </a:r>
            <a:r>
              <a:rPr sz="1000" i="1" dirty="0">
                <a:latin typeface="Arial"/>
                <a:cs typeface="Arial"/>
              </a:rPr>
              <a:t> </a:t>
            </a:r>
            <a:r>
              <a:rPr sz="1000" i="1" spc="30" dirty="0">
                <a:latin typeface="Trebuchet MS"/>
                <a:cs typeface="Trebuchet MS"/>
              </a:rPr>
              <a:t>Q</a:t>
            </a:r>
            <a:r>
              <a:rPr sz="1050" i="1" spc="44" baseline="-11904" dirty="0">
                <a:latin typeface="Arial"/>
                <a:cs typeface="Arial"/>
              </a:rPr>
              <a:t>L</a:t>
            </a:r>
            <a:r>
              <a:rPr sz="1000" spc="30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133985" indent="-121285">
              <a:lnSpc>
                <a:spcPct val="100000"/>
              </a:lnSpc>
              <a:spcBef>
                <a:spcPts val="844"/>
              </a:spcBef>
              <a:buClr>
                <a:srgbClr val="3333B2"/>
              </a:buClr>
              <a:buSzPct val="90000"/>
              <a:buFont typeface="Lucida Sans Unicode"/>
              <a:buChar char="•"/>
              <a:tabLst>
                <a:tab pos="134620" algn="l"/>
              </a:tabLst>
            </a:pPr>
            <a:r>
              <a:rPr sz="1000" spc="-25" dirty="0">
                <a:latin typeface="Arial"/>
                <a:cs typeface="Arial"/>
              </a:rPr>
              <a:t>Individual </a:t>
            </a:r>
            <a:r>
              <a:rPr sz="1000" spc="-60" dirty="0">
                <a:latin typeface="Arial"/>
                <a:cs typeface="Arial"/>
              </a:rPr>
              <a:t>also  </a:t>
            </a:r>
            <a:r>
              <a:rPr sz="1000" spc="-50" dirty="0">
                <a:latin typeface="Arial"/>
                <a:cs typeface="Arial"/>
              </a:rPr>
              <a:t>draw  </a:t>
            </a:r>
            <a:r>
              <a:rPr sz="1000" spc="-30" dirty="0">
                <a:latin typeface="Arial"/>
                <a:cs typeface="Arial"/>
              </a:rPr>
              <a:t>idiosyncratic </a:t>
            </a:r>
            <a:r>
              <a:rPr sz="1000" spc="-65" dirty="0">
                <a:latin typeface="Arial"/>
                <a:cs typeface="Arial"/>
              </a:rPr>
              <a:t>preferences  </a:t>
            </a:r>
            <a:r>
              <a:rPr sz="1000" spc="-55" dirty="0">
                <a:latin typeface="Arial"/>
                <a:cs typeface="Arial"/>
              </a:rPr>
              <a:t>over</a:t>
            </a:r>
            <a:r>
              <a:rPr sz="1000" spc="-140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neighborhoods.</a:t>
            </a:r>
            <a:endParaRPr sz="1000">
              <a:latin typeface="Arial"/>
              <a:cs typeface="Arial"/>
            </a:endParaRPr>
          </a:p>
          <a:p>
            <a:pPr marL="133985" marR="334645" indent="-121285">
              <a:lnSpc>
                <a:spcPct val="100000"/>
              </a:lnSpc>
              <a:spcBef>
                <a:spcPts val="844"/>
              </a:spcBef>
              <a:buClr>
                <a:srgbClr val="3333B2"/>
              </a:buClr>
              <a:buSzPct val="90000"/>
              <a:buFont typeface="Lucida Sans Unicode"/>
              <a:buChar char="•"/>
              <a:tabLst>
                <a:tab pos="134620" algn="l"/>
              </a:tabLst>
            </a:pPr>
            <a:r>
              <a:rPr sz="1000" spc="-50" dirty="0">
                <a:latin typeface="Arial"/>
                <a:cs typeface="Arial"/>
              </a:rPr>
              <a:t>Neighborhoods </a:t>
            </a:r>
            <a:r>
              <a:rPr sz="1000" spc="-60" dirty="0">
                <a:latin typeface="Arial"/>
                <a:cs typeface="Arial"/>
              </a:rPr>
              <a:t>also </a:t>
            </a:r>
            <a:r>
              <a:rPr sz="1000" spc="-45" dirty="0">
                <a:latin typeface="Arial"/>
                <a:cs typeface="Arial"/>
              </a:rPr>
              <a:t>provide </a:t>
            </a:r>
            <a:r>
              <a:rPr sz="1000" spc="-75" dirty="0">
                <a:latin typeface="Arial"/>
                <a:cs typeface="Arial"/>
              </a:rPr>
              <a:t>one </a:t>
            </a:r>
            <a:r>
              <a:rPr sz="1000" dirty="0">
                <a:latin typeface="Arial"/>
                <a:cs typeface="Arial"/>
              </a:rPr>
              <a:t>unit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spc="-50" dirty="0">
                <a:latin typeface="Arial"/>
                <a:cs typeface="Arial"/>
              </a:rPr>
              <a:t>housing </a:t>
            </a:r>
            <a:r>
              <a:rPr sz="1000" spc="-55" dirty="0">
                <a:latin typeface="Arial"/>
                <a:cs typeface="Arial"/>
              </a:rPr>
              <a:t>and </a:t>
            </a:r>
            <a:r>
              <a:rPr sz="1000" spc="-95" dirty="0">
                <a:latin typeface="Arial"/>
                <a:cs typeface="Arial"/>
              </a:rPr>
              <a:t>access </a:t>
            </a:r>
            <a:r>
              <a:rPr sz="1000" spc="5" dirty="0">
                <a:latin typeface="Arial"/>
                <a:cs typeface="Arial"/>
              </a:rPr>
              <a:t>to </a:t>
            </a:r>
            <a:r>
              <a:rPr sz="1000" i="1" spc="-50" dirty="0">
                <a:latin typeface="Trebuchet MS"/>
                <a:cs typeface="Trebuchet MS"/>
              </a:rPr>
              <a:t>endogenously </a:t>
            </a:r>
            <a:r>
              <a:rPr sz="1000" spc="-45" dirty="0">
                <a:latin typeface="Arial"/>
                <a:cs typeface="Arial"/>
              </a:rPr>
              <a:t>provided </a:t>
            </a:r>
            <a:r>
              <a:rPr sz="1000" spc="-30" dirty="0">
                <a:latin typeface="Arial"/>
                <a:cs typeface="Arial"/>
              </a:rPr>
              <a:t>private  </a:t>
            </a:r>
            <a:r>
              <a:rPr sz="1000" spc="-40" dirty="0">
                <a:latin typeface="Arial"/>
                <a:cs typeface="Arial"/>
              </a:rPr>
              <a:t>amenities.</a:t>
            </a:r>
            <a:endParaRPr sz="1000">
              <a:latin typeface="Arial"/>
              <a:cs typeface="Arial"/>
            </a:endParaRPr>
          </a:p>
          <a:p>
            <a:pPr marL="133985" indent="-121285">
              <a:lnSpc>
                <a:spcPct val="100000"/>
              </a:lnSpc>
              <a:spcBef>
                <a:spcPts val="844"/>
              </a:spcBef>
              <a:buClr>
                <a:srgbClr val="3333B2"/>
              </a:buClr>
              <a:buSzPct val="90000"/>
              <a:buFont typeface="Lucida Sans Unicode"/>
              <a:buChar char="•"/>
              <a:tabLst>
                <a:tab pos="134620" algn="l"/>
              </a:tabLst>
            </a:pPr>
            <a:r>
              <a:rPr sz="1000" spc="-50" dirty="0">
                <a:latin typeface="Arial"/>
                <a:cs typeface="Arial"/>
              </a:rPr>
              <a:t>Housing  </a:t>
            </a:r>
            <a:r>
              <a:rPr sz="1000" spc="-55" dirty="0">
                <a:latin typeface="Arial"/>
                <a:cs typeface="Arial"/>
              </a:rPr>
              <a:t>and  </a:t>
            </a:r>
            <a:r>
              <a:rPr sz="1000" spc="-40" dirty="0">
                <a:latin typeface="Arial"/>
                <a:cs typeface="Arial"/>
              </a:rPr>
              <a:t>amenity </a:t>
            </a:r>
            <a:r>
              <a:rPr sz="1000" spc="-60" dirty="0">
                <a:latin typeface="Arial"/>
                <a:cs typeface="Arial"/>
              </a:rPr>
              <a:t>prices  </a:t>
            </a:r>
            <a:r>
              <a:rPr sz="1000" spc="-75" dirty="0">
                <a:latin typeface="Arial"/>
                <a:cs typeface="Arial"/>
              </a:rPr>
              <a:t>are  </a:t>
            </a:r>
            <a:r>
              <a:rPr sz="1000" spc="-45" dirty="0">
                <a:latin typeface="Arial"/>
                <a:cs typeface="Arial"/>
              </a:rPr>
              <a:t>determined  </a:t>
            </a:r>
            <a:r>
              <a:rPr sz="1000" spc="-15" dirty="0">
                <a:latin typeface="Arial"/>
                <a:cs typeface="Arial"/>
              </a:rPr>
              <a:t>in </a:t>
            </a:r>
            <a:r>
              <a:rPr sz="1000" spc="-30" dirty="0">
                <a:latin typeface="Arial"/>
                <a:cs typeface="Arial"/>
              </a:rPr>
              <a:t>equilibrium </a:t>
            </a:r>
            <a:r>
              <a:rPr sz="1000" spc="-35" dirty="0">
                <a:latin typeface="Arial"/>
                <a:cs typeface="Arial"/>
              </a:rPr>
              <a:t>via </a:t>
            </a:r>
            <a:r>
              <a:rPr sz="1000" spc="-25" dirty="0">
                <a:latin typeface="Arial"/>
                <a:cs typeface="Arial"/>
              </a:rPr>
              <a:t>competitive </a:t>
            </a:r>
            <a:r>
              <a:rPr sz="1000" spc="-40" dirty="0">
                <a:latin typeface="Arial"/>
                <a:cs typeface="Arial"/>
              </a:rPr>
              <a:t>land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0" dirty="0">
                <a:latin typeface="Arial"/>
                <a:cs typeface="Arial"/>
              </a:rPr>
              <a:t>markets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25444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50" dirty="0"/>
              <a:t>Household </a:t>
            </a:r>
            <a:r>
              <a:rPr spc="-40" dirty="0"/>
              <a:t>Problem:  </a:t>
            </a:r>
            <a:r>
              <a:rPr spc="5" dirty="0"/>
              <a:t>An</a:t>
            </a:r>
            <a:r>
              <a:rPr spc="-125" dirty="0"/>
              <a:t> </a:t>
            </a:r>
            <a:r>
              <a:rPr spc="-50" dirty="0"/>
              <a:t>Overview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5097" y="418292"/>
            <a:ext cx="523303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marR="5080" indent="-121285">
              <a:lnSpc>
                <a:spcPct val="100000"/>
              </a:lnSpc>
              <a:spcBef>
                <a:spcPts val="95"/>
              </a:spcBef>
              <a:buClr>
                <a:srgbClr val="3333B2"/>
              </a:buClr>
              <a:buSzPct val="90000"/>
              <a:buFont typeface="Lucida Sans Unicode"/>
              <a:buChar char="•"/>
              <a:tabLst>
                <a:tab pos="134620" algn="l"/>
              </a:tabLst>
            </a:pPr>
            <a:r>
              <a:rPr sz="1000" spc="-5" dirty="0">
                <a:latin typeface="Arial"/>
                <a:cs typeface="Arial"/>
              </a:rPr>
              <a:t>A </a:t>
            </a:r>
            <a:r>
              <a:rPr sz="1000" spc="-60" dirty="0">
                <a:latin typeface="Arial"/>
                <a:cs typeface="Arial"/>
              </a:rPr>
              <a:t>household </a:t>
            </a:r>
            <a:r>
              <a:rPr sz="1000" i="1" spc="-160" dirty="0">
                <a:latin typeface="Arial"/>
                <a:cs typeface="Arial"/>
              </a:rPr>
              <a:t>ω </a:t>
            </a:r>
            <a:r>
              <a:rPr sz="1000" dirty="0">
                <a:latin typeface="Arial"/>
                <a:cs typeface="Arial"/>
              </a:rPr>
              <a:t>with </a:t>
            </a:r>
            <a:r>
              <a:rPr sz="1000" spc="-35" dirty="0">
                <a:latin typeface="Arial"/>
                <a:cs typeface="Arial"/>
              </a:rPr>
              <a:t>labor </a:t>
            </a:r>
            <a:r>
              <a:rPr sz="1000" spc="-50" dirty="0">
                <a:latin typeface="Arial"/>
                <a:cs typeface="Arial"/>
              </a:rPr>
              <a:t>income </a:t>
            </a:r>
            <a:r>
              <a:rPr sz="1000" i="1" spc="-65" dirty="0">
                <a:latin typeface="Trebuchet MS"/>
                <a:cs typeface="Trebuchet MS"/>
              </a:rPr>
              <a:t>w </a:t>
            </a:r>
            <a:r>
              <a:rPr sz="1000" spc="-65" dirty="0">
                <a:latin typeface="Arial"/>
                <a:cs typeface="Arial"/>
              </a:rPr>
              <a:t>selects </a:t>
            </a:r>
            <a:r>
              <a:rPr sz="1000" spc="-80" dirty="0">
                <a:latin typeface="Arial"/>
                <a:cs typeface="Arial"/>
              </a:rPr>
              <a:t>a </a:t>
            </a:r>
            <a:r>
              <a:rPr sz="1000" spc="-45" dirty="0">
                <a:latin typeface="Arial"/>
                <a:cs typeface="Arial"/>
              </a:rPr>
              <a:t>neighborhood </a:t>
            </a:r>
            <a:r>
              <a:rPr sz="1000" i="1" spc="-80" dirty="0">
                <a:solidFill>
                  <a:srgbClr val="FF0000"/>
                </a:solidFill>
                <a:latin typeface="Trebuchet MS"/>
                <a:cs typeface="Trebuchet MS"/>
              </a:rPr>
              <a:t>r </a:t>
            </a:r>
            <a:r>
              <a:rPr sz="1000" spc="-5" dirty="0">
                <a:latin typeface="Arial"/>
                <a:cs typeface="Arial"/>
              </a:rPr>
              <a:t>, </a:t>
            </a:r>
            <a:r>
              <a:rPr sz="1000" spc="-35" dirty="0">
                <a:latin typeface="Arial"/>
                <a:cs typeface="Arial"/>
              </a:rPr>
              <a:t>residential </a:t>
            </a:r>
            <a:r>
              <a:rPr sz="1000" spc="-45" dirty="0">
                <a:latin typeface="Arial"/>
                <a:cs typeface="Arial"/>
              </a:rPr>
              <a:t>amenities </a:t>
            </a:r>
            <a:r>
              <a:rPr sz="1000" i="1" spc="-25" dirty="0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sz="1000" spc="-25" dirty="0">
                <a:latin typeface="Arial"/>
                <a:cs typeface="Arial"/>
              </a:rPr>
              <a:t>, </a:t>
            </a:r>
            <a:r>
              <a:rPr sz="1000" spc="-55" dirty="0">
                <a:latin typeface="Arial"/>
                <a:cs typeface="Arial"/>
              </a:rPr>
              <a:t>and </a:t>
            </a:r>
            <a:r>
              <a:rPr sz="1000" spc="-30" dirty="0">
                <a:latin typeface="Arial"/>
                <a:cs typeface="Arial"/>
              </a:rPr>
              <a:t>other  </a:t>
            </a:r>
            <a:r>
              <a:rPr sz="1000" spc="-50" dirty="0">
                <a:latin typeface="Arial"/>
                <a:cs typeface="Arial"/>
              </a:rPr>
              <a:t>numeriere  </a:t>
            </a:r>
            <a:r>
              <a:rPr sz="1000" spc="-40" dirty="0">
                <a:latin typeface="Arial"/>
                <a:cs typeface="Arial"/>
              </a:rPr>
              <a:t>consumption</a:t>
            </a:r>
            <a:r>
              <a:rPr sz="1000" spc="-125" dirty="0">
                <a:latin typeface="Arial"/>
                <a:cs typeface="Arial"/>
              </a:rPr>
              <a:t> </a:t>
            </a:r>
            <a:r>
              <a:rPr sz="1000" i="1" spc="25" dirty="0">
                <a:solidFill>
                  <a:srgbClr val="FF0000"/>
                </a:solidFill>
                <a:latin typeface="Trebuchet MS"/>
                <a:cs typeface="Trebuchet MS"/>
              </a:rPr>
              <a:t>c</a:t>
            </a:r>
            <a:r>
              <a:rPr sz="1000" spc="25" dirty="0"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89976" y="1167234"/>
            <a:ext cx="22225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i="1" spc="10" dirty="0">
                <a:latin typeface="Arial"/>
                <a:cs typeface="Arial"/>
              </a:rPr>
              <a:t>r</a:t>
            </a:r>
            <a:r>
              <a:rPr sz="700" i="1" spc="-120" dirty="0">
                <a:latin typeface="Arial"/>
                <a:cs typeface="Arial"/>
              </a:rPr>
              <a:t> </a:t>
            </a:r>
            <a:r>
              <a:rPr sz="700" i="1" spc="-20" dirty="0">
                <a:latin typeface="Verdana"/>
                <a:cs typeface="Verdana"/>
              </a:rPr>
              <a:t>,</a:t>
            </a:r>
            <a:r>
              <a:rPr sz="700" i="1" spc="25" dirty="0">
                <a:latin typeface="Arial"/>
                <a:cs typeface="Arial"/>
              </a:rPr>
              <a:t>c</a:t>
            </a:r>
            <a:r>
              <a:rPr sz="700" i="1" spc="-20" dirty="0">
                <a:latin typeface="Verdana"/>
                <a:cs typeface="Verdana"/>
              </a:rPr>
              <a:t>,</a:t>
            </a:r>
            <a:r>
              <a:rPr sz="700" i="1" spc="-35" dirty="0">
                <a:latin typeface="Arial"/>
                <a:cs typeface="Arial"/>
              </a:rPr>
              <a:t>a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78660" y="1053355"/>
            <a:ext cx="15716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5" dirty="0">
                <a:latin typeface="Arial"/>
                <a:cs typeface="Arial"/>
              </a:rPr>
              <a:t>max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i="1" spc="25" dirty="0">
                <a:latin typeface="Trebuchet MS"/>
                <a:cs typeface="Trebuchet MS"/>
              </a:rPr>
              <a:t>U</a:t>
            </a:r>
            <a:r>
              <a:rPr sz="1050" i="1" spc="37" baseline="-11904" dirty="0">
                <a:latin typeface="Arial"/>
                <a:cs typeface="Arial"/>
              </a:rPr>
              <a:t>r</a:t>
            </a:r>
            <a:r>
              <a:rPr sz="1050" i="1" spc="-112" baseline="-11904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(</a:t>
            </a:r>
            <a:r>
              <a:rPr sz="1000" i="1" spc="-10" dirty="0">
                <a:latin typeface="Arial"/>
                <a:cs typeface="Arial"/>
              </a:rPr>
              <a:t>ω</a:t>
            </a:r>
            <a:r>
              <a:rPr sz="1000" spc="-10" dirty="0">
                <a:latin typeface="Arial"/>
                <a:cs typeface="Arial"/>
              </a:rPr>
              <a:t>)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185" dirty="0">
                <a:latin typeface="Arial"/>
                <a:cs typeface="Arial"/>
              </a:rPr>
              <a:t>=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i="1" spc="25" dirty="0">
                <a:latin typeface="Trebuchet MS"/>
                <a:cs typeface="Trebuchet MS"/>
              </a:rPr>
              <a:t>A</a:t>
            </a:r>
            <a:r>
              <a:rPr sz="1050" i="1" spc="37" baseline="-15873" dirty="0">
                <a:latin typeface="Arial"/>
                <a:cs typeface="Arial"/>
              </a:rPr>
              <a:t>n</a:t>
            </a:r>
            <a:r>
              <a:rPr sz="1050" spc="37" baseline="-15873" dirty="0">
                <a:latin typeface="Arial"/>
                <a:cs typeface="Arial"/>
              </a:rPr>
              <a:t>(</a:t>
            </a:r>
            <a:r>
              <a:rPr sz="1050" i="1" spc="37" baseline="-15873" dirty="0">
                <a:latin typeface="Arial"/>
                <a:cs typeface="Arial"/>
              </a:rPr>
              <a:t>r</a:t>
            </a:r>
            <a:r>
              <a:rPr sz="1050" i="1" spc="-187" baseline="-15873" dirty="0">
                <a:latin typeface="Arial"/>
                <a:cs typeface="Arial"/>
              </a:rPr>
              <a:t> </a:t>
            </a:r>
            <a:r>
              <a:rPr sz="1050" spc="82" baseline="-15873" dirty="0">
                <a:latin typeface="Arial"/>
                <a:cs typeface="Arial"/>
              </a:rPr>
              <a:t>)</a:t>
            </a:r>
            <a:r>
              <a:rPr sz="1000" i="1" spc="55" dirty="0">
                <a:latin typeface="Trebuchet MS"/>
                <a:cs typeface="Trebuchet MS"/>
              </a:rPr>
              <a:t>Q</a:t>
            </a:r>
            <a:r>
              <a:rPr sz="1050" i="1" spc="82" baseline="-15873" dirty="0">
                <a:latin typeface="Arial"/>
                <a:cs typeface="Arial"/>
              </a:rPr>
              <a:t>j</a:t>
            </a:r>
            <a:r>
              <a:rPr sz="1050" spc="82" baseline="-15873" dirty="0">
                <a:latin typeface="Arial"/>
                <a:cs typeface="Arial"/>
              </a:rPr>
              <a:t>(</a:t>
            </a:r>
            <a:r>
              <a:rPr sz="1050" i="1" spc="82" baseline="-15873" dirty="0">
                <a:latin typeface="Arial"/>
                <a:cs typeface="Arial"/>
              </a:rPr>
              <a:t>r</a:t>
            </a:r>
            <a:r>
              <a:rPr sz="1050" i="1" spc="-187" baseline="-15873" dirty="0">
                <a:latin typeface="Arial"/>
                <a:cs typeface="Arial"/>
              </a:rPr>
              <a:t> </a:t>
            </a:r>
            <a:r>
              <a:rPr sz="1050" spc="22" baseline="-15873" dirty="0">
                <a:latin typeface="Arial"/>
                <a:cs typeface="Arial"/>
              </a:rPr>
              <a:t>)</a:t>
            </a:r>
            <a:r>
              <a:rPr sz="1000" i="1" spc="15" dirty="0">
                <a:latin typeface="Trebuchet MS"/>
                <a:cs typeface="Trebuchet MS"/>
              </a:rPr>
              <a:t>b</a:t>
            </a:r>
            <a:r>
              <a:rPr sz="1050" i="1" spc="22" baseline="-11904" dirty="0">
                <a:latin typeface="Arial"/>
                <a:cs typeface="Arial"/>
              </a:rPr>
              <a:t>r</a:t>
            </a:r>
            <a:r>
              <a:rPr sz="1050" i="1" spc="-112" baseline="-11904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(</a:t>
            </a:r>
            <a:r>
              <a:rPr sz="1000" i="1" spc="-10" dirty="0">
                <a:latin typeface="Arial"/>
                <a:cs typeface="Arial"/>
              </a:rPr>
              <a:t>ω</a:t>
            </a:r>
            <a:r>
              <a:rPr sz="1000" spc="-10" dirty="0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22700" y="939129"/>
            <a:ext cx="9144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i="1" spc="75" dirty="0">
                <a:latin typeface="Verdana"/>
                <a:cs typeface="Verdana"/>
              </a:rPr>
              <a:t>α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24644" y="874958"/>
            <a:ext cx="4889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400" dirty="0">
                <a:latin typeface="Arial"/>
                <a:cs typeface="Arial"/>
              </a:rPr>
              <a:t>( </a:t>
            </a:r>
            <a:r>
              <a:rPr sz="1000" spc="450" dirty="0">
                <a:latin typeface="Arial"/>
                <a:cs typeface="Arial"/>
              </a:rPr>
              <a:t>\</a:t>
            </a:r>
            <a:r>
              <a:rPr sz="1000" spc="380" dirty="0">
                <a:latin typeface="Arial"/>
                <a:cs typeface="Arial"/>
              </a:rPr>
              <a:t> </a:t>
            </a:r>
            <a:r>
              <a:rPr sz="1000" spc="400" dirty="0">
                <a:latin typeface="Arial"/>
                <a:cs typeface="Arial"/>
              </a:rPr>
              <a:t>(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42652" y="967757"/>
            <a:ext cx="6858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72745" algn="l"/>
              </a:tabLst>
            </a:pPr>
            <a:r>
              <a:rPr sz="1000" i="1" u="sng" spc="-50" dirty="0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sz="1000" i="1" spc="-50" dirty="0">
                <a:solidFill>
                  <a:srgbClr val="FF0000"/>
                </a:solidFill>
                <a:latin typeface="Trebuchet MS"/>
                <a:cs typeface="Trebuchet MS"/>
              </a:rPr>
              <a:t>	</a:t>
            </a:r>
            <a:r>
              <a:rPr sz="1000" i="1" u="sng" spc="-20" dirty="0">
                <a:solidFill>
                  <a:srgbClr val="FF0000"/>
                </a:solidFill>
                <a:latin typeface="Trebuchet MS"/>
                <a:cs typeface="Trebuchet MS"/>
              </a:rPr>
              <a:t>c</a:t>
            </a:r>
            <a:r>
              <a:rPr sz="1000" i="1" u="sng" spc="9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32975" y="1140147"/>
            <a:ext cx="6946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82270" algn="l"/>
              </a:tabLst>
            </a:pPr>
            <a:r>
              <a:rPr sz="1000" i="1" spc="60" dirty="0">
                <a:latin typeface="Arial"/>
                <a:cs typeface="Arial"/>
              </a:rPr>
              <a:t>α	</a:t>
            </a:r>
            <a:r>
              <a:rPr sz="1000" spc="-60" dirty="0">
                <a:latin typeface="Arial"/>
                <a:cs typeface="Arial"/>
              </a:rPr>
              <a:t>1 </a:t>
            </a:r>
            <a:r>
              <a:rPr sz="1000" spc="265" dirty="0">
                <a:latin typeface="MS Gothic"/>
                <a:cs typeface="MS Gothic"/>
              </a:rPr>
              <a:t>−</a:t>
            </a:r>
            <a:r>
              <a:rPr sz="1000" spc="-375" dirty="0">
                <a:latin typeface="MS Gothic"/>
                <a:cs typeface="MS Gothic"/>
              </a:rPr>
              <a:t> </a:t>
            </a:r>
            <a:r>
              <a:rPr sz="1000" i="1" spc="60" dirty="0">
                <a:latin typeface="Arial"/>
                <a:cs typeface="Arial"/>
              </a:rPr>
              <a:t>α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17619" y="874958"/>
            <a:ext cx="1187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450" dirty="0">
                <a:latin typeface="Arial"/>
                <a:cs typeface="Arial"/>
              </a:rPr>
              <a:t>\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10748" y="939129"/>
            <a:ext cx="217804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20" dirty="0">
                <a:latin typeface="Arial"/>
                <a:cs typeface="Arial"/>
              </a:rPr>
              <a:t>1</a:t>
            </a:r>
            <a:r>
              <a:rPr sz="700" spc="60" dirty="0">
                <a:latin typeface="Lucida Sans Unicode"/>
                <a:cs typeface="Lucida Sans Unicode"/>
              </a:rPr>
              <a:t>−</a:t>
            </a:r>
            <a:r>
              <a:rPr sz="700" i="1" spc="75" dirty="0">
                <a:latin typeface="Verdana"/>
                <a:cs typeface="Verdana"/>
              </a:rPr>
              <a:t>α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32684" y="1386679"/>
            <a:ext cx="54800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40" dirty="0">
                <a:latin typeface="Arial"/>
                <a:cs typeface="Arial"/>
              </a:rPr>
              <a:t>subject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639375" y="1638543"/>
            <a:ext cx="7429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i="1" spc="-10" dirty="0">
                <a:latin typeface="Arial"/>
                <a:cs typeface="Arial"/>
              </a:rPr>
              <a:t>h</a:t>
            </a:r>
            <a:endParaRPr sz="7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941736" y="1638543"/>
            <a:ext cx="7112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i="1" spc="-35" dirty="0">
                <a:latin typeface="Arial"/>
                <a:cs typeface="Arial"/>
              </a:rPr>
              <a:t>a</a:t>
            </a:r>
            <a:endParaRPr sz="7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032571" y="1722058"/>
            <a:ext cx="195643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614170" algn="l"/>
                <a:tab pos="1910714" algn="l"/>
              </a:tabLst>
            </a:pPr>
            <a:r>
              <a:rPr sz="1050" i="1" baseline="3968" dirty="0">
                <a:latin typeface="Arial"/>
                <a:cs typeface="Arial"/>
              </a:rPr>
              <a:t>n</a:t>
            </a:r>
            <a:r>
              <a:rPr sz="1050" spc="75" baseline="3968" dirty="0">
                <a:latin typeface="Arial"/>
                <a:cs typeface="Arial"/>
              </a:rPr>
              <a:t>(</a:t>
            </a:r>
            <a:r>
              <a:rPr sz="1050" i="1" spc="15" baseline="3968" dirty="0">
                <a:latin typeface="Arial"/>
                <a:cs typeface="Arial"/>
              </a:rPr>
              <a:t>r</a:t>
            </a:r>
            <a:r>
              <a:rPr sz="1050" i="1" spc="-179" baseline="3968" dirty="0">
                <a:latin typeface="Arial"/>
                <a:cs typeface="Arial"/>
              </a:rPr>
              <a:t> </a:t>
            </a:r>
            <a:r>
              <a:rPr sz="1050" spc="75" baseline="3968" dirty="0">
                <a:latin typeface="Arial"/>
                <a:cs typeface="Arial"/>
              </a:rPr>
              <a:t>)</a:t>
            </a:r>
            <a:r>
              <a:rPr sz="1050" baseline="3968" dirty="0">
                <a:latin typeface="Arial"/>
                <a:cs typeface="Arial"/>
              </a:rPr>
              <a:t>	</a:t>
            </a:r>
            <a:r>
              <a:rPr sz="700" i="1" spc="10" dirty="0">
                <a:latin typeface="Arial"/>
                <a:cs typeface="Arial"/>
              </a:rPr>
              <a:t>r</a:t>
            </a:r>
            <a:r>
              <a:rPr sz="700" i="1" dirty="0">
                <a:latin typeface="Arial"/>
                <a:cs typeface="Arial"/>
              </a:rPr>
              <a:t>	</a:t>
            </a:r>
            <a:r>
              <a:rPr sz="700" i="1" spc="10" dirty="0">
                <a:latin typeface="Arial"/>
                <a:cs typeface="Arial"/>
              </a:rPr>
              <a:t>r</a:t>
            </a:r>
            <a:endParaRPr sz="7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710143" y="1652821"/>
            <a:ext cx="25825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06095" algn="l"/>
              </a:tabLst>
            </a:pPr>
            <a:r>
              <a:rPr sz="1000" spc="-5" dirty="0">
                <a:latin typeface="Arial"/>
                <a:cs typeface="Arial"/>
              </a:rPr>
              <a:t>(1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265" dirty="0">
                <a:latin typeface="MS Gothic"/>
                <a:cs typeface="MS Gothic"/>
              </a:rPr>
              <a:t>−</a:t>
            </a:r>
            <a:r>
              <a:rPr sz="1000" spc="-280" dirty="0">
                <a:latin typeface="MS Gothic"/>
                <a:cs typeface="MS Gothic"/>
              </a:rPr>
              <a:t> </a:t>
            </a:r>
            <a:r>
              <a:rPr sz="1000" i="1" spc="55" dirty="0">
                <a:latin typeface="Arial"/>
                <a:cs typeface="Arial"/>
              </a:rPr>
              <a:t>τ	</a:t>
            </a:r>
            <a:r>
              <a:rPr sz="1000" spc="-10" dirty="0">
                <a:latin typeface="Arial"/>
                <a:cs typeface="Arial"/>
              </a:rPr>
              <a:t>)</a:t>
            </a:r>
            <a:r>
              <a:rPr sz="1000" i="1" spc="-10" dirty="0">
                <a:latin typeface="Trebuchet MS"/>
                <a:cs typeface="Trebuchet MS"/>
              </a:rPr>
              <a:t>w</a:t>
            </a:r>
            <a:r>
              <a:rPr sz="1000" i="1" spc="-200" dirty="0">
                <a:latin typeface="Trebuchet MS"/>
                <a:cs typeface="Trebuchet MS"/>
              </a:rPr>
              <a:t> </a:t>
            </a:r>
            <a:r>
              <a:rPr sz="1000" spc="-10" dirty="0">
                <a:latin typeface="Arial"/>
                <a:cs typeface="Arial"/>
              </a:rPr>
              <a:t>(</a:t>
            </a:r>
            <a:r>
              <a:rPr sz="1000" i="1" spc="-10" dirty="0">
                <a:latin typeface="Arial"/>
                <a:cs typeface="Arial"/>
              </a:rPr>
              <a:t>ω</a:t>
            </a:r>
            <a:r>
              <a:rPr sz="1000" spc="-10" dirty="0">
                <a:latin typeface="Arial"/>
                <a:cs typeface="Arial"/>
              </a:rPr>
              <a:t>)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265" dirty="0">
                <a:latin typeface="MS Gothic"/>
                <a:cs typeface="MS Gothic"/>
              </a:rPr>
              <a:t>−</a:t>
            </a:r>
            <a:r>
              <a:rPr sz="1000" spc="-285" dirty="0">
                <a:latin typeface="MS Gothic"/>
                <a:cs typeface="MS Gothic"/>
              </a:rPr>
              <a:t> </a:t>
            </a:r>
            <a:r>
              <a:rPr sz="1000" i="1" spc="90" dirty="0">
                <a:solidFill>
                  <a:srgbClr val="FF7F00"/>
                </a:solidFill>
                <a:latin typeface="Trebuchet MS"/>
                <a:cs typeface="Trebuchet MS"/>
              </a:rPr>
              <a:t>T</a:t>
            </a:r>
            <a:r>
              <a:rPr sz="1000" i="1" spc="-175" dirty="0">
                <a:solidFill>
                  <a:srgbClr val="FF7F00"/>
                </a:solidFill>
                <a:latin typeface="Trebuchet MS"/>
                <a:cs typeface="Trebuchet MS"/>
              </a:rPr>
              <a:t> </a:t>
            </a:r>
            <a:r>
              <a:rPr sz="1000" spc="-10" dirty="0">
                <a:solidFill>
                  <a:srgbClr val="FF7F00"/>
                </a:solidFill>
                <a:latin typeface="Arial"/>
                <a:cs typeface="Arial"/>
              </a:rPr>
              <a:t>(</a:t>
            </a:r>
            <a:r>
              <a:rPr sz="1000" i="1" spc="-10" dirty="0">
                <a:solidFill>
                  <a:srgbClr val="FF7F00"/>
                </a:solidFill>
                <a:latin typeface="Arial"/>
                <a:cs typeface="Arial"/>
              </a:rPr>
              <a:t>ω</a:t>
            </a:r>
            <a:r>
              <a:rPr sz="1000" spc="-10" dirty="0">
                <a:solidFill>
                  <a:srgbClr val="FF7F00"/>
                </a:solidFill>
                <a:latin typeface="Arial"/>
                <a:cs typeface="Arial"/>
              </a:rPr>
              <a:t>)</a:t>
            </a:r>
            <a:r>
              <a:rPr sz="1000" spc="-65" dirty="0">
                <a:solidFill>
                  <a:srgbClr val="FF7F00"/>
                </a:solidFill>
                <a:latin typeface="Arial"/>
                <a:cs typeface="Arial"/>
              </a:rPr>
              <a:t> </a:t>
            </a:r>
            <a:r>
              <a:rPr sz="1000" spc="185" dirty="0">
                <a:solidFill>
                  <a:srgbClr val="FF7F00"/>
                </a:solidFill>
                <a:latin typeface="Arial"/>
                <a:cs typeface="Arial"/>
              </a:rPr>
              <a:t>+</a:t>
            </a:r>
            <a:r>
              <a:rPr sz="1000" spc="-65" dirty="0">
                <a:solidFill>
                  <a:srgbClr val="FF7F0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FF7F00"/>
                </a:solidFill>
                <a:latin typeface="Arial"/>
                <a:cs typeface="Arial"/>
              </a:rPr>
              <a:t>Π(</a:t>
            </a:r>
            <a:r>
              <a:rPr sz="1000" i="1" spc="-10" dirty="0">
                <a:solidFill>
                  <a:srgbClr val="FF7F00"/>
                </a:solidFill>
                <a:latin typeface="Arial"/>
                <a:cs typeface="Arial"/>
              </a:rPr>
              <a:t>ω</a:t>
            </a:r>
            <a:r>
              <a:rPr sz="1000" spc="-10" dirty="0">
                <a:solidFill>
                  <a:srgbClr val="FF7F00"/>
                </a:solidFill>
                <a:latin typeface="Arial"/>
                <a:cs typeface="Arial"/>
              </a:rPr>
              <a:t>) </a:t>
            </a:r>
            <a:r>
              <a:rPr sz="1000" spc="265" dirty="0">
                <a:latin typeface="MS Gothic"/>
                <a:cs typeface="MS Gothic"/>
              </a:rPr>
              <a:t>≥</a:t>
            </a:r>
            <a:r>
              <a:rPr sz="1000" spc="-229" dirty="0">
                <a:latin typeface="MS Gothic"/>
                <a:cs typeface="MS Gothic"/>
              </a:rPr>
              <a:t> </a:t>
            </a:r>
            <a:r>
              <a:rPr sz="1000" i="1" spc="-45" dirty="0">
                <a:latin typeface="Trebuchet MS"/>
                <a:cs typeface="Trebuchet MS"/>
              </a:rPr>
              <a:t>p </a:t>
            </a:r>
            <a:r>
              <a:rPr sz="1000" i="1" spc="130" dirty="0">
                <a:latin typeface="Trebuchet MS"/>
                <a:cs typeface="Trebuchet MS"/>
              </a:rPr>
              <a:t> </a:t>
            </a:r>
            <a:r>
              <a:rPr sz="1000" spc="185" dirty="0">
                <a:latin typeface="Arial"/>
                <a:cs typeface="Arial"/>
              </a:rPr>
              <a:t>+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i="1" spc="85" dirty="0">
                <a:latin typeface="Trebuchet MS"/>
                <a:cs typeface="Trebuchet MS"/>
              </a:rPr>
              <a:t>P</a:t>
            </a:r>
            <a:r>
              <a:rPr sz="1000" i="1" spc="180" dirty="0">
                <a:latin typeface="Trebuchet MS"/>
                <a:cs typeface="Trebuchet MS"/>
              </a:rPr>
              <a:t> </a:t>
            </a:r>
            <a:r>
              <a:rPr sz="1000" i="1" spc="-50" dirty="0">
                <a:latin typeface="Trebuchet MS"/>
                <a:cs typeface="Trebuchet MS"/>
              </a:rPr>
              <a:t>a</a:t>
            </a:r>
            <a:r>
              <a:rPr sz="1000" i="1" spc="-75" dirty="0">
                <a:latin typeface="Trebuchet MS"/>
                <a:cs typeface="Trebuchet MS"/>
              </a:rPr>
              <a:t> </a:t>
            </a:r>
            <a:r>
              <a:rPr sz="1000" spc="185" dirty="0">
                <a:latin typeface="Arial"/>
                <a:cs typeface="Arial"/>
              </a:rPr>
              <a:t>+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i="1" spc="-20" dirty="0">
                <a:latin typeface="Trebuchet MS"/>
                <a:cs typeface="Trebuchet MS"/>
              </a:rPr>
              <a:t>c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66877" y="1900445"/>
            <a:ext cx="4514215" cy="612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65" dirty="0">
                <a:latin typeface="Arial"/>
                <a:cs typeface="Arial"/>
              </a:rPr>
              <a:t>where</a:t>
            </a:r>
            <a:endParaRPr sz="1000">
              <a:latin typeface="Arial"/>
              <a:cs typeface="Arial"/>
            </a:endParaRPr>
          </a:p>
          <a:p>
            <a:pPr marL="133350">
              <a:lnSpc>
                <a:spcPct val="100000"/>
              </a:lnSpc>
              <a:spcBef>
                <a:spcPts val="675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i="1" spc="-45" dirty="0">
                <a:solidFill>
                  <a:srgbClr val="FF0000"/>
                </a:solidFill>
                <a:latin typeface="Arial"/>
                <a:cs typeface="Arial"/>
              </a:rPr>
              <a:t>c  </a:t>
            </a:r>
            <a:r>
              <a:rPr sz="900" spc="-20" dirty="0">
                <a:latin typeface="Tahoma"/>
                <a:cs typeface="Tahoma"/>
              </a:rPr>
              <a:t>is </a:t>
            </a:r>
            <a:r>
              <a:rPr sz="900" spc="-40" dirty="0">
                <a:latin typeface="Tahoma"/>
                <a:cs typeface="Tahoma"/>
              </a:rPr>
              <a:t>homogeneous  </a:t>
            </a:r>
            <a:r>
              <a:rPr sz="900" spc="-20" dirty="0">
                <a:latin typeface="Tahoma"/>
                <a:cs typeface="Tahoma"/>
              </a:rPr>
              <a:t>consumption </a:t>
            </a:r>
            <a:r>
              <a:rPr sz="900" spc="-30" dirty="0">
                <a:latin typeface="Tahoma"/>
                <a:cs typeface="Tahoma"/>
              </a:rPr>
              <a:t>good; </a:t>
            </a:r>
            <a:r>
              <a:rPr sz="900" i="1" spc="-60" dirty="0">
                <a:solidFill>
                  <a:srgbClr val="FF0000"/>
                </a:solidFill>
                <a:latin typeface="Arial"/>
                <a:cs typeface="Arial"/>
              </a:rPr>
              <a:t>a  </a:t>
            </a:r>
            <a:r>
              <a:rPr sz="900" spc="-20" dirty="0">
                <a:latin typeface="Tahoma"/>
                <a:cs typeface="Tahoma"/>
              </a:rPr>
              <a:t>is consumption of private residential</a:t>
            </a:r>
            <a:r>
              <a:rPr sz="900" spc="-15" dirty="0">
                <a:latin typeface="Tahoma"/>
                <a:cs typeface="Tahoma"/>
              </a:rPr>
              <a:t> </a:t>
            </a:r>
            <a:r>
              <a:rPr sz="900" spc="-90" dirty="0">
                <a:latin typeface="Tahoma"/>
                <a:cs typeface="Tahoma"/>
              </a:rPr>
              <a:t>amenities</a:t>
            </a:r>
            <a:endParaRPr sz="900">
              <a:latin typeface="Tahoma"/>
              <a:cs typeface="Tahoma"/>
            </a:endParaRPr>
          </a:p>
          <a:p>
            <a:pPr marL="133350">
              <a:lnSpc>
                <a:spcPct val="100000"/>
              </a:lnSpc>
              <a:spcBef>
                <a:spcPts val="58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</a:t>
            </a:r>
            <a:r>
              <a:rPr sz="900" i="1" spc="10" dirty="0">
                <a:latin typeface="Arial"/>
                <a:cs typeface="Arial"/>
              </a:rPr>
              <a:t>A</a:t>
            </a:r>
            <a:r>
              <a:rPr sz="900" i="1" spc="15" baseline="-13888" dirty="0">
                <a:latin typeface="Arial"/>
                <a:cs typeface="Arial"/>
              </a:rPr>
              <a:t>n</a:t>
            </a:r>
            <a:r>
              <a:rPr sz="900" spc="15" baseline="-13888" dirty="0">
                <a:latin typeface="Arial"/>
                <a:cs typeface="Arial"/>
              </a:rPr>
              <a:t>(</a:t>
            </a:r>
            <a:r>
              <a:rPr sz="900" i="1" spc="15" baseline="-13888" dirty="0">
                <a:latin typeface="Arial"/>
                <a:cs typeface="Arial"/>
              </a:rPr>
              <a:t>r </a:t>
            </a:r>
            <a:r>
              <a:rPr sz="900" spc="75" baseline="-13888" dirty="0">
                <a:latin typeface="Arial"/>
                <a:cs typeface="Arial"/>
              </a:rPr>
              <a:t>)</a:t>
            </a:r>
            <a:r>
              <a:rPr sz="900" i="1" spc="50" dirty="0">
                <a:latin typeface="Arial"/>
                <a:cs typeface="Arial"/>
              </a:rPr>
              <a:t>, </a:t>
            </a:r>
            <a:r>
              <a:rPr sz="900" i="1" spc="25" dirty="0">
                <a:latin typeface="Arial"/>
                <a:cs typeface="Arial"/>
              </a:rPr>
              <a:t>Q</a:t>
            </a:r>
            <a:r>
              <a:rPr sz="900" i="1" spc="37" baseline="-13888" dirty="0">
                <a:latin typeface="Arial"/>
                <a:cs typeface="Arial"/>
              </a:rPr>
              <a:t>j</a:t>
            </a:r>
            <a:r>
              <a:rPr sz="900" spc="37" baseline="-13888" dirty="0">
                <a:latin typeface="Arial"/>
                <a:cs typeface="Arial"/>
              </a:rPr>
              <a:t>(</a:t>
            </a:r>
            <a:r>
              <a:rPr sz="900" i="1" spc="37" baseline="-13888" dirty="0">
                <a:latin typeface="Arial"/>
                <a:cs typeface="Arial"/>
              </a:rPr>
              <a:t>r </a:t>
            </a:r>
            <a:r>
              <a:rPr sz="900" spc="60" baseline="-13888" dirty="0">
                <a:latin typeface="Arial"/>
                <a:cs typeface="Arial"/>
              </a:rPr>
              <a:t>)</a:t>
            </a:r>
            <a:r>
              <a:rPr sz="900" i="1" spc="40" dirty="0">
                <a:latin typeface="Arial"/>
                <a:cs typeface="Arial"/>
              </a:rPr>
              <a:t>, </a:t>
            </a:r>
            <a:r>
              <a:rPr sz="900" i="1" spc="-5" dirty="0">
                <a:latin typeface="Arial"/>
                <a:cs typeface="Arial"/>
              </a:rPr>
              <a:t>b</a:t>
            </a:r>
            <a:r>
              <a:rPr sz="900" i="1" spc="-7" baseline="-9259" dirty="0">
                <a:latin typeface="Arial"/>
                <a:cs typeface="Arial"/>
              </a:rPr>
              <a:t>r  </a:t>
            </a:r>
            <a:r>
              <a:rPr sz="900" spc="-35" dirty="0">
                <a:latin typeface="Tahoma"/>
                <a:cs typeface="Tahoma"/>
              </a:rPr>
              <a:t>(</a:t>
            </a:r>
            <a:r>
              <a:rPr sz="900" i="1" spc="-35" dirty="0">
                <a:latin typeface="Arial"/>
                <a:cs typeface="Arial"/>
              </a:rPr>
              <a:t>ω</a:t>
            </a:r>
            <a:r>
              <a:rPr sz="900" spc="-35" dirty="0">
                <a:latin typeface="Tahoma"/>
                <a:cs typeface="Tahoma"/>
              </a:rPr>
              <a:t>):  </a:t>
            </a:r>
            <a:r>
              <a:rPr sz="900" spc="-5" dirty="0">
                <a:latin typeface="Tahoma"/>
                <a:cs typeface="Tahoma"/>
              </a:rPr>
              <a:t>intrinsic </a:t>
            </a:r>
            <a:r>
              <a:rPr sz="900" spc="-10" dirty="0">
                <a:latin typeface="Tahoma"/>
                <a:cs typeface="Tahoma"/>
              </a:rPr>
              <a:t>quality </a:t>
            </a:r>
            <a:r>
              <a:rPr sz="900" spc="-20" dirty="0">
                <a:latin typeface="Tahoma"/>
                <a:cs typeface="Tahoma"/>
              </a:rPr>
              <a:t>shifters </a:t>
            </a:r>
            <a:r>
              <a:rPr sz="900" spc="-25" dirty="0">
                <a:latin typeface="Tahoma"/>
                <a:cs typeface="Tahoma"/>
              </a:rPr>
              <a:t>for neighborhood</a:t>
            </a:r>
            <a:r>
              <a:rPr sz="900" spc="-65" dirty="0">
                <a:latin typeface="Tahoma"/>
                <a:cs typeface="Tahoma"/>
              </a:rPr>
              <a:t> </a:t>
            </a:r>
            <a:r>
              <a:rPr sz="900" i="1" spc="1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endParaRPr sz="9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80377" y="2619380"/>
            <a:ext cx="247142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430780" algn="l"/>
              </a:tabLst>
            </a:pPr>
            <a:r>
              <a:rPr sz="600" i="1" spc="10" dirty="0">
                <a:solidFill>
                  <a:srgbClr val="0000FF"/>
                </a:solidFill>
                <a:latin typeface="Arial"/>
                <a:cs typeface="Arial"/>
              </a:rPr>
              <a:t>r	r</a:t>
            </a:r>
            <a:endParaRPr sz="6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88124" y="2561381"/>
            <a:ext cx="497332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i="1" spc="-5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900" i="1" spc="-7" baseline="37037" dirty="0">
                <a:solidFill>
                  <a:srgbClr val="0000FF"/>
                </a:solidFill>
                <a:latin typeface="Arial"/>
                <a:cs typeface="Arial"/>
              </a:rPr>
              <a:t>h </a:t>
            </a:r>
            <a:r>
              <a:rPr sz="900" spc="-65" dirty="0">
                <a:latin typeface="Tahoma"/>
                <a:cs typeface="Tahoma"/>
              </a:rPr>
              <a:t>:  </a:t>
            </a:r>
            <a:r>
              <a:rPr sz="900" spc="-5" dirty="0">
                <a:latin typeface="Tahoma"/>
                <a:cs typeface="Tahoma"/>
              </a:rPr>
              <a:t>unit </a:t>
            </a:r>
            <a:r>
              <a:rPr sz="900" spc="-30" dirty="0">
                <a:latin typeface="Tahoma"/>
                <a:cs typeface="Tahoma"/>
              </a:rPr>
              <a:t>housing </a:t>
            </a:r>
            <a:r>
              <a:rPr sz="900" spc="-25" dirty="0">
                <a:latin typeface="Tahoma"/>
                <a:cs typeface="Tahoma"/>
              </a:rPr>
              <a:t>rents </a:t>
            </a:r>
            <a:r>
              <a:rPr sz="900" spc="-30" dirty="0">
                <a:latin typeface="Tahoma"/>
                <a:cs typeface="Tahoma"/>
              </a:rPr>
              <a:t>(varies </a:t>
            </a:r>
            <a:r>
              <a:rPr sz="900" spc="-40" dirty="0">
                <a:latin typeface="Tahoma"/>
                <a:cs typeface="Tahoma"/>
              </a:rPr>
              <a:t>by  </a:t>
            </a:r>
            <a:r>
              <a:rPr sz="900" spc="-25" dirty="0">
                <a:latin typeface="Tahoma"/>
                <a:cs typeface="Tahoma"/>
              </a:rPr>
              <a:t>neighborhood); </a:t>
            </a:r>
            <a:r>
              <a:rPr sz="900" i="1" spc="5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900" i="1" spc="7" baseline="37037" dirty="0">
                <a:solidFill>
                  <a:srgbClr val="0000FF"/>
                </a:solidFill>
                <a:latin typeface="Arial"/>
                <a:cs typeface="Arial"/>
              </a:rPr>
              <a:t>a </a:t>
            </a:r>
            <a:r>
              <a:rPr sz="900" spc="-65" dirty="0">
                <a:latin typeface="Tahoma"/>
                <a:cs typeface="Tahoma"/>
              </a:rPr>
              <a:t>:  </a:t>
            </a:r>
            <a:r>
              <a:rPr sz="900" spc="-25" dirty="0">
                <a:latin typeface="Tahoma"/>
                <a:cs typeface="Tahoma"/>
              </a:rPr>
              <a:t>amenity price index </a:t>
            </a:r>
            <a:r>
              <a:rPr sz="900" spc="-30" dirty="0">
                <a:latin typeface="Tahoma"/>
                <a:cs typeface="Tahoma"/>
              </a:rPr>
              <a:t>(varies </a:t>
            </a:r>
            <a:r>
              <a:rPr sz="900" spc="-40" dirty="0">
                <a:latin typeface="Tahoma"/>
                <a:cs typeface="Tahoma"/>
              </a:rPr>
              <a:t>by</a:t>
            </a:r>
            <a:r>
              <a:rPr sz="900" spc="-60" dirty="0">
                <a:latin typeface="Tahoma"/>
                <a:cs typeface="Tahoma"/>
              </a:rPr>
              <a:t> </a:t>
            </a:r>
            <a:r>
              <a:rPr sz="900" spc="-20" dirty="0">
                <a:latin typeface="Tahoma"/>
                <a:cs typeface="Tahoma"/>
              </a:rPr>
              <a:t>neighborhood)</a:t>
            </a:r>
            <a:endParaRPr sz="9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88124" y="2698016"/>
            <a:ext cx="4685665" cy="448309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</a:t>
            </a:r>
            <a:r>
              <a:rPr sz="900" i="1" spc="25" dirty="0">
                <a:latin typeface="Arial"/>
                <a:cs typeface="Arial"/>
              </a:rPr>
              <a:t>τ</a:t>
            </a:r>
            <a:r>
              <a:rPr sz="900" i="1" spc="37" baseline="-13888" dirty="0">
                <a:latin typeface="Arial"/>
                <a:cs typeface="Arial"/>
              </a:rPr>
              <a:t>n</a:t>
            </a:r>
            <a:r>
              <a:rPr sz="900" spc="37" baseline="-13888" dirty="0">
                <a:latin typeface="Arial"/>
                <a:cs typeface="Arial"/>
              </a:rPr>
              <a:t>(</a:t>
            </a:r>
            <a:r>
              <a:rPr sz="900" i="1" spc="37" baseline="-13888" dirty="0">
                <a:latin typeface="Arial"/>
                <a:cs typeface="Arial"/>
              </a:rPr>
              <a:t>r </a:t>
            </a:r>
            <a:r>
              <a:rPr sz="900" spc="7" baseline="-13888" dirty="0">
                <a:latin typeface="Arial"/>
                <a:cs typeface="Arial"/>
              </a:rPr>
              <a:t>)</a:t>
            </a:r>
            <a:r>
              <a:rPr sz="900" spc="5" dirty="0">
                <a:latin typeface="Tahoma"/>
                <a:cs typeface="Tahoma"/>
              </a:rPr>
              <a:t>: </a:t>
            </a:r>
            <a:r>
              <a:rPr sz="900" spc="-25" dirty="0">
                <a:latin typeface="Tahoma"/>
                <a:cs typeface="Tahoma"/>
              </a:rPr>
              <a:t>commute</a:t>
            </a:r>
            <a:r>
              <a:rPr sz="900" spc="110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cost;</a:t>
            </a:r>
            <a:endParaRPr sz="9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i="1" spc="75" dirty="0">
                <a:solidFill>
                  <a:srgbClr val="FF7F00"/>
                </a:solidFill>
                <a:latin typeface="Arial"/>
                <a:cs typeface="Arial"/>
              </a:rPr>
              <a:t>T </a:t>
            </a:r>
            <a:r>
              <a:rPr sz="900" spc="-30" dirty="0">
                <a:solidFill>
                  <a:srgbClr val="FF7F00"/>
                </a:solidFill>
                <a:latin typeface="Tahoma"/>
                <a:cs typeface="Tahoma"/>
              </a:rPr>
              <a:t>(</a:t>
            </a:r>
            <a:r>
              <a:rPr sz="900" i="1" spc="-30" dirty="0">
                <a:solidFill>
                  <a:srgbClr val="FF7F00"/>
                </a:solidFill>
                <a:latin typeface="Arial"/>
                <a:cs typeface="Arial"/>
              </a:rPr>
              <a:t>ω</a:t>
            </a:r>
            <a:r>
              <a:rPr sz="900" spc="-30" dirty="0">
                <a:solidFill>
                  <a:srgbClr val="FF7F00"/>
                </a:solidFill>
                <a:latin typeface="Tahoma"/>
                <a:cs typeface="Tahoma"/>
              </a:rPr>
              <a:t>) </a:t>
            </a:r>
            <a:r>
              <a:rPr sz="900" spc="-25" dirty="0">
                <a:solidFill>
                  <a:srgbClr val="FF7F00"/>
                </a:solidFill>
                <a:latin typeface="Tahoma"/>
                <a:cs typeface="Tahoma"/>
              </a:rPr>
              <a:t>- </a:t>
            </a:r>
            <a:r>
              <a:rPr sz="900" spc="-20" dirty="0">
                <a:solidFill>
                  <a:srgbClr val="FF7F00"/>
                </a:solidFill>
                <a:latin typeface="Tahoma"/>
                <a:cs typeface="Tahoma"/>
              </a:rPr>
              <a:t>net </a:t>
            </a:r>
            <a:r>
              <a:rPr sz="900" spc="-5" dirty="0">
                <a:solidFill>
                  <a:srgbClr val="FF7F00"/>
                </a:solidFill>
                <a:latin typeface="Tahoma"/>
                <a:cs typeface="Tahoma"/>
              </a:rPr>
              <a:t>local </a:t>
            </a:r>
            <a:r>
              <a:rPr sz="900" spc="-20" dirty="0">
                <a:solidFill>
                  <a:srgbClr val="FF7F00"/>
                </a:solidFill>
                <a:latin typeface="Tahoma"/>
                <a:cs typeface="Tahoma"/>
              </a:rPr>
              <a:t>taxes/transfers </a:t>
            </a:r>
            <a:r>
              <a:rPr sz="900" spc="-65" dirty="0">
                <a:solidFill>
                  <a:srgbClr val="FF7F00"/>
                </a:solidFill>
                <a:latin typeface="Tahoma"/>
                <a:cs typeface="Tahoma"/>
              </a:rPr>
              <a:t>;  </a:t>
            </a:r>
            <a:r>
              <a:rPr sz="900" spc="-10" dirty="0">
                <a:solidFill>
                  <a:srgbClr val="FF7F00"/>
                </a:solidFill>
                <a:latin typeface="Tahoma"/>
                <a:cs typeface="Tahoma"/>
              </a:rPr>
              <a:t>Π(</a:t>
            </a:r>
            <a:r>
              <a:rPr sz="900" i="1" spc="-10" dirty="0">
                <a:solidFill>
                  <a:srgbClr val="FF7F00"/>
                </a:solidFill>
                <a:latin typeface="Arial"/>
                <a:cs typeface="Arial"/>
              </a:rPr>
              <a:t>ω</a:t>
            </a:r>
            <a:r>
              <a:rPr sz="900" spc="-10" dirty="0">
                <a:solidFill>
                  <a:srgbClr val="FF7F00"/>
                </a:solidFill>
                <a:latin typeface="Tahoma"/>
                <a:cs typeface="Tahoma"/>
              </a:rPr>
              <a:t>) </a:t>
            </a:r>
            <a:r>
              <a:rPr sz="900" spc="-25" dirty="0">
                <a:solidFill>
                  <a:srgbClr val="FF7F00"/>
                </a:solidFill>
                <a:latin typeface="Tahoma"/>
                <a:cs typeface="Tahoma"/>
              </a:rPr>
              <a:t>- returns </a:t>
            </a:r>
            <a:r>
              <a:rPr sz="900" spc="-20" dirty="0">
                <a:solidFill>
                  <a:srgbClr val="FF7F00"/>
                </a:solidFill>
                <a:latin typeface="Tahoma"/>
                <a:cs typeface="Tahoma"/>
              </a:rPr>
              <a:t>from </a:t>
            </a:r>
            <a:r>
              <a:rPr sz="900" spc="-35" dirty="0">
                <a:solidFill>
                  <a:srgbClr val="FF7F00"/>
                </a:solidFill>
                <a:latin typeface="Tahoma"/>
                <a:cs typeface="Tahoma"/>
              </a:rPr>
              <a:t>homeownership </a:t>
            </a:r>
            <a:r>
              <a:rPr sz="900" spc="-40" dirty="0">
                <a:latin typeface="Tahoma"/>
                <a:cs typeface="Tahoma"/>
              </a:rPr>
              <a:t>(</a:t>
            </a:r>
            <a:r>
              <a:rPr sz="900" spc="-40" dirty="0">
                <a:solidFill>
                  <a:srgbClr val="0000FF"/>
                </a:solidFill>
                <a:latin typeface="Tahoma"/>
                <a:cs typeface="Tahoma"/>
              </a:rPr>
              <a:t>Ignore  </a:t>
            </a:r>
            <a:r>
              <a:rPr sz="900" spc="-10" dirty="0">
                <a:solidFill>
                  <a:srgbClr val="0000FF"/>
                </a:solidFill>
                <a:latin typeface="Tahoma"/>
                <a:cs typeface="Tahoma"/>
              </a:rPr>
              <a:t>both </a:t>
            </a:r>
            <a:r>
              <a:rPr sz="900" spc="-25" dirty="0">
                <a:solidFill>
                  <a:srgbClr val="0000FF"/>
                </a:solidFill>
                <a:latin typeface="Tahoma"/>
                <a:cs typeface="Tahoma"/>
              </a:rPr>
              <a:t>for</a:t>
            </a:r>
            <a:r>
              <a:rPr sz="900" spc="-40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900" spc="-50" dirty="0">
                <a:solidFill>
                  <a:srgbClr val="0000FF"/>
                </a:solidFill>
                <a:latin typeface="Tahoma"/>
                <a:cs typeface="Tahoma"/>
              </a:rPr>
              <a:t>now</a:t>
            </a:r>
            <a:r>
              <a:rPr sz="900" spc="-50" dirty="0">
                <a:latin typeface="Tahoma"/>
                <a:cs typeface="Tahoma"/>
              </a:rPr>
              <a:t>)</a:t>
            </a:r>
            <a:endParaRPr sz="9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328167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35" dirty="0"/>
              <a:t>Bird’s-eye </a:t>
            </a:r>
            <a:r>
              <a:rPr spc="-70" dirty="0"/>
              <a:t>view:  </a:t>
            </a:r>
            <a:r>
              <a:rPr spc="-50" dirty="0"/>
              <a:t>Indirect </a:t>
            </a:r>
            <a:r>
              <a:rPr spc="0" dirty="0"/>
              <a:t>Utility</a:t>
            </a:r>
            <a:r>
              <a:rPr spc="60" dirty="0"/>
              <a:t> </a:t>
            </a:r>
            <a:r>
              <a:rPr spc="-35" dirty="0"/>
              <a:t>Formulation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5097" y="619485"/>
            <a:ext cx="51606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285">
              <a:lnSpc>
                <a:spcPct val="100000"/>
              </a:lnSpc>
              <a:spcBef>
                <a:spcPts val="95"/>
              </a:spcBef>
              <a:buClr>
                <a:srgbClr val="3333B2"/>
              </a:buClr>
              <a:buSzPct val="90000"/>
              <a:buFont typeface="Lucida Sans Unicode"/>
              <a:buChar char="•"/>
              <a:tabLst>
                <a:tab pos="134620" algn="l"/>
              </a:tabLst>
            </a:pPr>
            <a:r>
              <a:rPr sz="1000" spc="-50" dirty="0">
                <a:latin typeface="Arial"/>
                <a:cs typeface="Arial"/>
              </a:rPr>
              <a:t>Make  </a:t>
            </a:r>
            <a:r>
              <a:rPr sz="1000" spc="-80" dirty="0">
                <a:latin typeface="Arial"/>
                <a:cs typeface="Arial"/>
              </a:rPr>
              <a:t>a  </a:t>
            </a:r>
            <a:r>
              <a:rPr sz="1000" b="1" spc="-30" dirty="0">
                <a:latin typeface="Gill Sans MT"/>
                <a:cs typeface="Gill Sans MT"/>
              </a:rPr>
              <a:t>discrete  choice  </a:t>
            </a:r>
            <a:r>
              <a:rPr sz="1000" b="1" spc="-10" dirty="0">
                <a:latin typeface="Gill Sans MT"/>
                <a:cs typeface="Gill Sans MT"/>
              </a:rPr>
              <a:t>of </a:t>
            </a:r>
            <a:r>
              <a:rPr sz="1000" b="1" spc="-30" dirty="0">
                <a:latin typeface="Gill Sans MT"/>
                <a:cs typeface="Gill Sans MT"/>
              </a:rPr>
              <a:t>neighborhood </a:t>
            </a:r>
            <a:r>
              <a:rPr sz="1000" i="1" spc="-80" dirty="0">
                <a:latin typeface="Trebuchet MS"/>
                <a:cs typeface="Trebuchet MS"/>
              </a:rPr>
              <a:t>r  </a:t>
            </a:r>
            <a:r>
              <a:rPr sz="1000" spc="-65" dirty="0">
                <a:latin typeface="Arial"/>
                <a:cs typeface="Arial"/>
              </a:rPr>
              <a:t>where  </a:t>
            </a:r>
            <a:r>
              <a:rPr sz="1000" spc="5" dirty="0">
                <a:latin typeface="Arial"/>
                <a:cs typeface="Arial"/>
              </a:rPr>
              <a:t>to </a:t>
            </a:r>
            <a:r>
              <a:rPr sz="1000" spc="-35" dirty="0">
                <a:latin typeface="Arial"/>
                <a:cs typeface="Arial"/>
              </a:rPr>
              <a:t>live </a:t>
            </a:r>
            <a:r>
              <a:rPr sz="1000" spc="-15" dirty="0">
                <a:latin typeface="Arial"/>
                <a:cs typeface="Arial"/>
              </a:rPr>
              <a:t>in </a:t>
            </a:r>
            <a:r>
              <a:rPr sz="1000" spc="-25" dirty="0">
                <a:latin typeface="Arial"/>
                <a:cs typeface="Arial"/>
              </a:rPr>
              <a:t>the </a:t>
            </a:r>
            <a:r>
              <a:rPr sz="1000" spc="-10" dirty="0">
                <a:latin typeface="Arial"/>
                <a:cs typeface="Arial"/>
              </a:rPr>
              <a:t>city </a:t>
            </a:r>
            <a:r>
              <a:rPr sz="1000" spc="-50" dirty="0">
                <a:latin typeface="Arial"/>
                <a:cs typeface="Arial"/>
              </a:rPr>
              <a:t>given  </a:t>
            </a:r>
            <a:r>
              <a:rPr sz="1000" spc="-60" dirty="0">
                <a:latin typeface="Arial"/>
                <a:cs typeface="Arial"/>
              </a:rPr>
              <a:t>disposable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income: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13229" y="1037008"/>
            <a:ext cx="5778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i="1" spc="10" dirty="0">
                <a:latin typeface="Arial"/>
                <a:cs typeface="Arial"/>
              </a:rPr>
              <a:t>r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70493" y="980074"/>
            <a:ext cx="5778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i="1" spc="10" dirty="0">
                <a:latin typeface="Arial"/>
                <a:cs typeface="Arial"/>
              </a:rPr>
              <a:t>r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24304" y="923142"/>
            <a:ext cx="9683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5" dirty="0">
                <a:latin typeface="Arial"/>
                <a:cs typeface="Arial"/>
              </a:rPr>
              <a:t>max  </a:t>
            </a:r>
            <a:r>
              <a:rPr sz="1000" i="1" spc="75" dirty="0">
                <a:latin typeface="Trebuchet MS"/>
                <a:cs typeface="Trebuchet MS"/>
              </a:rPr>
              <a:t>V </a:t>
            </a:r>
            <a:r>
              <a:rPr sz="1000" spc="-10" dirty="0">
                <a:latin typeface="Arial"/>
                <a:cs typeface="Arial"/>
              </a:rPr>
              <a:t>(</a:t>
            </a:r>
            <a:r>
              <a:rPr sz="1000" i="1" spc="-10" dirty="0">
                <a:latin typeface="Arial"/>
                <a:cs typeface="Arial"/>
              </a:rPr>
              <a:t>ω</a:t>
            </a:r>
            <a:r>
              <a:rPr sz="1000" spc="-10" dirty="0">
                <a:latin typeface="Arial"/>
                <a:cs typeface="Arial"/>
              </a:rPr>
              <a:t>) </a:t>
            </a:r>
            <a:r>
              <a:rPr sz="1000" spc="185" dirty="0">
                <a:latin typeface="Arial"/>
                <a:cs typeface="Arial"/>
              </a:rPr>
              <a:t>=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[</a:t>
            </a:r>
            <a:r>
              <a:rPr sz="1000" u="heavy" dirty="0">
                <a:latin typeface="Arial"/>
                <a:cs typeface="Arial"/>
              </a:rPr>
              <a:t>(1</a:t>
            </a:r>
            <a:r>
              <a:rPr sz="1000" u="heavy" spc="-60" dirty="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90114" y="1007915"/>
            <a:ext cx="88709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86080" algn="l"/>
                <a:tab pos="816610" algn="l"/>
              </a:tabLst>
            </a:pPr>
            <a:r>
              <a:rPr sz="1000" spc="165" dirty="0">
                <a:latin typeface="Arial"/>
                <a:cs typeface="Arial"/>
              </a:rPr>
              <a:t> 	  	 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49092" y="980074"/>
            <a:ext cx="82105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29895" algn="l"/>
                <a:tab pos="641350" algn="l"/>
              </a:tabLst>
            </a:pPr>
            <a:r>
              <a:rPr sz="700" i="1" spc="10" dirty="0">
                <a:latin typeface="Arial"/>
                <a:cs typeface="Arial"/>
              </a:rPr>
              <a:t>r	</a:t>
            </a:r>
            <a:r>
              <a:rPr sz="700" i="1" u="heavy" spc="10" dirty="0">
                <a:latin typeface="Arial"/>
                <a:cs typeface="Arial"/>
              </a:rPr>
              <a:t>r</a:t>
            </a:r>
            <a:r>
              <a:rPr sz="700" i="1" spc="10" dirty="0">
                <a:latin typeface="Arial"/>
                <a:cs typeface="Arial"/>
              </a:rPr>
              <a:t>	</a:t>
            </a:r>
            <a:r>
              <a:rPr sz="700" i="1" spc="10" dirty="0">
                <a:solidFill>
                  <a:srgbClr val="0000FF"/>
                </a:solidFill>
                <a:latin typeface="Arial"/>
                <a:cs typeface="Arial"/>
              </a:rPr>
              <a:t>r  </a:t>
            </a:r>
            <a:r>
              <a:rPr sz="700" i="1" spc="9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700" i="1" spc="10" dirty="0">
                <a:latin typeface="Arial"/>
                <a:cs typeface="Arial"/>
              </a:rPr>
              <a:t>r</a:t>
            </a:r>
            <a:endParaRPr sz="7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67253" y="923142"/>
            <a:ext cx="12217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u="heavy" spc="265" dirty="0">
                <a:latin typeface="MS Gothic"/>
                <a:cs typeface="MS Gothic"/>
              </a:rPr>
              <a:t>−</a:t>
            </a:r>
            <a:r>
              <a:rPr sz="1000" spc="-285" dirty="0">
                <a:latin typeface="MS Gothic"/>
                <a:cs typeface="MS Gothic"/>
              </a:rPr>
              <a:t> </a:t>
            </a:r>
            <a:r>
              <a:rPr sz="1000" i="1" u="heavy" spc="55" dirty="0">
                <a:latin typeface="Arial"/>
                <a:cs typeface="Arial"/>
              </a:rPr>
              <a:t>τ</a:t>
            </a:r>
            <a:r>
              <a:rPr sz="1000" i="1" spc="8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)</a:t>
            </a:r>
            <a:r>
              <a:rPr sz="1000" i="1" spc="-10" dirty="0">
                <a:latin typeface="Trebuchet MS"/>
                <a:cs typeface="Trebuchet MS"/>
              </a:rPr>
              <a:t>w</a:t>
            </a:r>
            <a:r>
              <a:rPr sz="1000" i="1" spc="10" dirty="0">
                <a:latin typeface="Trebuchet MS"/>
                <a:cs typeface="Trebuchet MS"/>
              </a:rPr>
              <a:t> </a:t>
            </a:r>
            <a:r>
              <a:rPr sz="1000" u="heavy" spc="265" dirty="0">
                <a:latin typeface="MS Gothic"/>
                <a:cs typeface="MS Gothic"/>
              </a:rPr>
              <a:t>−</a:t>
            </a:r>
            <a:r>
              <a:rPr sz="1000" spc="-285" dirty="0">
                <a:latin typeface="MS Gothic"/>
                <a:cs typeface="MS Gothic"/>
              </a:rPr>
              <a:t> </a:t>
            </a:r>
            <a:r>
              <a:rPr sz="1000" i="1" u="heavy" spc="-45" dirty="0">
                <a:latin typeface="Trebuchet MS"/>
                <a:cs typeface="Trebuchet MS"/>
              </a:rPr>
              <a:t>p</a:t>
            </a:r>
            <a:r>
              <a:rPr sz="1000" i="1" spc="60" dirty="0">
                <a:latin typeface="Trebuchet MS"/>
                <a:cs typeface="Trebuchet MS"/>
              </a:rPr>
              <a:t> </a:t>
            </a:r>
            <a:r>
              <a:rPr sz="1000" spc="0" dirty="0">
                <a:latin typeface="Arial"/>
                <a:cs typeface="Arial"/>
              </a:rPr>
              <a:t>]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i="1" spc="90" dirty="0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sz="1000" i="1" spc="225" dirty="0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sz="1000" i="1" spc="-45" dirty="0">
                <a:latin typeface="Trebuchet MS"/>
                <a:cs typeface="Trebuchet MS"/>
              </a:rPr>
              <a:t>b </a:t>
            </a:r>
            <a:r>
              <a:rPr sz="1000" i="1" spc="-30" dirty="0">
                <a:latin typeface="Trebuchet MS"/>
                <a:cs typeface="Trebuchet MS"/>
              </a:rPr>
              <a:t> </a:t>
            </a:r>
            <a:r>
              <a:rPr sz="1000" spc="-10" dirty="0">
                <a:latin typeface="Arial"/>
                <a:cs typeface="Arial"/>
              </a:rPr>
              <a:t>(</a:t>
            </a:r>
            <a:r>
              <a:rPr sz="1000" i="1" spc="-10" dirty="0">
                <a:latin typeface="Arial"/>
                <a:cs typeface="Arial"/>
              </a:rPr>
              <a:t>ω</a:t>
            </a:r>
            <a:r>
              <a:rPr sz="1000" spc="-10" dirty="0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7088" y="1166421"/>
            <a:ext cx="4867275" cy="1701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45844" algn="ctr">
              <a:lnSpc>
                <a:spcPct val="100000"/>
              </a:lnSpc>
              <a:spcBef>
                <a:spcPts val="95"/>
              </a:spcBef>
            </a:pPr>
            <a:r>
              <a:rPr sz="700" spc="-10" dirty="0">
                <a:solidFill>
                  <a:srgbClr val="0000FF"/>
                </a:solidFill>
                <a:latin typeface="Arial"/>
                <a:cs typeface="Arial"/>
              </a:rPr>
              <a:t>disp.</a:t>
            </a:r>
            <a:r>
              <a:rPr sz="700" spc="3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700" spc="-15" dirty="0">
                <a:solidFill>
                  <a:srgbClr val="0000FF"/>
                </a:solidFill>
                <a:latin typeface="Arial"/>
                <a:cs typeface="Arial"/>
              </a:rPr>
              <a:t>income</a:t>
            </a:r>
            <a:endParaRPr sz="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650">
              <a:latin typeface="Times New Roman"/>
              <a:cs typeface="Times New Roman"/>
            </a:endParaRPr>
          </a:p>
          <a:p>
            <a:pPr marL="323215">
              <a:lnSpc>
                <a:spcPct val="100000"/>
              </a:lnSpc>
            </a:pPr>
            <a:r>
              <a:rPr sz="750" spc="315" baseline="27777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1350" spc="-30" baseline="6172" dirty="0">
                <a:latin typeface="Tahoma"/>
                <a:cs typeface="Tahoma"/>
              </a:rPr>
              <a:t>Housing </a:t>
            </a:r>
            <a:r>
              <a:rPr sz="1350" spc="-22" baseline="6172" dirty="0">
                <a:latin typeface="Tahoma"/>
                <a:cs typeface="Tahoma"/>
              </a:rPr>
              <a:t>cost </a:t>
            </a:r>
            <a:r>
              <a:rPr sz="1350" i="1" spc="-7" baseline="6172" dirty="0">
                <a:latin typeface="Arial"/>
                <a:cs typeface="Arial"/>
              </a:rPr>
              <a:t>p</a:t>
            </a:r>
            <a:r>
              <a:rPr sz="600" i="1" spc="-5" dirty="0">
                <a:latin typeface="Arial"/>
                <a:cs typeface="Arial"/>
              </a:rPr>
              <a:t>r </a:t>
            </a:r>
            <a:r>
              <a:rPr sz="1350" spc="-30" baseline="6172" dirty="0">
                <a:latin typeface="Tahoma"/>
                <a:cs typeface="Tahoma"/>
              </a:rPr>
              <a:t>, </a:t>
            </a:r>
            <a:r>
              <a:rPr sz="1350" spc="-22" baseline="6172" dirty="0">
                <a:latin typeface="Tahoma"/>
                <a:cs typeface="Tahoma"/>
              </a:rPr>
              <a:t>Commuting </a:t>
            </a:r>
            <a:r>
              <a:rPr sz="1350" spc="-37" baseline="6172" dirty="0">
                <a:latin typeface="Tahoma"/>
                <a:cs typeface="Tahoma"/>
              </a:rPr>
              <a:t>costs</a:t>
            </a:r>
            <a:r>
              <a:rPr sz="1350" spc="-104" baseline="6172" dirty="0">
                <a:latin typeface="Tahoma"/>
                <a:cs typeface="Tahoma"/>
              </a:rPr>
              <a:t> </a:t>
            </a:r>
            <a:r>
              <a:rPr sz="1350" i="1" spc="52" baseline="6172" dirty="0">
                <a:latin typeface="Arial"/>
                <a:cs typeface="Arial"/>
              </a:rPr>
              <a:t>τ</a:t>
            </a:r>
            <a:r>
              <a:rPr sz="600" i="1" spc="35" dirty="0">
                <a:latin typeface="Arial"/>
                <a:cs typeface="Arial"/>
              </a:rPr>
              <a:t>r</a:t>
            </a:r>
            <a:endParaRPr sz="600">
              <a:latin typeface="Arial"/>
              <a:cs typeface="Arial"/>
            </a:endParaRPr>
          </a:p>
          <a:p>
            <a:pPr marL="323215">
              <a:lnSpc>
                <a:spcPct val="100000"/>
              </a:lnSpc>
              <a:spcBef>
                <a:spcPts val="580"/>
              </a:spcBef>
            </a:pPr>
            <a:r>
              <a:rPr sz="750" spc="315" baseline="27777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1350" spc="-44" baseline="6172" dirty="0">
                <a:latin typeface="Tahoma"/>
                <a:cs typeface="Tahoma"/>
              </a:rPr>
              <a:t>Endogenous </a:t>
            </a:r>
            <a:r>
              <a:rPr sz="1350" spc="-15" baseline="6172" dirty="0">
                <a:latin typeface="Tahoma"/>
                <a:cs typeface="Tahoma"/>
              </a:rPr>
              <a:t>attractiveness/quality </a:t>
            </a:r>
            <a:r>
              <a:rPr sz="1350" i="1" spc="15" baseline="6172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600" i="1" spc="10" dirty="0">
                <a:solidFill>
                  <a:srgbClr val="0000FF"/>
                </a:solidFill>
                <a:latin typeface="Arial"/>
                <a:cs typeface="Arial"/>
              </a:rPr>
              <a:t>r </a:t>
            </a:r>
            <a:r>
              <a:rPr sz="1350" spc="-30" baseline="6172" dirty="0">
                <a:latin typeface="Tahoma"/>
                <a:cs typeface="Tahoma"/>
              </a:rPr>
              <a:t>, Idiosyncratic </a:t>
            </a:r>
            <a:r>
              <a:rPr sz="1350" spc="-44" baseline="6172" dirty="0">
                <a:latin typeface="Tahoma"/>
                <a:cs typeface="Tahoma"/>
              </a:rPr>
              <a:t>pref.  </a:t>
            </a:r>
            <a:r>
              <a:rPr sz="1350" i="1" spc="-7" baseline="6172" dirty="0">
                <a:latin typeface="Arial"/>
                <a:cs typeface="Arial"/>
              </a:rPr>
              <a:t>b</a:t>
            </a:r>
            <a:r>
              <a:rPr sz="600" i="1" spc="-5" dirty="0">
                <a:latin typeface="Arial"/>
                <a:cs typeface="Arial"/>
              </a:rPr>
              <a:t>r</a:t>
            </a:r>
            <a:r>
              <a:rPr sz="600" i="1" spc="-75" dirty="0">
                <a:latin typeface="Arial"/>
                <a:cs typeface="Arial"/>
              </a:rPr>
              <a:t> </a:t>
            </a:r>
            <a:r>
              <a:rPr sz="1350" spc="-44" baseline="6172" dirty="0">
                <a:latin typeface="Tahoma"/>
                <a:cs typeface="Tahoma"/>
              </a:rPr>
              <a:t>(</a:t>
            </a:r>
            <a:r>
              <a:rPr sz="1350" i="1" spc="-44" baseline="6172" dirty="0">
                <a:latin typeface="Arial"/>
                <a:cs typeface="Arial"/>
              </a:rPr>
              <a:t>ω</a:t>
            </a:r>
            <a:r>
              <a:rPr sz="1350" spc="-44" baseline="6172" dirty="0">
                <a:latin typeface="Tahoma"/>
                <a:cs typeface="Tahoma"/>
              </a:rPr>
              <a:t>)</a:t>
            </a:r>
            <a:endParaRPr sz="1350" baseline="6172">
              <a:latin typeface="Tahoma"/>
              <a:cs typeface="Tahoma"/>
            </a:endParaRPr>
          </a:p>
          <a:p>
            <a:pPr marL="323215">
              <a:lnSpc>
                <a:spcPct val="100000"/>
              </a:lnSpc>
              <a:spcBef>
                <a:spcPts val="48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</a:t>
            </a:r>
            <a:r>
              <a:rPr sz="900" i="1" spc="10" dirty="0">
                <a:latin typeface="Arial"/>
                <a:cs typeface="Arial"/>
              </a:rPr>
              <a:t>B</a:t>
            </a:r>
            <a:r>
              <a:rPr sz="900" i="1" spc="15" baseline="-9259" dirty="0">
                <a:latin typeface="Arial"/>
                <a:cs typeface="Arial"/>
              </a:rPr>
              <a:t>r  </a:t>
            </a:r>
            <a:r>
              <a:rPr sz="900" spc="-40" dirty="0">
                <a:latin typeface="Tahoma"/>
                <a:cs typeface="Tahoma"/>
              </a:rPr>
              <a:t>encompasses </a:t>
            </a:r>
            <a:r>
              <a:rPr sz="900" i="1" dirty="0">
                <a:latin typeface="Arial"/>
                <a:cs typeface="Arial"/>
              </a:rPr>
              <a:t>A</a:t>
            </a:r>
            <a:r>
              <a:rPr sz="900" i="1" baseline="-9259" dirty="0">
                <a:latin typeface="Arial"/>
                <a:cs typeface="Arial"/>
              </a:rPr>
              <a:t>n </a:t>
            </a:r>
            <a:r>
              <a:rPr sz="900" spc="5" dirty="0">
                <a:latin typeface="Tahoma"/>
                <a:cs typeface="Tahoma"/>
              </a:rPr>
              <a:t>(</a:t>
            </a:r>
            <a:r>
              <a:rPr sz="900" i="1" spc="5" dirty="0">
                <a:latin typeface="Arial"/>
                <a:cs typeface="Arial"/>
              </a:rPr>
              <a:t>r </a:t>
            </a:r>
            <a:r>
              <a:rPr sz="900" spc="-5" dirty="0">
                <a:latin typeface="Tahoma"/>
                <a:cs typeface="Tahoma"/>
              </a:rPr>
              <a:t>), </a:t>
            </a:r>
            <a:r>
              <a:rPr sz="900" i="1" spc="0" dirty="0">
                <a:latin typeface="Arial"/>
                <a:cs typeface="Arial"/>
              </a:rPr>
              <a:t>Q</a:t>
            </a:r>
            <a:r>
              <a:rPr sz="900" i="1" spc="0" baseline="-9259" dirty="0">
                <a:latin typeface="Arial"/>
                <a:cs typeface="Arial"/>
              </a:rPr>
              <a:t>j </a:t>
            </a:r>
            <a:r>
              <a:rPr sz="900" spc="5" dirty="0">
                <a:latin typeface="Tahoma"/>
                <a:cs typeface="Tahoma"/>
              </a:rPr>
              <a:t>(</a:t>
            </a:r>
            <a:r>
              <a:rPr sz="900" i="1" spc="5" dirty="0">
                <a:latin typeface="Arial"/>
                <a:cs typeface="Arial"/>
              </a:rPr>
              <a:t>r </a:t>
            </a:r>
            <a:r>
              <a:rPr sz="900" spc="5" dirty="0">
                <a:latin typeface="Tahoma"/>
                <a:cs typeface="Tahoma"/>
              </a:rPr>
              <a:t>) </a:t>
            </a:r>
            <a:r>
              <a:rPr sz="900" spc="-30" dirty="0">
                <a:latin typeface="Tahoma"/>
                <a:cs typeface="Tahoma"/>
              </a:rPr>
              <a:t>and </a:t>
            </a:r>
            <a:r>
              <a:rPr sz="900" spc="-25" dirty="0">
                <a:latin typeface="Tahoma"/>
                <a:cs typeface="Tahoma"/>
              </a:rPr>
              <a:t>price </a:t>
            </a:r>
            <a:r>
              <a:rPr sz="900" spc="-20" dirty="0">
                <a:latin typeface="Tahoma"/>
                <a:cs typeface="Tahoma"/>
              </a:rPr>
              <a:t>of </a:t>
            </a:r>
            <a:r>
              <a:rPr sz="900" spc="-25" dirty="0">
                <a:latin typeface="Tahoma"/>
                <a:cs typeface="Tahoma"/>
              </a:rPr>
              <a:t>neighborhood amenity</a:t>
            </a:r>
            <a:r>
              <a:rPr sz="900" spc="60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bundle</a:t>
            </a:r>
            <a:endParaRPr sz="9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00">
              <a:latin typeface="Times New Roman"/>
              <a:cs typeface="Times New Roman"/>
            </a:endParaRPr>
          </a:p>
          <a:p>
            <a:pPr marL="201930" marR="5080" indent="-121285">
              <a:lnSpc>
                <a:spcPct val="100000"/>
              </a:lnSpc>
              <a:buClr>
                <a:srgbClr val="3333B2"/>
              </a:buClr>
              <a:buSzPct val="90000"/>
              <a:buFont typeface="Lucida Sans Unicode"/>
              <a:buChar char="•"/>
              <a:tabLst>
                <a:tab pos="202565" algn="l"/>
              </a:tabLst>
            </a:pPr>
            <a:r>
              <a:rPr sz="1000" spc="-40" dirty="0">
                <a:latin typeface="Arial"/>
                <a:cs typeface="Arial"/>
              </a:rPr>
              <a:t>Complementarity </a:t>
            </a:r>
            <a:r>
              <a:rPr sz="1000" spc="-65" dirty="0">
                <a:latin typeface="Arial"/>
                <a:cs typeface="Arial"/>
              </a:rPr>
              <a:t>between </a:t>
            </a:r>
            <a:r>
              <a:rPr sz="1000" spc="-15" dirty="0">
                <a:latin typeface="Arial"/>
                <a:cs typeface="Arial"/>
              </a:rPr>
              <a:t>quantity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spc="-40" dirty="0">
                <a:latin typeface="Arial"/>
                <a:cs typeface="Arial"/>
              </a:rPr>
              <a:t>consumption </a:t>
            </a:r>
            <a:r>
              <a:rPr sz="1000" spc="-25" dirty="0">
                <a:latin typeface="Arial"/>
                <a:cs typeface="Arial"/>
              </a:rPr>
              <a:t>(</a:t>
            </a:r>
            <a:r>
              <a:rPr sz="1000" spc="-25" dirty="0">
                <a:solidFill>
                  <a:srgbClr val="0000FF"/>
                </a:solidFill>
                <a:latin typeface="Arial"/>
                <a:cs typeface="Arial"/>
              </a:rPr>
              <a:t>disp. </a:t>
            </a:r>
            <a:r>
              <a:rPr sz="1000" spc="-40" dirty="0">
                <a:solidFill>
                  <a:srgbClr val="0000FF"/>
                </a:solidFill>
                <a:latin typeface="Arial"/>
                <a:cs typeface="Arial"/>
              </a:rPr>
              <a:t>income</a:t>
            </a:r>
            <a:r>
              <a:rPr sz="1000" spc="-40" dirty="0">
                <a:latin typeface="Arial"/>
                <a:cs typeface="Arial"/>
              </a:rPr>
              <a:t>) </a:t>
            </a:r>
            <a:r>
              <a:rPr sz="1000" spc="-55" dirty="0">
                <a:latin typeface="Arial"/>
                <a:cs typeface="Arial"/>
              </a:rPr>
              <a:t>and </a:t>
            </a:r>
            <a:r>
              <a:rPr sz="1000" spc="-40" dirty="0">
                <a:latin typeface="Arial"/>
                <a:cs typeface="Arial"/>
              </a:rPr>
              <a:t>attractiveness </a:t>
            </a:r>
            <a:r>
              <a:rPr sz="1000" spc="-20" dirty="0">
                <a:latin typeface="Arial"/>
                <a:cs typeface="Arial"/>
              </a:rPr>
              <a:t>of  </a:t>
            </a:r>
            <a:r>
              <a:rPr sz="1000" spc="-45" dirty="0">
                <a:latin typeface="Arial"/>
                <a:cs typeface="Arial"/>
              </a:rPr>
              <a:t>neighborhood</a:t>
            </a:r>
            <a:r>
              <a:rPr sz="1000" spc="0" dirty="0">
                <a:latin typeface="Arial"/>
                <a:cs typeface="Arial"/>
              </a:rPr>
              <a:t> </a:t>
            </a:r>
            <a:r>
              <a:rPr sz="1000" i="1" spc="50" dirty="0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sz="1050" i="1" spc="75" baseline="-11904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endParaRPr sz="1050" baseline="-11904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3333B2"/>
                </a:solidFill>
                <a:latin typeface="MS Gothic"/>
                <a:cs typeface="MS Gothic"/>
              </a:rPr>
              <a:t>→ </a:t>
            </a:r>
            <a:r>
              <a:rPr sz="1000" b="1" spc="-30" dirty="0">
                <a:latin typeface="Gill Sans MT"/>
                <a:cs typeface="Gill Sans MT"/>
              </a:rPr>
              <a:t>Sorting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spc="-40" dirty="0">
                <a:latin typeface="Arial"/>
                <a:cs typeface="Arial"/>
              </a:rPr>
              <a:t>higher </a:t>
            </a:r>
            <a:r>
              <a:rPr sz="1000" spc="-60" dirty="0">
                <a:latin typeface="Arial"/>
                <a:cs typeface="Arial"/>
              </a:rPr>
              <a:t>incomes  </a:t>
            </a:r>
            <a:r>
              <a:rPr sz="1000" spc="-15" dirty="0">
                <a:latin typeface="Arial"/>
                <a:cs typeface="Arial"/>
              </a:rPr>
              <a:t>in </a:t>
            </a:r>
            <a:r>
              <a:rPr sz="1000" spc="-60" dirty="0">
                <a:latin typeface="Arial"/>
                <a:cs typeface="Arial"/>
              </a:rPr>
              <a:t>more  </a:t>
            </a:r>
            <a:r>
              <a:rPr sz="1000" spc="-15" dirty="0">
                <a:latin typeface="Arial"/>
                <a:cs typeface="Arial"/>
              </a:rPr>
              <a:t>attractive</a:t>
            </a:r>
            <a:r>
              <a:rPr sz="1000" spc="190" dirty="0">
                <a:latin typeface="Arial"/>
                <a:cs typeface="Arial"/>
              </a:rPr>
              <a:t> </a:t>
            </a:r>
            <a:r>
              <a:rPr sz="1000" spc="-50" dirty="0">
                <a:latin typeface="Arial"/>
                <a:cs typeface="Arial"/>
              </a:rPr>
              <a:t>neighborhoods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303339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35" dirty="0"/>
              <a:t>Bird’s-eye </a:t>
            </a:r>
            <a:r>
              <a:rPr spc="-70" dirty="0"/>
              <a:t>view:  </a:t>
            </a:r>
            <a:r>
              <a:rPr spc="-45" dirty="0"/>
              <a:t>Neighborhoods </a:t>
            </a:r>
            <a:r>
              <a:rPr spc="-5" dirty="0"/>
              <a:t>(Part</a:t>
            </a:r>
            <a:r>
              <a:rPr spc="25" dirty="0"/>
              <a:t> </a:t>
            </a:r>
            <a:r>
              <a:rPr spc="-30" dirty="0"/>
              <a:t>1)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97240" y="611367"/>
            <a:ext cx="5778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i="1" spc="10" dirty="0">
                <a:latin typeface="Arial"/>
                <a:cs typeface="Arial"/>
              </a:rPr>
              <a:t>r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54504" y="554433"/>
            <a:ext cx="157861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91210" algn="l"/>
                <a:tab pos="1208405" algn="l"/>
                <a:tab pos="1398270" algn="l"/>
              </a:tabLst>
            </a:pPr>
            <a:r>
              <a:rPr sz="700" i="1" spc="10" dirty="0">
                <a:latin typeface="Arial"/>
                <a:cs typeface="Arial"/>
              </a:rPr>
              <a:t>r	r	r	</a:t>
            </a:r>
            <a:r>
              <a:rPr sz="700" i="1" spc="10" dirty="0">
                <a:solidFill>
                  <a:srgbClr val="0000FF"/>
                </a:solidFill>
                <a:latin typeface="Arial"/>
                <a:cs typeface="Arial"/>
              </a:rPr>
              <a:t>r  </a:t>
            </a:r>
            <a:r>
              <a:rPr sz="700" i="1" spc="9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700" i="1" spc="1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08314" y="497502"/>
            <a:ext cx="21437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5" dirty="0">
                <a:latin typeface="Arial"/>
                <a:cs typeface="Arial"/>
              </a:rPr>
              <a:t>max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i="1" spc="75" dirty="0">
                <a:latin typeface="Trebuchet MS"/>
                <a:cs typeface="Trebuchet MS"/>
              </a:rPr>
              <a:t>V</a:t>
            </a:r>
            <a:r>
              <a:rPr sz="1000" i="1" spc="229" dirty="0">
                <a:latin typeface="Trebuchet MS"/>
                <a:cs typeface="Trebuchet MS"/>
              </a:rPr>
              <a:t> </a:t>
            </a:r>
            <a:r>
              <a:rPr sz="1000" spc="-10" dirty="0">
                <a:latin typeface="Arial"/>
                <a:cs typeface="Arial"/>
              </a:rPr>
              <a:t>(</a:t>
            </a:r>
            <a:r>
              <a:rPr sz="1000" i="1" spc="-10" dirty="0">
                <a:latin typeface="Arial"/>
                <a:cs typeface="Arial"/>
              </a:rPr>
              <a:t>ω</a:t>
            </a:r>
            <a:r>
              <a:rPr sz="1000" spc="-10" dirty="0">
                <a:latin typeface="Arial"/>
                <a:cs typeface="Arial"/>
              </a:rPr>
              <a:t>)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185" dirty="0">
                <a:latin typeface="Arial"/>
                <a:cs typeface="Arial"/>
              </a:rPr>
              <a:t>=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[(1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265" dirty="0">
                <a:latin typeface="MS Gothic"/>
                <a:cs typeface="MS Gothic"/>
              </a:rPr>
              <a:t>−</a:t>
            </a:r>
            <a:r>
              <a:rPr sz="1000" spc="-285" dirty="0">
                <a:latin typeface="MS Gothic"/>
                <a:cs typeface="MS Gothic"/>
              </a:rPr>
              <a:t> </a:t>
            </a:r>
            <a:r>
              <a:rPr sz="1000" i="1" spc="55" dirty="0">
                <a:latin typeface="Arial"/>
                <a:cs typeface="Arial"/>
              </a:rPr>
              <a:t>τ</a:t>
            </a:r>
            <a:r>
              <a:rPr sz="1000" i="1" spc="9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)</a:t>
            </a:r>
            <a:r>
              <a:rPr sz="1000" i="1" spc="-10" dirty="0">
                <a:latin typeface="Trebuchet MS"/>
                <a:cs typeface="Trebuchet MS"/>
              </a:rPr>
              <a:t>w</a:t>
            </a:r>
            <a:r>
              <a:rPr sz="1000" i="1" spc="15" dirty="0">
                <a:latin typeface="Trebuchet MS"/>
                <a:cs typeface="Trebuchet MS"/>
              </a:rPr>
              <a:t> </a:t>
            </a:r>
            <a:r>
              <a:rPr sz="1000" spc="265" dirty="0">
                <a:latin typeface="MS Gothic"/>
                <a:cs typeface="MS Gothic"/>
              </a:rPr>
              <a:t>−</a:t>
            </a:r>
            <a:r>
              <a:rPr sz="1000" spc="-285" dirty="0">
                <a:latin typeface="MS Gothic"/>
                <a:cs typeface="MS Gothic"/>
              </a:rPr>
              <a:t> </a:t>
            </a:r>
            <a:r>
              <a:rPr sz="1000" i="1" spc="-45" dirty="0">
                <a:latin typeface="Trebuchet MS"/>
                <a:cs typeface="Trebuchet MS"/>
              </a:rPr>
              <a:t>p</a:t>
            </a:r>
            <a:r>
              <a:rPr sz="1000" i="1" spc="65" dirty="0">
                <a:latin typeface="Trebuchet MS"/>
                <a:cs typeface="Trebuchet MS"/>
              </a:rPr>
              <a:t> </a:t>
            </a:r>
            <a:r>
              <a:rPr sz="1000" spc="0" dirty="0">
                <a:latin typeface="Arial"/>
                <a:cs typeface="Arial"/>
              </a:rPr>
              <a:t>]</a:t>
            </a:r>
            <a:r>
              <a:rPr sz="1000" spc="-120" dirty="0">
                <a:latin typeface="Arial"/>
                <a:cs typeface="Arial"/>
              </a:rPr>
              <a:t> </a:t>
            </a:r>
            <a:r>
              <a:rPr sz="1000" i="1" spc="90" dirty="0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sz="1000" i="1" spc="229" dirty="0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sz="1000" i="1" spc="-45" dirty="0">
                <a:solidFill>
                  <a:srgbClr val="FF0000"/>
                </a:solidFill>
                <a:latin typeface="Trebuchet MS"/>
                <a:cs typeface="Trebuchet MS"/>
              </a:rPr>
              <a:t>b </a:t>
            </a:r>
            <a:r>
              <a:rPr sz="1000" i="1" spc="-2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000" spc="-10" dirty="0">
                <a:latin typeface="Arial"/>
                <a:cs typeface="Arial"/>
              </a:rPr>
              <a:t>(</a:t>
            </a:r>
            <a:r>
              <a:rPr sz="1000" i="1" spc="-10" dirty="0">
                <a:latin typeface="Arial"/>
                <a:cs typeface="Arial"/>
              </a:rPr>
              <a:t>ω</a:t>
            </a:r>
            <a:r>
              <a:rPr sz="1000" spc="-10" dirty="0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5097" y="977600"/>
            <a:ext cx="5181600" cy="2092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285">
              <a:lnSpc>
                <a:spcPct val="100000"/>
              </a:lnSpc>
              <a:spcBef>
                <a:spcPts val="95"/>
              </a:spcBef>
              <a:buClr>
                <a:srgbClr val="3333B2"/>
              </a:buClr>
              <a:buSzPct val="90000"/>
              <a:buFont typeface="Lucida Sans Unicode"/>
              <a:buChar char="•"/>
              <a:tabLst>
                <a:tab pos="134620" algn="l"/>
              </a:tabLst>
            </a:pPr>
            <a:r>
              <a:rPr sz="1000" b="1" spc="-30" dirty="0">
                <a:latin typeface="Gill Sans MT"/>
                <a:cs typeface="Gill Sans MT"/>
              </a:rPr>
              <a:t>Neighborhoods </a:t>
            </a:r>
            <a:r>
              <a:rPr sz="1000" i="1" spc="-80" dirty="0">
                <a:latin typeface="Trebuchet MS"/>
                <a:cs typeface="Trebuchet MS"/>
              </a:rPr>
              <a:t>r  </a:t>
            </a:r>
            <a:r>
              <a:rPr sz="1000" spc="185" dirty="0">
                <a:latin typeface="Arial"/>
                <a:cs typeface="Arial"/>
              </a:rPr>
              <a:t>= </a:t>
            </a:r>
            <a:r>
              <a:rPr sz="1000" spc="-50" dirty="0">
                <a:latin typeface="Arial"/>
                <a:cs typeface="Arial"/>
              </a:rPr>
              <a:t>housing </a:t>
            </a:r>
            <a:r>
              <a:rPr sz="1000" spc="-25" dirty="0">
                <a:latin typeface="Arial"/>
                <a:cs typeface="Arial"/>
              </a:rPr>
              <a:t>units </a:t>
            </a:r>
            <a:r>
              <a:rPr sz="1000" spc="185" dirty="0">
                <a:latin typeface="Arial"/>
                <a:cs typeface="Arial"/>
              </a:rPr>
              <a:t>+ </a:t>
            </a:r>
            <a:r>
              <a:rPr sz="1000" spc="-40" dirty="0">
                <a:latin typeface="Arial"/>
                <a:cs typeface="Arial"/>
              </a:rPr>
              <a:t>urban amenities.</a:t>
            </a:r>
            <a:endParaRPr sz="1000">
              <a:latin typeface="Arial"/>
              <a:cs typeface="Arial"/>
            </a:endParaRPr>
          </a:p>
          <a:p>
            <a:pPr marL="255270">
              <a:lnSpc>
                <a:spcPct val="100000"/>
              </a:lnSpc>
              <a:spcBef>
                <a:spcPts val="139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</a:t>
            </a:r>
            <a:r>
              <a:rPr sz="900" spc="-5" dirty="0">
                <a:latin typeface="Tahoma"/>
                <a:cs typeface="Tahoma"/>
              </a:rPr>
              <a:t>Vertically </a:t>
            </a:r>
            <a:r>
              <a:rPr sz="900" spc="-20" dirty="0">
                <a:latin typeface="Tahoma"/>
                <a:cs typeface="Tahoma"/>
              </a:rPr>
              <a:t>differentiated </a:t>
            </a:r>
            <a:r>
              <a:rPr sz="900" spc="-40" dirty="0">
                <a:latin typeface="Tahoma"/>
                <a:cs typeface="Tahoma"/>
              </a:rPr>
              <a:t>by </a:t>
            </a:r>
            <a:r>
              <a:rPr sz="900" b="1" spc="-20" dirty="0">
                <a:latin typeface="Gill Sans MT"/>
                <a:cs typeface="Gill Sans MT"/>
              </a:rPr>
              <a:t>location  </a:t>
            </a:r>
            <a:r>
              <a:rPr sz="900" i="1" spc="-30" dirty="0">
                <a:latin typeface="Arial"/>
                <a:cs typeface="Arial"/>
              </a:rPr>
              <a:t>n  </a:t>
            </a:r>
            <a:r>
              <a:rPr sz="900" spc="-10" dirty="0">
                <a:latin typeface="Tahoma"/>
                <a:cs typeface="Tahoma"/>
              </a:rPr>
              <a:t>(Downtown/Suburbs) </a:t>
            </a:r>
            <a:r>
              <a:rPr sz="900" spc="-30" dirty="0">
                <a:latin typeface="Tahoma"/>
                <a:cs typeface="Tahoma"/>
              </a:rPr>
              <a:t>and </a:t>
            </a:r>
            <a:r>
              <a:rPr sz="900" b="1" spc="-20" dirty="0">
                <a:latin typeface="Gill Sans MT"/>
                <a:cs typeface="Gill Sans MT"/>
              </a:rPr>
              <a:t>type  </a:t>
            </a:r>
            <a:r>
              <a:rPr sz="900" i="1" spc="35" dirty="0">
                <a:latin typeface="Arial"/>
                <a:cs typeface="Arial"/>
              </a:rPr>
              <a:t>j </a:t>
            </a:r>
            <a:r>
              <a:rPr sz="900" dirty="0">
                <a:latin typeface="Tahoma"/>
                <a:cs typeface="Tahoma"/>
              </a:rPr>
              <a:t>(High /Low): </a:t>
            </a:r>
            <a:r>
              <a:rPr sz="900" spc="40" dirty="0">
                <a:latin typeface="Tahoma"/>
                <a:cs typeface="Tahoma"/>
              </a:rPr>
              <a:t> </a:t>
            </a:r>
            <a:r>
              <a:rPr sz="900" i="1" spc="5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900" i="1" spc="7" baseline="-9259" dirty="0">
                <a:solidFill>
                  <a:srgbClr val="0000FF"/>
                </a:solidFill>
                <a:latin typeface="Arial"/>
                <a:cs typeface="Arial"/>
              </a:rPr>
              <a:t>nj</a:t>
            </a:r>
            <a:endParaRPr sz="900" baseline="-9259">
              <a:latin typeface="Arial"/>
              <a:cs typeface="Arial"/>
            </a:endParaRPr>
          </a:p>
          <a:p>
            <a:pPr marL="255270">
              <a:lnSpc>
                <a:spcPct val="100000"/>
              </a:lnSpc>
              <a:spcBef>
                <a:spcPts val="865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spc="5" dirty="0">
                <a:latin typeface="Tahoma"/>
                <a:cs typeface="Tahoma"/>
              </a:rPr>
              <a:t>Within </a:t>
            </a:r>
            <a:r>
              <a:rPr sz="900" spc="-35" dirty="0">
                <a:latin typeface="Tahoma"/>
                <a:cs typeface="Tahoma"/>
              </a:rPr>
              <a:t>4 </a:t>
            </a:r>
            <a:r>
              <a:rPr sz="900" spc="-15" dirty="0">
                <a:latin typeface="Tahoma"/>
                <a:cs typeface="Tahoma"/>
              </a:rPr>
              <a:t>location-type </a:t>
            </a:r>
            <a:r>
              <a:rPr sz="900" spc="-20" dirty="0">
                <a:latin typeface="Tahoma"/>
                <a:cs typeface="Tahoma"/>
              </a:rPr>
              <a:t>options </a:t>
            </a:r>
            <a:r>
              <a:rPr sz="900" i="1" spc="0" dirty="0">
                <a:latin typeface="Arial"/>
                <a:cs typeface="Arial"/>
              </a:rPr>
              <a:t>nj </a:t>
            </a:r>
            <a:r>
              <a:rPr sz="900" spc="-65" dirty="0">
                <a:latin typeface="Tahoma"/>
                <a:cs typeface="Tahoma"/>
              </a:rPr>
              <a:t>:  </a:t>
            </a:r>
            <a:r>
              <a:rPr sz="900" spc="-25" dirty="0">
                <a:latin typeface="Tahoma"/>
                <a:cs typeface="Tahoma"/>
              </a:rPr>
              <a:t>neighborhoods </a:t>
            </a:r>
            <a:r>
              <a:rPr sz="900" spc="-15" dirty="0">
                <a:latin typeface="Tahoma"/>
                <a:cs typeface="Tahoma"/>
              </a:rPr>
              <a:t>horizontally </a:t>
            </a:r>
            <a:r>
              <a:rPr sz="900" spc="-20" dirty="0">
                <a:latin typeface="Tahoma"/>
                <a:cs typeface="Tahoma"/>
              </a:rPr>
              <a:t>differentiated, </a:t>
            </a:r>
            <a:r>
              <a:rPr sz="900" spc="-25" dirty="0">
                <a:latin typeface="Tahoma"/>
                <a:cs typeface="Tahoma"/>
              </a:rPr>
              <a:t>symmetric:  </a:t>
            </a:r>
            <a:r>
              <a:rPr sz="900" i="1" spc="10" dirty="0">
                <a:latin typeface="Arial"/>
                <a:cs typeface="Arial"/>
              </a:rPr>
              <a:t>B</a:t>
            </a:r>
            <a:r>
              <a:rPr sz="900" i="1" spc="15" baseline="-9259" dirty="0">
                <a:latin typeface="Arial"/>
                <a:cs typeface="Arial"/>
              </a:rPr>
              <a:t>r  </a:t>
            </a:r>
            <a:r>
              <a:rPr sz="900" spc="55" dirty="0">
                <a:latin typeface="Tahoma"/>
                <a:cs typeface="Tahoma"/>
              </a:rPr>
              <a:t>=</a:t>
            </a:r>
            <a:r>
              <a:rPr sz="900" spc="-95" dirty="0">
                <a:latin typeface="Tahoma"/>
                <a:cs typeface="Tahoma"/>
              </a:rPr>
              <a:t> </a:t>
            </a:r>
            <a:r>
              <a:rPr sz="900" i="1" spc="5" dirty="0">
                <a:latin typeface="Arial"/>
                <a:cs typeface="Arial"/>
              </a:rPr>
              <a:t>B</a:t>
            </a:r>
            <a:r>
              <a:rPr sz="900" i="1" spc="7" baseline="-9259" dirty="0">
                <a:latin typeface="Arial"/>
                <a:cs typeface="Arial"/>
              </a:rPr>
              <a:t>nj</a:t>
            </a:r>
            <a:endParaRPr sz="900" baseline="-9259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800">
              <a:latin typeface="Times New Roman"/>
              <a:cs typeface="Times New Roman"/>
            </a:endParaRPr>
          </a:p>
          <a:p>
            <a:pPr marL="255270">
              <a:lnSpc>
                <a:spcPct val="100000"/>
              </a:lnSpc>
              <a:spcBef>
                <a:spcPts val="5"/>
              </a:spcBef>
            </a:pPr>
            <a:r>
              <a:rPr sz="750" spc="315" baseline="27777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1350" i="1" spc="-7" baseline="6172" dirty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sz="600" i="1" spc="-5" dirty="0">
                <a:solidFill>
                  <a:srgbClr val="FF0000"/>
                </a:solidFill>
                <a:latin typeface="Arial"/>
                <a:cs typeface="Arial"/>
              </a:rPr>
              <a:t>r  </a:t>
            </a:r>
            <a:r>
              <a:rPr sz="1350" spc="-52" baseline="6172" dirty="0">
                <a:solidFill>
                  <a:srgbClr val="FF0000"/>
                </a:solidFill>
                <a:latin typeface="Tahoma"/>
                <a:cs typeface="Tahoma"/>
              </a:rPr>
              <a:t>(</a:t>
            </a:r>
            <a:r>
              <a:rPr sz="1350" i="1" spc="-52" baseline="6172" dirty="0">
                <a:solidFill>
                  <a:srgbClr val="FF0000"/>
                </a:solidFill>
                <a:latin typeface="Arial"/>
                <a:cs typeface="Arial"/>
              </a:rPr>
              <a:t>ω</a:t>
            </a:r>
            <a:r>
              <a:rPr sz="1350" spc="-52" baseline="6172" dirty="0">
                <a:solidFill>
                  <a:srgbClr val="FF0000"/>
                </a:solidFill>
                <a:latin typeface="Tahoma"/>
                <a:cs typeface="Tahoma"/>
              </a:rPr>
              <a:t>)</a:t>
            </a:r>
            <a:r>
              <a:rPr sz="1350" spc="-52" baseline="6172" dirty="0">
                <a:latin typeface="Tahoma"/>
                <a:cs typeface="Tahoma"/>
              </a:rPr>
              <a:t>:  </a:t>
            </a:r>
            <a:r>
              <a:rPr sz="1350" spc="-22" baseline="6172" dirty="0">
                <a:latin typeface="Tahoma"/>
                <a:cs typeface="Tahoma"/>
              </a:rPr>
              <a:t>idiosyncratic </a:t>
            </a:r>
            <a:r>
              <a:rPr sz="1350" spc="-60" baseline="6172" dirty="0">
                <a:latin typeface="Tahoma"/>
                <a:cs typeface="Tahoma"/>
              </a:rPr>
              <a:t>preference </a:t>
            </a:r>
            <a:r>
              <a:rPr sz="1350" spc="-30" baseline="6172" dirty="0">
                <a:latin typeface="Tahoma"/>
                <a:cs typeface="Tahoma"/>
              </a:rPr>
              <a:t>shock </a:t>
            </a:r>
            <a:r>
              <a:rPr sz="1350" spc="-37" baseline="6172" dirty="0">
                <a:latin typeface="Tahoma"/>
                <a:cs typeface="Tahoma"/>
              </a:rPr>
              <a:t>for neighborhood </a:t>
            </a:r>
            <a:r>
              <a:rPr sz="1350" i="1" spc="15" baseline="6172" dirty="0">
                <a:latin typeface="Arial"/>
                <a:cs typeface="Arial"/>
              </a:rPr>
              <a:t>r  </a:t>
            </a:r>
            <a:r>
              <a:rPr sz="1350" spc="-97" baseline="6172" dirty="0">
                <a:latin typeface="Tahoma"/>
                <a:cs typeface="Tahoma"/>
              </a:rPr>
              <a:t>:  </a:t>
            </a:r>
            <a:r>
              <a:rPr sz="1350" spc="-22" baseline="6172" dirty="0">
                <a:latin typeface="Tahoma"/>
                <a:cs typeface="Tahoma"/>
              </a:rPr>
              <a:t>distributed</a:t>
            </a:r>
            <a:r>
              <a:rPr sz="1350" spc="-142" baseline="6172" dirty="0">
                <a:latin typeface="Tahoma"/>
                <a:cs typeface="Tahoma"/>
              </a:rPr>
              <a:t> </a:t>
            </a:r>
            <a:r>
              <a:rPr sz="1350" spc="-30" baseline="6172" dirty="0">
                <a:latin typeface="Tahoma"/>
                <a:cs typeface="Tahoma"/>
              </a:rPr>
              <a:t>Frechet</a:t>
            </a:r>
            <a:endParaRPr sz="1350" baseline="6172">
              <a:latin typeface="Tahoma"/>
              <a:cs typeface="Tahoma"/>
            </a:endParaRPr>
          </a:p>
          <a:p>
            <a:pPr marL="640080" indent="-130810">
              <a:lnSpc>
                <a:spcPct val="100000"/>
              </a:lnSpc>
              <a:spcBef>
                <a:spcPts val="865"/>
              </a:spcBef>
              <a:buClr>
                <a:srgbClr val="3333B2"/>
              </a:buClr>
              <a:buSzPct val="62500"/>
              <a:buChar char="*"/>
              <a:tabLst>
                <a:tab pos="640715" algn="l"/>
              </a:tabLst>
            </a:pPr>
            <a:r>
              <a:rPr sz="800" spc="-10" dirty="0">
                <a:latin typeface="Arial"/>
                <a:cs typeface="Arial"/>
              </a:rPr>
              <a:t>Top </a:t>
            </a:r>
            <a:r>
              <a:rPr sz="800" spc="-15" dirty="0">
                <a:latin typeface="Arial"/>
                <a:cs typeface="Arial"/>
              </a:rPr>
              <a:t>nest:  </a:t>
            </a:r>
            <a:r>
              <a:rPr sz="800" spc="-25" dirty="0">
                <a:latin typeface="Arial"/>
                <a:cs typeface="Arial"/>
              </a:rPr>
              <a:t>choice  </a:t>
            </a:r>
            <a:r>
              <a:rPr sz="800" spc="0" dirty="0">
                <a:latin typeface="Arial"/>
                <a:cs typeface="Arial"/>
              </a:rPr>
              <a:t>of location-quality option </a:t>
            </a:r>
            <a:r>
              <a:rPr sz="800" i="1" spc="10" dirty="0">
                <a:latin typeface="Arial"/>
                <a:cs typeface="Arial"/>
              </a:rPr>
              <a:t>n</a:t>
            </a:r>
            <a:r>
              <a:rPr sz="800" i="1" spc="10" dirty="0">
                <a:latin typeface="Calibri"/>
                <a:cs typeface="Calibri"/>
              </a:rPr>
              <a:t>, </a:t>
            </a:r>
            <a:r>
              <a:rPr sz="800" i="1" spc="40" dirty="0">
                <a:latin typeface="Arial"/>
                <a:cs typeface="Arial"/>
              </a:rPr>
              <a:t>j </a:t>
            </a:r>
            <a:r>
              <a:rPr sz="800" spc="-25" dirty="0">
                <a:latin typeface="Arial"/>
                <a:cs typeface="Arial"/>
              </a:rPr>
              <a:t>(shape 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i="1" spc="35" dirty="0">
                <a:solidFill>
                  <a:srgbClr val="FF0000"/>
                </a:solidFill>
                <a:latin typeface="Calibri"/>
                <a:cs typeface="Calibri"/>
              </a:rPr>
              <a:t>ρ</a:t>
            </a:r>
            <a:r>
              <a:rPr sz="800" spc="35" dirty="0">
                <a:latin typeface="Arial"/>
                <a:cs typeface="Arial"/>
              </a:rPr>
              <a:t>)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3333B2"/>
              </a:buClr>
              <a:buFont typeface="Arial"/>
              <a:buChar char="*"/>
            </a:pPr>
            <a:endParaRPr sz="700">
              <a:latin typeface="Times New Roman"/>
              <a:cs typeface="Times New Roman"/>
            </a:endParaRPr>
          </a:p>
          <a:p>
            <a:pPr marL="640080" indent="-130810">
              <a:lnSpc>
                <a:spcPct val="100000"/>
              </a:lnSpc>
              <a:buClr>
                <a:srgbClr val="3333B2"/>
              </a:buClr>
              <a:buSzPct val="62500"/>
              <a:buChar char="*"/>
              <a:tabLst>
                <a:tab pos="640715" algn="l"/>
              </a:tabLst>
            </a:pPr>
            <a:r>
              <a:rPr sz="800" spc="-25" dirty="0">
                <a:latin typeface="Arial"/>
                <a:cs typeface="Arial"/>
              </a:rPr>
              <a:t>Lower  </a:t>
            </a:r>
            <a:r>
              <a:rPr sz="800" spc="-15" dirty="0">
                <a:latin typeface="Arial"/>
                <a:cs typeface="Arial"/>
              </a:rPr>
              <a:t>nest:  </a:t>
            </a:r>
            <a:r>
              <a:rPr sz="800" spc="-25" dirty="0">
                <a:latin typeface="Arial"/>
                <a:cs typeface="Arial"/>
              </a:rPr>
              <a:t>choice  </a:t>
            </a:r>
            <a:r>
              <a:rPr sz="800" spc="0" dirty="0">
                <a:latin typeface="Arial"/>
                <a:cs typeface="Arial"/>
              </a:rPr>
              <a:t>of </a:t>
            </a:r>
            <a:r>
              <a:rPr sz="800" spc="-15" dirty="0">
                <a:latin typeface="Arial"/>
                <a:cs typeface="Arial"/>
              </a:rPr>
              <a:t>neighborhood </a:t>
            </a:r>
            <a:r>
              <a:rPr sz="800" i="1" spc="15" dirty="0">
                <a:latin typeface="Arial"/>
                <a:cs typeface="Arial"/>
              </a:rPr>
              <a:t>r  </a:t>
            </a:r>
            <a:r>
              <a:rPr sz="800" spc="-20" dirty="0">
                <a:latin typeface="Arial"/>
                <a:cs typeface="Arial"/>
              </a:rPr>
              <a:t>among  </a:t>
            </a:r>
            <a:r>
              <a:rPr sz="800" spc="-5" dirty="0">
                <a:latin typeface="Arial"/>
                <a:cs typeface="Arial"/>
              </a:rPr>
              <a:t>options </a:t>
            </a:r>
            <a:r>
              <a:rPr sz="800" spc="0" dirty="0">
                <a:latin typeface="Arial"/>
                <a:cs typeface="Arial"/>
              </a:rPr>
              <a:t>in </a:t>
            </a:r>
            <a:r>
              <a:rPr sz="800" i="1" spc="10" dirty="0">
                <a:latin typeface="Arial"/>
                <a:cs typeface="Arial"/>
              </a:rPr>
              <a:t>n</a:t>
            </a:r>
            <a:r>
              <a:rPr sz="800" i="1" spc="10" dirty="0">
                <a:latin typeface="Calibri"/>
                <a:cs typeface="Calibri"/>
              </a:rPr>
              <a:t>, </a:t>
            </a:r>
            <a:r>
              <a:rPr sz="800" i="1" spc="40" dirty="0">
                <a:latin typeface="Arial"/>
                <a:cs typeface="Arial"/>
              </a:rPr>
              <a:t>j </a:t>
            </a:r>
            <a:r>
              <a:rPr sz="800" spc="-25" dirty="0">
                <a:latin typeface="Arial"/>
                <a:cs typeface="Arial"/>
              </a:rPr>
              <a:t>(shape</a:t>
            </a:r>
            <a:r>
              <a:rPr sz="800" spc="-50" dirty="0">
                <a:latin typeface="Arial"/>
                <a:cs typeface="Arial"/>
              </a:rPr>
              <a:t> </a:t>
            </a:r>
            <a:r>
              <a:rPr sz="800" i="1" spc="85" dirty="0">
                <a:solidFill>
                  <a:srgbClr val="FF0000"/>
                </a:solidFill>
                <a:latin typeface="Calibri"/>
                <a:cs typeface="Calibri"/>
              </a:rPr>
              <a:t>γ</a:t>
            </a:r>
            <a:r>
              <a:rPr sz="800" spc="85" dirty="0">
                <a:latin typeface="Arial"/>
                <a:cs typeface="Arial"/>
              </a:rPr>
              <a:t>)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750">
              <a:latin typeface="Times New Roman"/>
              <a:cs typeface="Times New Roman"/>
            </a:endParaRPr>
          </a:p>
          <a:p>
            <a:pPr marL="133985" indent="-121285">
              <a:lnSpc>
                <a:spcPct val="100000"/>
              </a:lnSpc>
              <a:buClr>
                <a:srgbClr val="3333B2"/>
              </a:buClr>
              <a:buSzPct val="90000"/>
              <a:buFont typeface="Lucida Sans Unicode"/>
              <a:buChar char="•"/>
              <a:tabLst>
                <a:tab pos="134620" algn="l"/>
              </a:tabLst>
            </a:pPr>
            <a:r>
              <a:rPr sz="1000" spc="-40" dirty="0">
                <a:latin typeface="Arial"/>
                <a:cs typeface="Arial"/>
              </a:rPr>
              <a:t>To  </a:t>
            </a:r>
            <a:r>
              <a:rPr sz="1000" spc="-30" dirty="0">
                <a:latin typeface="Arial"/>
                <a:cs typeface="Arial"/>
              </a:rPr>
              <a:t>match </a:t>
            </a:r>
            <a:r>
              <a:rPr sz="1000" spc="-60" dirty="0">
                <a:latin typeface="Arial"/>
                <a:cs typeface="Arial"/>
              </a:rPr>
              <a:t>U-shape  </a:t>
            </a:r>
            <a:r>
              <a:rPr sz="1000" spc="-15" dirty="0">
                <a:latin typeface="Arial"/>
                <a:cs typeface="Arial"/>
              </a:rPr>
              <a:t>pattern,</a:t>
            </a:r>
            <a:r>
              <a:rPr sz="1000" spc="-16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intuition:</a:t>
            </a:r>
            <a:endParaRPr sz="1000">
              <a:latin typeface="Arial"/>
              <a:cs typeface="Arial"/>
            </a:endParaRPr>
          </a:p>
          <a:p>
            <a:pPr marL="255270">
              <a:lnSpc>
                <a:spcPct val="100000"/>
              </a:lnSpc>
              <a:spcBef>
                <a:spcPts val="79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</a:t>
            </a:r>
            <a:r>
              <a:rPr sz="900" spc="-15" dirty="0">
                <a:latin typeface="Tahoma"/>
                <a:cs typeface="Tahoma"/>
              </a:rPr>
              <a:t>Ordering </a:t>
            </a:r>
            <a:r>
              <a:rPr sz="900" spc="-20" dirty="0">
                <a:latin typeface="Tahoma"/>
                <a:cs typeface="Tahoma"/>
              </a:rPr>
              <a:t>of </a:t>
            </a:r>
            <a:r>
              <a:rPr sz="900" spc="-25" dirty="0">
                <a:latin typeface="Tahoma"/>
                <a:cs typeface="Tahoma"/>
              </a:rPr>
              <a:t>options: </a:t>
            </a:r>
            <a:r>
              <a:rPr sz="900" i="1" spc="-20" dirty="0">
                <a:latin typeface="Arial"/>
                <a:cs typeface="Arial"/>
              </a:rPr>
              <a:t>Downtown </a:t>
            </a:r>
            <a:r>
              <a:rPr sz="900" i="1" spc="-30" dirty="0">
                <a:latin typeface="Arial"/>
                <a:cs typeface="Arial"/>
              </a:rPr>
              <a:t>Low  </a:t>
            </a:r>
            <a:r>
              <a:rPr sz="900" i="1" spc="185" dirty="0">
                <a:latin typeface="Arial"/>
                <a:cs typeface="Arial"/>
              </a:rPr>
              <a:t>&lt; </a:t>
            </a:r>
            <a:r>
              <a:rPr sz="900" i="1" spc="-90" dirty="0">
                <a:latin typeface="Arial"/>
                <a:cs typeface="Arial"/>
              </a:rPr>
              <a:t>S </a:t>
            </a:r>
            <a:r>
              <a:rPr sz="900" i="1" dirty="0">
                <a:latin typeface="Arial"/>
                <a:cs typeface="Arial"/>
              </a:rPr>
              <a:t>L  </a:t>
            </a:r>
            <a:r>
              <a:rPr sz="900" i="1" spc="185" dirty="0">
                <a:latin typeface="Arial"/>
                <a:cs typeface="Arial"/>
              </a:rPr>
              <a:t>&lt; </a:t>
            </a:r>
            <a:r>
              <a:rPr sz="900" i="1" spc="-45" dirty="0">
                <a:latin typeface="Arial"/>
                <a:cs typeface="Arial"/>
              </a:rPr>
              <a:t>SH   </a:t>
            </a:r>
            <a:r>
              <a:rPr sz="900" i="1" spc="185" dirty="0">
                <a:latin typeface="Arial"/>
                <a:cs typeface="Arial"/>
              </a:rPr>
              <a:t>&lt; </a:t>
            </a:r>
            <a:r>
              <a:rPr sz="900" i="1" spc="10" dirty="0">
                <a:latin typeface="Arial"/>
                <a:cs typeface="Arial"/>
              </a:rPr>
              <a:t>D</a:t>
            </a:r>
            <a:r>
              <a:rPr sz="900" i="1" spc="-70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H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303339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35" dirty="0"/>
              <a:t>Bird’s-eye </a:t>
            </a:r>
            <a:r>
              <a:rPr spc="-70" dirty="0"/>
              <a:t>view:  </a:t>
            </a:r>
            <a:r>
              <a:rPr spc="-45" dirty="0"/>
              <a:t>Neighborhoods </a:t>
            </a:r>
            <a:r>
              <a:rPr spc="-5" dirty="0"/>
              <a:t>(Part</a:t>
            </a:r>
            <a:r>
              <a:rPr spc="25" dirty="0"/>
              <a:t> </a:t>
            </a:r>
            <a:r>
              <a:rPr spc="-30" dirty="0"/>
              <a:t>2)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97240" y="788316"/>
            <a:ext cx="5778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i="1" spc="10" dirty="0">
                <a:latin typeface="Arial"/>
                <a:cs typeface="Arial"/>
              </a:rPr>
              <a:t>r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54504" y="731382"/>
            <a:ext cx="157861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91210" algn="l"/>
                <a:tab pos="1208405" algn="l"/>
                <a:tab pos="1398270" algn="l"/>
              </a:tabLst>
            </a:pPr>
            <a:r>
              <a:rPr sz="700" i="1" spc="10" dirty="0">
                <a:latin typeface="Arial"/>
                <a:cs typeface="Arial"/>
              </a:rPr>
              <a:t>r	r	r	</a:t>
            </a:r>
            <a:r>
              <a:rPr sz="700" i="1" spc="10" dirty="0">
                <a:solidFill>
                  <a:srgbClr val="0000FF"/>
                </a:solidFill>
                <a:latin typeface="Arial"/>
                <a:cs typeface="Arial"/>
              </a:rPr>
              <a:t>r  </a:t>
            </a:r>
            <a:r>
              <a:rPr sz="700" i="1" spc="9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700" i="1" spc="10" dirty="0">
                <a:latin typeface="Arial"/>
                <a:cs typeface="Arial"/>
              </a:rPr>
              <a:t>r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08314" y="674438"/>
            <a:ext cx="21437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5" dirty="0">
                <a:latin typeface="Arial"/>
                <a:cs typeface="Arial"/>
              </a:rPr>
              <a:t>max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i="1" spc="75" dirty="0">
                <a:latin typeface="Trebuchet MS"/>
                <a:cs typeface="Trebuchet MS"/>
              </a:rPr>
              <a:t>V</a:t>
            </a:r>
            <a:r>
              <a:rPr sz="1000" i="1" spc="229" dirty="0">
                <a:latin typeface="Trebuchet MS"/>
                <a:cs typeface="Trebuchet MS"/>
              </a:rPr>
              <a:t> </a:t>
            </a:r>
            <a:r>
              <a:rPr sz="1000" spc="-10" dirty="0">
                <a:latin typeface="Arial"/>
                <a:cs typeface="Arial"/>
              </a:rPr>
              <a:t>(</a:t>
            </a:r>
            <a:r>
              <a:rPr sz="1000" i="1" spc="-10" dirty="0">
                <a:latin typeface="Arial"/>
                <a:cs typeface="Arial"/>
              </a:rPr>
              <a:t>ω</a:t>
            </a:r>
            <a:r>
              <a:rPr sz="1000" spc="-10" dirty="0">
                <a:latin typeface="Arial"/>
                <a:cs typeface="Arial"/>
              </a:rPr>
              <a:t>)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185" dirty="0">
                <a:latin typeface="Arial"/>
                <a:cs typeface="Arial"/>
              </a:rPr>
              <a:t>=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[(1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265" dirty="0">
                <a:latin typeface="MS Gothic"/>
                <a:cs typeface="MS Gothic"/>
              </a:rPr>
              <a:t>−</a:t>
            </a:r>
            <a:r>
              <a:rPr sz="1000" spc="-285" dirty="0">
                <a:latin typeface="MS Gothic"/>
                <a:cs typeface="MS Gothic"/>
              </a:rPr>
              <a:t> </a:t>
            </a:r>
            <a:r>
              <a:rPr sz="1000" i="1" spc="55" dirty="0">
                <a:latin typeface="Arial"/>
                <a:cs typeface="Arial"/>
              </a:rPr>
              <a:t>τ</a:t>
            </a:r>
            <a:r>
              <a:rPr sz="1000" i="1" spc="9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)</a:t>
            </a:r>
            <a:r>
              <a:rPr sz="1000" i="1" spc="-10" dirty="0">
                <a:latin typeface="Trebuchet MS"/>
                <a:cs typeface="Trebuchet MS"/>
              </a:rPr>
              <a:t>w</a:t>
            </a:r>
            <a:r>
              <a:rPr sz="1000" i="1" spc="15" dirty="0">
                <a:latin typeface="Trebuchet MS"/>
                <a:cs typeface="Trebuchet MS"/>
              </a:rPr>
              <a:t> </a:t>
            </a:r>
            <a:r>
              <a:rPr sz="1000" spc="265" dirty="0">
                <a:latin typeface="MS Gothic"/>
                <a:cs typeface="MS Gothic"/>
              </a:rPr>
              <a:t>−</a:t>
            </a:r>
            <a:r>
              <a:rPr sz="1000" spc="-285" dirty="0">
                <a:latin typeface="MS Gothic"/>
                <a:cs typeface="MS Gothic"/>
              </a:rPr>
              <a:t> </a:t>
            </a:r>
            <a:r>
              <a:rPr sz="1000" i="1" spc="-45" dirty="0">
                <a:latin typeface="Trebuchet MS"/>
                <a:cs typeface="Trebuchet MS"/>
              </a:rPr>
              <a:t>p</a:t>
            </a:r>
            <a:r>
              <a:rPr sz="1000" i="1" spc="65" dirty="0">
                <a:latin typeface="Trebuchet MS"/>
                <a:cs typeface="Trebuchet MS"/>
              </a:rPr>
              <a:t> </a:t>
            </a:r>
            <a:r>
              <a:rPr sz="1000" spc="0" dirty="0">
                <a:latin typeface="Arial"/>
                <a:cs typeface="Arial"/>
              </a:rPr>
              <a:t>]</a:t>
            </a:r>
            <a:r>
              <a:rPr sz="1000" spc="-120" dirty="0">
                <a:latin typeface="Arial"/>
                <a:cs typeface="Arial"/>
              </a:rPr>
              <a:t> </a:t>
            </a:r>
            <a:r>
              <a:rPr sz="1000" i="1" spc="90" dirty="0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sz="1000" i="1" spc="229" dirty="0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sz="1000" i="1" spc="-45" dirty="0">
                <a:latin typeface="Trebuchet MS"/>
                <a:cs typeface="Trebuchet MS"/>
              </a:rPr>
              <a:t>b </a:t>
            </a:r>
            <a:r>
              <a:rPr sz="1000" i="1" spc="-20" dirty="0">
                <a:latin typeface="Trebuchet MS"/>
                <a:cs typeface="Trebuchet MS"/>
              </a:rPr>
              <a:t> </a:t>
            </a:r>
            <a:r>
              <a:rPr sz="1000" spc="-10" dirty="0">
                <a:latin typeface="Arial"/>
                <a:cs typeface="Arial"/>
              </a:rPr>
              <a:t>(</a:t>
            </a:r>
            <a:r>
              <a:rPr sz="1000" i="1" spc="-10" dirty="0">
                <a:latin typeface="Arial"/>
                <a:cs typeface="Arial"/>
              </a:rPr>
              <a:t>ω</a:t>
            </a:r>
            <a:r>
              <a:rPr sz="1000" spc="-10" dirty="0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5097" y="1237480"/>
            <a:ext cx="37433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285">
              <a:lnSpc>
                <a:spcPct val="100000"/>
              </a:lnSpc>
              <a:spcBef>
                <a:spcPts val="95"/>
              </a:spcBef>
              <a:buClr>
                <a:srgbClr val="3333B2"/>
              </a:buClr>
              <a:buSzPct val="90000"/>
              <a:buFont typeface="Lucida Sans Unicode"/>
              <a:buChar char="•"/>
              <a:tabLst>
                <a:tab pos="134620" algn="l"/>
              </a:tabLst>
            </a:pPr>
            <a:r>
              <a:rPr sz="1000" spc="-80" dirty="0">
                <a:latin typeface="Arial"/>
                <a:cs typeface="Arial"/>
              </a:rPr>
              <a:t>Choose a </a:t>
            </a:r>
            <a:r>
              <a:rPr sz="1000" spc="-45" dirty="0">
                <a:latin typeface="Arial"/>
                <a:cs typeface="Arial"/>
              </a:rPr>
              <a:t>neighborhood characterized </a:t>
            </a:r>
            <a:r>
              <a:rPr sz="1000" spc="-60" dirty="0">
                <a:latin typeface="Arial"/>
                <a:cs typeface="Arial"/>
              </a:rPr>
              <a:t>by </a:t>
            </a:r>
            <a:r>
              <a:rPr sz="1000" i="1" spc="-35" dirty="0">
                <a:latin typeface="Trebuchet MS"/>
                <a:cs typeface="Trebuchet MS"/>
              </a:rPr>
              <a:t>n </a:t>
            </a:r>
            <a:r>
              <a:rPr sz="1000" spc="-340" dirty="0">
                <a:latin typeface="MS Gothic"/>
                <a:cs typeface="MS Gothic"/>
              </a:rPr>
              <a:t>∈  </a:t>
            </a:r>
            <a:r>
              <a:rPr sz="1000" spc="50" dirty="0">
                <a:latin typeface="MS Gothic"/>
                <a:cs typeface="MS Gothic"/>
              </a:rPr>
              <a:t>{</a:t>
            </a:r>
            <a:r>
              <a:rPr sz="1000" i="1" spc="50" dirty="0">
                <a:latin typeface="Trebuchet MS"/>
                <a:cs typeface="Trebuchet MS"/>
              </a:rPr>
              <a:t>D</a:t>
            </a:r>
            <a:r>
              <a:rPr sz="1000" i="1" spc="50" dirty="0">
                <a:latin typeface="Arial"/>
                <a:cs typeface="Arial"/>
              </a:rPr>
              <a:t>, </a:t>
            </a:r>
            <a:r>
              <a:rPr sz="1000" i="1" spc="75" dirty="0">
                <a:latin typeface="Trebuchet MS"/>
                <a:cs typeface="Trebuchet MS"/>
              </a:rPr>
              <a:t>S</a:t>
            </a:r>
            <a:r>
              <a:rPr sz="1000" spc="75" dirty="0">
                <a:latin typeface="MS Gothic"/>
                <a:cs typeface="MS Gothic"/>
              </a:rPr>
              <a:t>} </a:t>
            </a:r>
            <a:r>
              <a:rPr sz="1000" spc="-55" dirty="0">
                <a:latin typeface="Arial"/>
                <a:cs typeface="Arial"/>
              </a:rPr>
              <a:t>and </a:t>
            </a:r>
            <a:r>
              <a:rPr sz="1000" i="1" spc="-105" dirty="0">
                <a:latin typeface="Trebuchet MS"/>
                <a:cs typeface="Trebuchet MS"/>
              </a:rPr>
              <a:t>j  </a:t>
            </a:r>
            <a:r>
              <a:rPr sz="1000" spc="-340" dirty="0">
                <a:latin typeface="MS Gothic"/>
                <a:cs typeface="MS Gothic"/>
              </a:rPr>
              <a:t>∈  </a:t>
            </a:r>
            <a:r>
              <a:rPr sz="1000" spc="30" dirty="0">
                <a:latin typeface="MS Gothic"/>
                <a:cs typeface="MS Gothic"/>
              </a:rPr>
              <a:t>{</a:t>
            </a:r>
            <a:r>
              <a:rPr sz="1000" i="1" spc="30" dirty="0">
                <a:latin typeface="Trebuchet MS"/>
                <a:cs typeface="Trebuchet MS"/>
              </a:rPr>
              <a:t>H</a:t>
            </a:r>
            <a:r>
              <a:rPr sz="1000" i="1" spc="30" dirty="0">
                <a:latin typeface="Arial"/>
                <a:cs typeface="Arial"/>
              </a:rPr>
              <a:t>,</a:t>
            </a:r>
            <a:r>
              <a:rPr sz="1000" i="1" spc="85" dirty="0">
                <a:latin typeface="Arial"/>
                <a:cs typeface="Arial"/>
              </a:rPr>
              <a:t> </a:t>
            </a:r>
            <a:r>
              <a:rPr sz="1000" i="1" spc="10" dirty="0">
                <a:latin typeface="Trebuchet MS"/>
                <a:cs typeface="Trebuchet MS"/>
              </a:rPr>
              <a:t>L</a:t>
            </a:r>
            <a:r>
              <a:rPr sz="1000" spc="10" dirty="0">
                <a:latin typeface="MS Gothic"/>
                <a:cs typeface="MS Gothic"/>
              </a:rPr>
              <a:t>}</a:t>
            </a:r>
            <a:endParaRPr sz="1000">
              <a:latin typeface="MS Gothic"/>
              <a:cs typeface="MS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44078" y="1689293"/>
            <a:ext cx="5778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i="1" spc="10" dirty="0">
                <a:latin typeface="Arial"/>
                <a:cs typeface="Arial"/>
              </a:rPr>
              <a:t>r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15499" y="1489829"/>
            <a:ext cx="3054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i="1" spc="15" dirty="0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sz="1050" i="1" spc="22" baseline="-11904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050" i="1" spc="-97" baseline="-11904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000" i="1" spc="50" dirty="0">
                <a:solidFill>
                  <a:srgbClr val="0000FF"/>
                </a:solidFill>
                <a:latin typeface="Trebuchet MS"/>
                <a:cs typeface="Trebuchet MS"/>
              </a:rPr>
              <a:t>Q</a:t>
            </a:r>
            <a:r>
              <a:rPr sz="1050" i="1" spc="75" baseline="-11904" dirty="0">
                <a:solidFill>
                  <a:srgbClr val="0000FF"/>
                </a:solidFill>
                <a:latin typeface="Arial"/>
                <a:cs typeface="Arial"/>
              </a:rPr>
              <a:t>j</a:t>
            </a:r>
            <a:endParaRPr sz="1050" baseline="-11904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479355" y="1683016"/>
            <a:ext cx="392430" cy="0"/>
          </a:xfrm>
          <a:custGeom>
            <a:avLst/>
            <a:gdLst/>
            <a:ahLst/>
            <a:cxnLst/>
            <a:rect l="l" t="t" r="r" b="b"/>
            <a:pathLst>
              <a:path w="392429">
                <a:moveTo>
                  <a:pt x="0" y="0"/>
                </a:moveTo>
                <a:lnTo>
                  <a:pt x="39217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542220" y="1713857"/>
            <a:ext cx="1066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i="1" spc="85" dirty="0">
                <a:solidFill>
                  <a:srgbClr val="0000FF"/>
                </a:solidFill>
                <a:latin typeface="Trebuchet MS"/>
                <a:cs typeface="Trebuchet MS"/>
              </a:rPr>
              <a:t>P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33546" y="1708241"/>
            <a:ext cx="7112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i="1" spc="-3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endParaRPr sz="7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623055" y="1789178"/>
            <a:ext cx="9906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i="1" spc="10" dirty="0">
                <a:solidFill>
                  <a:srgbClr val="0000FF"/>
                </a:solidFill>
                <a:latin typeface="Arial"/>
                <a:cs typeface="Arial"/>
              </a:rPr>
              <a:t>nj</a:t>
            </a:r>
            <a:endParaRPr sz="7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55152" y="1575427"/>
            <a:ext cx="2252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968500" algn="l"/>
                <a:tab pos="2173605" algn="l"/>
              </a:tabLst>
            </a:pPr>
            <a:r>
              <a:rPr sz="1000" spc="-55" dirty="0">
                <a:latin typeface="Arial"/>
                <a:cs typeface="Arial"/>
              </a:rPr>
              <a:t>max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i="1" spc="75" dirty="0">
                <a:latin typeface="Trebuchet MS"/>
                <a:cs typeface="Trebuchet MS"/>
              </a:rPr>
              <a:t>V</a:t>
            </a:r>
            <a:r>
              <a:rPr sz="1000" i="1" dirty="0">
                <a:latin typeface="Trebuchet MS"/>
                <a:cs typeface="Trebuchet MS"/>
              </a:rPr>
              <a:t> </a:t>
            </a:r>
            <a:r>
              <a:rPr sz="1000" i="1" spc="-60" dirty="0">
                <a:latin typeface="Trebuchet MS"/>
                <a:cs typeface="Trebuchet MS"/>
              </a:rPr>
              <a:t> </a:t>
            </a:r>
            <a:r>
              <a:rPr sz="1000" spc="50" dirty="0">
                <a:latin typeface="Arial"/>
                <a:cs typeface="Arial"/>
              </a:rPr>
              <a:t>(</a:t>
            </a:r>
            <a:r>
              <a:rPr sz="1000" i="1" spc="-125" dirty="0">
                <a:latin typeface="Arial"/>
                <a:cs typeface="Arial"/>
              </a:rPr>
              <a:t>ω</a:t>
            </a:r>
            <a:r>
              <a:rPr sz="1000" spc="50" dirty="0">
                <a:latin typeface="Arial"/>
                <a:cs typeface="Arial"/>
              </a:rPr>
              <a:t>)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85" dirty="0">
                <a:latin typeface="Arial"/>
                <a:cs typeface="Arial"/>
              </a:rPr>
              <a:t>=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25" dirty="0">
                <a:latin typeface="Arial"/>
                <a:cs typeface="Arial"/>
              </a:rPr>
              <a:t>[(</a:t>
            </a:r>
            <a:r>
              <a:rPr sz="1000" spc="-60" dirty="0">
                <a:latin typeface="Arial"/>
                <a:cs typeface="Arial"/>
              </a:rPr>
              <a:t>1 </a:t>
            </a:r>
            <a:r>
              <a:rPr sz="1000" spc="265" dirty="0">
                <a:latin typeface="MS Gothic"/>
                <a:cs typeface="MS Gothic"/>
              </a:rPr>
              <a:t>−</a:t>
            </a:r>
            <a:r>
              <a:rPr sz="1000" spc="-280" dirty="0">
                <a:latin typeface="MS Gothic"/>
                <a:cs typeface="MS Gothic"/>
              </a:rPr>
              <a:t> </a:t>
            </a:r>
            <a:r>
              <a:rPr sz="1000" i="1" spc="55" dirty="0">
                <a:latin typeface="Arial"/>
                <a:cs typeface="Arial"/>
              </a:rPr>
              <a:t>τ</a:t>
            </a:r>
            <a:r>
              <a:rPr sz="1000" i="1" dirty="0">
                <a:latin typeface="Arial"/>
                <a:cs typeface="Arial"/>
              </a:rPr>
              <a:t> </a:t>
            </a:r>
            <a:r>
              <a:rPr sz="1000" i="1" spc="-114" dirty="0">
                <a:latin typeface="Arial"/>
                <a:cs typeface="Arial"/>
              </a:rPr>
              <a:t> </a:t>
            </a:r>
            <a:r>
              <a:rPr sz="1000" spc="50" dirty="0">
                <a:latin typeface="Arial"/>
                <a:cs typeface="Arial"/>
              </a:rPr>
              <a:t>)</a:t>
            </a:r>
            <a:r>
              <a:rPr sz="1000" i="1" spc="-65" dirty="0">
                <a:latin typeface="Trebuchet MS"/>
                <a:cs typeface="Trebuchet MS"/>
              </a:rPr>
              <a:t>w</a:t>
            </a:r>
            <a:r>
              <a:rPr sz="1000" i="1" spc="25" dirty="0">
                <a:latin typeface="Trebuchet MS"/>
                <a:cs typeface="Trebuchet MS"/>
              </a:rPr>
              <a:t> </a:t>
            </a:r>
            <a:r>
              <a:rPr sz="1000" spc="265" dirty="0">
                <a:latin typeface="MS Gothic"/>
                <a:cs typeface="MS Gothic"/>
              </a:rPr>
              <a:t>−</a:t>
            </a:r>
            <a:r>
              <a:rPr sz="1000" spc="-280" dirty="0">
                <a:latin typeface="MS Gothic"/>
                <a:cs typeface="MS Gothic"/>
              </a:rPr>
              <a:t> </a:t>
            </a:r>
            <a:r>
              <a:rPr sz="1000" i="1" spc="-45" dirty="0">
                <a:latin typeface="Trebuchet MS"/>
                <a:cs typeface="Trebuchet MS"/>
              </a:rPr>
              <a:t>p</a:t>
            </a:r>
            <a:r>
              <a:rPr sz="1000" i="1" dirty="0">
                <a:latin typeface="Trebuchet MS"/>
                <a:cs typeface="Trebuchet MS"/>
              </a:rPr>
              <a:t> </a:t>
            </a:r>
            <a:r>
              <a:rPr sz="1000" i="1" spc="85" dirty="0">
                <a:latin typeface="Trebuchet MS"/>
                <a:cs typeface="Trebuchet MS"/>
              </a:rPr>
              <a:t> </a:t>
            </a:r>
            <a:r>
              <a:rPr sz="1000" spc="0" dirty="0">
                <a:latin typeface="Arial"/>
                <a:cs typeface="Arial"/>
              </a:rPr>
              <a:t>] </a:t>
            </a:r>
            <a:r>
              <a:rPr sz="1000" spc="254" dirty="0">
                <a:solidFill>
                  <a:srgbClr val="0000FF"/>
                </a:solidFill>
                <a:latin typeface="Arial"/>
                <a:cs typeface="Arial"/>
              </a:rPr>
              <a:t>(</a:t>
            </a:r>
            <a:r>
              <a:rPr sz="1000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000" spc="310" dirty="0">
                <a:solidFill>
                  <a:srgbClr val="0000FF"/>
                </a:solidFill>
                <a:latin typeface="Arial"/>
                <a:cs typeface="Arial"/>
              </a:rPr>
              <a:t>\</a:t>
            </a:r>
            <a:r>
              <a:rPr sz="1000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000" i="1" spc="-45" dirty="0">
                <a:latin typeface="Trebuchet MS"/>
                <a:cs typeface="Trebuchet MS"/>
              </a:rPr>
              <a:t>b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101342" y="1637591"/>
            <a:ext cx="193802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91210" algn="l"/>
                <a:tab pos="1216660" algn="l"/>
                <a:tab pos="1697989" algn="l"/>
                <a:tab pos="1892300" algn="l"/>
              </a:tabLst>
            </a:pPr>
            <a:r>
              <a:rPr sz="1050" i="1" spc="15" baseline="3968" dirty="0">
                <a:latin typeface="Arial"/>
                <a:cs typeface="Arial"/>
              </a:rPr>
              <a:t>r	</a:t>
            </a:r>
            <a:r>
              <a:rPr sz="1050" i="1" spc="-15" baseline="3968" dirty="0">
                <a:latin typeface="Arial"/>
                <a:cs typeface="Arial"/>
              </a:rPr>
              <a:t>n	</a:t>
            </a:r>
            <a:r>
              <a:rPr sz="1050" i="1" spc="15" baseline="3968" dirty="0">
                <a:latin typeface="Arial"/>
                <a:cs typeface="Arial"/>
              </a:rPr>
              <a:t>nj	</a:t>
            </a:r>
            <a:r>
              <a:rPr sz="700" i="1" spc="75" dirty="0">
                <a:solidFill>
                  <a:srgbClr val="0000FF"/>
                </a:solidFill>
                <a:latin typeface="Verdana"/>
                <a:cs typeface="Verdana"/>
              </a:rPr>
              <a:t>α	</a:t>
            </a:r>
            <a:r>
              <a:rPr sz="1050" i="1" spc="15" baseline="3968" dirty="0">
                <a:latin typeface="Arial"/>
                <a:cs typeface="Arial"/>
              </a:rPr>
              <a:t>r</a:t>
            </a:r>
            <a:endParaRPr sz="1050" baseline="3968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050791" y="1575427"/>
            <a:ext cx="20701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50" dirty="0">
                <a:latin typeface="Arial"/>
                <a:cs typeface="Arial"/>
              </a:rPr>
              <a:t>(</a:t>
            </a:r>
            <a:r>
              <a:rPr sz="1000" i="1" spc="-125" dirty="0">
                <a:latin typeface="Arial"/>
                <a:cs typeface="Arial"/>
              </a:rPr>
              <a:t>ω</a:t>
            </a:r>
            <a:r>
              <a:rPr sz="1000" spc="50" dirty="0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88124" y="2034733"/>
            <a:ext cx="2615565" cy="448309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</a:t>
            </a:r>
            <a:r>
              <a:rPr sz="900" i="1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900" i="1" baseline="-9259" dirty="0">
                <a:solidFill>
                  <a:srgbClr val="0000FF"/>
                </a:solidFill>
                <a:latin typeface="Arial"/>
                <a:cs typeface="Arial"/>
              </a:rPr>
              <a:t>n  </a:t>
            </a:r>
            <a:r>
              <a:rPr sz="900" spc="-105" dirty="0">
                <a:latin typeface="Lucida Sans Unicode"/>
                <a:cs typeface="Lucida Sans Unicode"/>
              </a:rPr>
              <a:t>∈  </a:t>
            </a:r>
            <a:r>
              <a:rPr sz="900" spc="60" dirty="0">
                <a:latin typeface="Lucida Sans Unicode"/>
                <a:cs typeface="Lucida Sans Unicode"/>
              </a:rPr>
              <a:t>{</a:t>
            </a:r>
            <a:r>
              <a:rPr sz="900" i="1" spc="60" dirty="0">
                <a:latin typeface="Arial"/>
                <a:cs typeface="Arial"/>
              </a:rPr>
              <a:t>A</a:t>
            </a:r>
            <a:r>
              <a:rPr sz="900" i="1" spc="89" baseline="-9259" dirty="0">
                <a:latin typeface="Arial"/>
                <a:cs typeface="Arial"/>
              </a:rPr>
              <a:t>D </a:t>
            </a:r>
            <a:r>
              <a:rPr sz="900" i="1" spc="0" dirty="0">
                <a:latin typeface="Arial"/>
                <a:cs typeface="Arial"/>
              </a:rPr>
              <a:t>, </a:t>
            </a:r>
            <a:r>
              <a:rPr sz="900" i="1" spc="-20" dirty="0">
                <a:latin typeface="Arial"/>
                <a:cs typeface="Arial"/>
              </a:rPr>
              <a:t>A</a:t>
            </a:r>
            <a:r>
              <a:rPr sz="900" i="1" spc="-30" baseline="-9259" dirty="0">
                <a:latin typeface="Arial"/>
                <a:cs typeface="Arial"/>
              </a:rPr>
              <a:t>S </a:t>
            </a:r>
            <a:r>
              <a:rPr sz="900" spc="50" dirty="0">
                <a:latin typeface="Lucida Sans Unicode"/>
                <a:cs typeface="Lucida Sans Unicode"/>
              </a:rPr>
              <a:t>}</a:t>
            </a:r>
            <a:r>
              <a:rPr sz="900" spc="50" dirty="0">
                <a:latin typeface="Tahoma"/>
                <a:cs typeface="Tahoma"/>
              </a:rPr>
              <a:t>: </a:t>
            </a:r>
            <a:r>
              <a:rPr sz="900" spc="-15" dirty="0">
                <a:latin typeface="Tahoma"/>
                <a:cs typeface="Tahoma"/>
              </a:rPr>
              <a:t>location-wide </a:t>
            </a:r>
            <a:r>
              <a:rPr sz="900" spc="-10" dirty="0">
                <a:latin typeface="Tahoma"/>
                <a:cs typeface="Tahoma"/>
              </a:rPr>
              <a:t>public </a:t>
            </a:r>
            <a:r>
              <a:rPr sz="900" spc="-25" dirty="0">
                <a:latin typeface="Tahoma"/>
                <a:cs typeface="Tahoma"/>
              </a:rPr>
              <a:t>amenity</a:t>
            </a:r>
            <a:r>
              <a:rPr sz="900" spc="-50" dirty="0">
                <a:latin typeface="Tahoma"/>
                <a:cs typeface="Tahoma"/>
              </a:rPr>
              <a:t> </a:t>
            </a:r>
            <a:r>
              <a:rPr sz="900" spc="-120" dirty="0">
                <a:latin typeface="Tahoma"/>
                <a:cs typeface="Tahoma"/>
              </a:rPr>
              <a:t>level</a:t>
            </a:r>
            <a:endParaRPr sz="9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</a:t>
            </a:r>
            <a:r>
              <a:rPr sz="900" i="1" spc="0" dirty="0">
                <a:solidFill>
                  <a:srgbClr val="0000FF"/>
                </a:solidFill>
                <a:latin typeface="Arial"/>
                <a:cs typeface="Arial"/>
              </a:rPr>
              <a:t>Q</a:t>
            </a:r>
            <a:r>
              <a:rPr sz="900" i="1" spc="0" baseline="-9259" dirty="0">
                <a:solidFill>
                  <a:srgbClr val="0000FF"/>
                </a:solidFill>
                <a:latin typeface="Arial"/>
                <a:cs typeface="Arial"/>
              </a:rPr>
              <a:t>j  </a:t>
            </a:r>
            <a:r>
              <a:rPr sz="900" spc="-105" dirty="0">
                <a:latin typeface="Lucida Sans Unicode"/>
                <a:cs typeface="Lucida Sans Unicode"/>
              </a:rPr>
              <a:t>∈ </a:t>
            </a:r>
            <a:r>
              <a:rPr sz="900" spc="50" dirty="0">
                <a:latin typeface="Lucida Sans Unicode"/>
                <a:cs typeface="Lucida Sans Unicode"/>
              </a:rPr>
              <a:t>{</a:t>
            </a:r>
            <a:r>
              <a:rPr sz="900" i="1" spc="50" dirty="0">
                <a:latin typeface="Arial"/>
                <a:cs typeface="Arial"/>
              </a:rPr>
              <a:t>Q</a:t>
            </a:r>
            <a:r>
              <a:rPr sz="900" i="1" spc="75" baseline="-9259" dirty="0">
                <a:latin typeface="Arial"/>
                <a:cs typeface="Arial"/>
              </a:rPr>
              <a:t>H </a:t>
            </a:r>
            <a:r>
              <a:rPr sz="900" i="1" spc="0" dirty="0">
                <a:latin typeface="Arial"/>
                <a:cs typeface="Arial"/>
              </a:rPr>
              <a:t>, </a:t>
            </a:r>
            <a:r>
              <a:rPr sz="900" i="1" spc="25" dirty="0">
                <a:latin typeface="Arial"/>
                <a:cs typeface="Arial"/>
              </a:rPr>
              <a:t>Q</a:t>
            </a:r>
            <a:r>
              <a:rPr sz="900" i="1" spc="37" baseline="-9259" dirty="0">
                <a:latin typeface="Arial"/>
                <a:cs typeface="Arial"/>
              </a:rPr>
              <a:t>L</a:t>
            </a:r>
            <a:r>
              <a:rPr sz="900" spc="25" dirty="0">
                <a:latin typeface="Lucida Sans Unicode"/>
                <a:cs typeface="Lucida Sans Unicode"/>
              </a:rPr>
              <a:t>}</a:t>
            </a:r>
            <a:r>
              <a:rPr sz="900" spc="25" dirty="0">
                <a:latin typeface="Tahoma"/>
                <a:cs typeface="Tahoma"/>
              </a:rPr>
              <a:t>: </a:t>
            </a:r>
            <a:r>
              <a:rPr sz="900" spc="-25" dirty="0">
                <a:latin typeface="Tahoma"/>
                <a:cs typeface="Tahoma"/>
              </a:rPr>
              <a:t>neighborhood</a:t>
            </a:r>
            <a:r>
              <a:rPr sz="900" spc="125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type</a:t>
            </a:r>
            <a:endParaRPr sz="9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94791" y="2592456"/>
            <a:ext cx="8890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i="1" spc="5" dirty="0">
                <a:solidFill>
                  <a:srgbClr val="0000FF"/>
                </a:solidFill>
                <a:latin typeface="Arial"/>
                <a:cs typeface="Arial"/>
              </a:rPr>
              <a:t>nj</a:t>
            </a:r>
            <a:endParaRPr sz="6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88124" y="2531612"/>
            <a:ext cx="369570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i="1" spc="5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900" i="1" spc="7" baseline="37037" dirty="0">
                <a:solidFill>
                  <a:srgbClr val="0000FF"/>
                </a:solidFill>
                <a:latin typeface="Arial"/>
                <a:cs typeface="Arial"/>
              </a:rPr>
              <a:t>a   </a:t>
            </a:r>
            <a:r>
              <a:rPr sz="900" spc="-65" dirty="0">
                <a:latin typeface="Tahoma"/>
                <a:cs typeface="Tahoma"/>
              </a:rPr>
              <a:t>:  </a:t>
            </a:r>
            <a:r>
              <a:rPr sz="900" spc="25" dirty="0">
                <a:latin typeface="Tahoma"/>
                <a:cs typeface="Tahoma"/>
              </a:rPr>
              <a:t>CES </a:t>
            </a:r>
            <a:r>
              <a:rPr sz="900" spc="-25" dirty="0">
                <a:latin typeface="Tahoma"/>
                <a:cs typeface="Tahoma"/>
              </a:rPr>
              <a:t>price index, </a:t>
            </a:r>
            <a:r>
              <a:rPr sz="900" spc="-35" dirty="0">
                <a:latin typeface="Tahoma"/>
                <a:cs typeface="Tahoma"/>
              </a:rPr>
              <a:t>access </a:t>
            </a:r>
            <a:r>
              <a:rPr sz="900" dirty="0">
                <a:latin typeface="Tahoma"/>
                <a:cs typeface="Tahoma"/>
              </a:rPr>
              <a:t>to </a:t>
            </a:r>
            <a:r>
              <a:rPr sz="900" spc="-25" dirty="0">
                <a:latin typeface="Tahoma"/>
                <a:cs typeface="Tahoma"/>
              </a:rPr>
              <a:t>urban amenities </a:t>
            </a:r>
            <a:r>
              <a:rPr sz="900" spc="-10" dirty="0">
                <a:latin typeface="Tahoma"/>
                <a:cs typeface="Tahoma"/>
              </a:rPr>
              <a:t>in </a:t>
            </a:r>
            <a:r>
              <a:rPr sz="900" spc="-20" dirty="0">
                <a:latin typeface="Tahoma"/>
                <a:cs typeface="Tahoma"/>
              </a:rPr>
              <a:t>other</a:t>
            </a:r>
            <a:r>
              <a:rPr sz="900" spc="190" dirty="0">
                <a:latin typeface="Tahoma"/>
                <a:cs typeface="Tahoma"/>
              </a:rPr>
              <a:t> </a:t>
            </a:r>
            <a:r>
              <a:rPr sz="900" spc="-35" dirty="0">
                <a:latin typeface="Tahoma"/>
                <a:cs typeface="Tahoma"/>
              </a:rPr>
              <a:t>neighborhoods</a:t>
            </a:r>
            <a:endParaRPr sz="9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4762" y="72527"/>
            <a:ext cx="446849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35" dirty="0"/>
              <a:t>Attractiveness </a:t>
            </a:r>
            <a:r>
              <a:rPr spc="-60" dirty="0"/>
              <a:t>Depends on </a:t>
            </a:r>
            <a:r>
              <a:rPr spc="-65" dirty="0"/>
              <a:t>Endogeneous </a:t>
            </a:r>
            <a:r>
              <a:rPr b="1" spc="-5" dirty="0">
                <a:latin typeface="Gill Sans MT"/>
                <a:cs typeface="Gill Sans MT"/>
              </a:rPr>
              <a:t>Private </a:t>
            </a:r>
            <a:r>
              <a:rPr b="1" spc="50" dirty="0">
                <a:latin typeface="Gill Sans MT"/>
                <a:cs typeface="Gill Sans MT"/>
              </a:rPr>
              <a:t> </a:t>
            </a:r>
            <a:r>
              <a:rPr spc="-35" dirty="0"/>
              <a:t>Amenities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5097" y="440555"/>
            <a:ext cx="5288280" cy="7753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285">
              <a:lnSpc>
                <a:spcPct val="100000"/>
              </a:lnSpc>
              <a:spcBef>
                <a:spcPts val="95"/>
              </a:spcBef>
              <a:buClr>
                <a:srgbClr val="3333B2"/>
              </a:buClr>
              <a:buSzPct val="90000"/>
              <a:buFont typeface="Lucida Sans Unicode"/>
              <a:buChar char="•"/>
              <a:tabLst>
                <a:tab pos="134620" algn="l"/>
              </a:tabLst>
            </a:pPr>
            <a:r>
              <a:rPr sz="1000" spc="-25" dirty="0">
                <a:latin typeface="Arial"/>
                <a:cs typeface="Arial"/>
              </a:rPr>
              <a:t>In </a:t>
            </a:r>
            <a:r>
              <a:rPr sz="1000" spc="-20" dirty="0">
                <a:latin typeface="Arial"/>
                <a:cs typeface="Arial"/>
              </a:rPr>
              <a:t>location </a:t>
            </a:r>
            <a:r>
              <a:rPr sz="1000" i="1" spc="-15" dirty="0">
                <a:latin typeface="Trebuchet MS"/>
                <a:cs typeface="Trebuchet MS"/>
              </a:rPr>
              <a:t>n</a:t>
            </a:r>
            <a:r>
              <a:rPr sz="1000" spc="-15" dirty="0">
                <a:latin typeface="Arial"/>
                <a:cs typeface="Arial"/>
              </a:rPr>
              <a:t>, </a:t>
            </a:r>
            <a:r>
              <a:rPr sz="1000" spc="-30" dirty="0">
                <a:latin typeface="Arial"/>
                <a:cs typeface="Arial"/>
              </a:rPr>
              <a:t>private </a:t>
            </a:r>
            <a:r>
              <a:rPr sz="1000" spc="-60" dirty="0">
                <a:latin typeface="Arial"/>
                <a:cs typeface="Arial"/>
              </a:rPr>
              <a:t>developers  </a:t>
            </a:r>
            <a:r>
              <a:rPr sz="1000" spc="-20" dirty="0">
                <a:latin typeface="Arial"/>
                <a:cs typeface="Arial"/>
              </a:rPr>
              <a:t>build </a:t>
            </a:r>
            <a:r>
              <a:rPr sz="1000" spc="-50" dirty="0">
                <a:latin typeface="Arial"/>
                <a:cs typeface="Arial"/>
              </a:rPr>
              <a:t>neighborhoods  </a:t>
            </a:r>
            <a:r>
              <a:rPr sz="1000" spc="-15" dirty="0">
                <a:latin typeface="Arial"/>
                <a:cs typeface="Arial"/>
              </a:rPr>
              <a:t>(housing+retail </a:t>
            </a:r>
            <a:r>
              <a:rPr sz="1000" spc="-60" dirty="0">
                <a:latin typeface="Arial"/>
                <a:cs typeface="Arial"/>
              </a:rPr>
              <a:t>space) 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spc="-30" dirty="0">
                <a:latin typeface="Arial"/>
                <a:cs typeface="Arial"/>
              </a:rPr>
              <a:t>High </a:t>
            </a:r>
            <a:r>
              <a:rPr sz="1000" spc="-45" dirty="0">
                <a:latin typeface="Arial"/>
                <a:cs typeface="Arial"/>
              </a:rPr>
              <a:t>or  </a:t>
            </a:r>
            <a:r>
              <a:rPr sz="1000" spc="-50" dirty="0">
                <a:latin typeface="Arial"/>
                <a:cs typeface="Arial"/>
              </a:rPr>
              <a:t>Low 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type</a:t>
            </a:r>
            <a:endParaRPr sz="1000">
              <a:latin typeface="Arial"/>
              <a:cs typeface="Arial"/>
            </a:endParaRPr>
          </a:p>
          <a:p>
            <a:pPr marL="255270">
              <a:lnSpc>
                <a:spcPct val="100000"/>
              </a:lnSpc>
              <a:spcBef>
                <a:spcPts val="99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spc="-30" dirty="0">
                <a:latin typeface="Tahoma"/>
                <a:cs typeface="Tahoma"/>
              </a:rPr>
              <a:t>Free </a:t>
            </a:r>
            <a:r>
              <a:rPr sz="900" spc="-20" dirty="0">
                <a:latin typeface="Tahoma"/>
                <a:cs typeface="Tahoma"/>
              </a:rPr>
              <a:t>entry of </a:t>
            </a:r>
            <a:r>
              <a:rPr sz="900" spc="-35" dirty="0">
                <a:latin typeface="Tahoma"/>
                <a:cs typeface="Tahoma"/>
              </a:rPr>
              <a:t>developers:  </a:t>
            </a:r>
            <a:r>
              <a:rPr sz="900" spc="-25" dirty="0">
                <a:latin typeface="Tahoma"/>
                <a:cs typeface="Tahoma"/>
              </a:rPr>
              <a:t>supply </a:t>
            </a:r>
            <a:r>
              <a:rPr sz="900" spc="-20" dirty="0">
                <a:latin typeface="Tahoma"/>
                <a:cs typeface="Tahoma"/>
              </a:rPr>
              <a:t>of </a:t>
            </a:r>
            <a:r>
              <a:rPr sz="900" spc="-25" dirty="0">
                <a:latin typeface="Tahoma"/>
                <a:cs typeface="Tahoma"/>
              </a:rPr>
              <a:t>neighborhoods </a:t>
            </a:r>
            <a:r>
              <a:rPr sz="900" i="1" spc="5" dirty="0">
                <a:latin typeface="Arial"/>
                <a:cs typeface="Arial"/>
              </a:rPr>
              <a:t>N</a:t>
            </a:r>
            <a:r>
              <a:rPr sz="900" i="1" spc="7" baseline="-9259" dirty="0">
                <a:latin typeface="Arial"/>
                <a:cs typeface="Arial"/>
              </a:rPr>
              <a:t>nj   </a:t>
            </a:r>
            <a:r>
              <a:rPr sz="900" spc="-35" dirty="0">
                <a:latin typeface="Tahoma"/>
                <a:cs typeface="Tahoma"/>
              </a:rPr>
              <a:t>responds </a:t>
            </a:r>
            <a:r>
              <a:rPr sz="900" dirty="0">
                <a:latin typeface="Tahoma"/>
                <a:cs typeface="Tahoma"/>
              </a:rPr>
              <a:t>to</a:t>
            </a:r>
            <a:r>
              <a:rPr sz="900" spc="-30" dirty="0">
                <a:latin typeface="Tahoma"/>
                <a:cs typeface="Tahoma"/>
              </a:rPr>
              <a:t> </a:t>
            </a:r>
            <a:r>
              <a:rPr sz="900" spc="-35" dirty="0">
                <a:latin typeface="Tahoma"/>
                <a:cs typeface="Tahoma"/>
              </a:rPr>
              <a:t>demand</a:t>
            </a:r>
            <a:endParaRPr sz="9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00">
              <a:latin typeface="Times New Roman"/>
              <a:cs typeface="Times New Roman"/>
            </a:endParaRPr>
          </a:p>
          <a:p>
            <a:pPr marL="133985" indent="-121285">
              <a:lnSpc>
                <a:spcPct val="100000"/>
              </a:lnSpc>
              <a:buClr>
                <a:srgbClr val="3333B2"/>
              </a:buClr>
              <a:buSzPct val="90000"/>
              <a:buFont typeface="Lucida Sans Unicode"/>
              <a:buChar char="•"/>
              <a:tabLst>
                <a:tab pos="134620" algn="l"/>
              </a:tabLst>
            </a:pPr>
            <a:r>
              <a:rPr sz="1000" b="1" spc="-30" dirty="0">
                <a:latin typeface="Gill Sans MT"/>
                <a:cs typeface="Gill Sans MT"/>
              </a:rPr>
              <a:t>Households </a:t>
            </a:r>
            <a:r>
              <a:rPr sz="1000" b="1" spc="-25" dirty="0">
                <a:latin typeface="Gill Sans MT"/>
                <a:cs typeface="Gill Sans MT"/>
              </a:rPr>
              <a:t>value   </a:t>
            </a:r>
            <a:r>
              <a:rPr sz="1000" b="1" spc="-20" dirty="0">
                <a:latin typeface="Gill Sans MT"/>
                <a:cs typeface="Gill Sans MT"/>
              </a:rPr>
              <a:t>access   </a:t>
            </a:r>
            <a:r>
              <a:rPr sz="1000" b="1" spc="-25" dirty="0">
                <a:latin typeface="Gill Sans MT"/>
                <a:cs typeface="Gill Sans MT"/>
              </a:rPr>
              <a:t>to </a:t>
            </a:r>
            <a:r>
              <a:rPr sz="1000" b="1" spc="-30" dirty="0">
                <a:latin typeface="Gill Sans MT"/>
                <a:cs typeface="Gill Sans MT"/>
              </a:rPr>
              <a:t>amenities   </a:t>
            </a:r>
            <a:r>
              <a:rPr sz="1000" b="1" spc="-25" dirty="0">
                <a:latin typeface="Gill Sans MT"/>
                <a:cs typeface="Gill Sans MT"/>
              </a:rPr>
              <a:t>in </a:t>
            </a:r>
            <a:r>
              <a:rPr sz="1000" b="1" spc="-40" dirty="0">
                <a:latin typeface="Gill Sans MT"/>
                <a:cs typeface="Gill Sans MT"/>
              </a:rPr>
              <a:t>other  </a:t>
            </a:r>
            <a:r>
              <a:rPr sz="1000" b="1" spc="-30" dirty="0">
                <a:latin typeface="Gill Sans MT"/>
                <a:cs typeface="Gill Sans MT"/>
              </a:rPr>
              <a:t>neighborhoods </a:t>
            </a:r>
            <a:r>
              <a:rPr sz="1000" spc="-25" dirty="0">
                <a:latin typeface="Arial"/>
                <a:cs typeface="Arial"/>
              </a:rPr>
              <a:t>(e.g.  </a:t>
            </a:r>
            <a:r>
              <a:rPr sz="1000" spc="-35" dirty="0">
                <a:latin typeface="Arial"/>
                <a:cs typeface="Arial"/>
              </a:rPr>
              <a:t>restaurants)</a:t>
            </a:r>
            <a:r>
              <a:rPr sz="1000" spc="2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8124" y="1316438"/>
            <a:ext cx="177228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spc="25" dirty="0">
                <a:latin typeface="Tahoma"/>
                <a:cs typeface="Tahoma"/>
              </a:rPr>
              <a:t>CES </a:t>
            </a:r>
            <a:r>
              <a:rPr sz="900" spc="-25" dirty="0">
                <a:latin typeface="Tahoma"/>
                <a:cs typeface="Tahoma"/>
              </a:rPr>
              <a:t>price </a:t>
            </a:r>
            <a:r>
              <a:rPr sz="900" spc="-30" dirty="0">
                <a:latin typeface="Tahoma"/>
                <a:cs typeface="Tahoma"/>
              </a:rPr>
              <a:t>index </a:t>
            </a:r>
            <a:r>
              <a:rPr sz="900" spc="-25" dirty="0">
                <a:latin typeface="Tahoma"/>
                <a:cs typeface="Tahoma"/>
              </a:rPr>
              <a:t>for amenities</a:t>
            </a:r>
            <a:r>
              <a:rPr sz="900" spc="-65" dirty="0">
                <a:latin typeface="Tahoma"/>
                <a:cs typeface="Tahoma"/>
              </a:rPr>
              <a:t> </a:t>
            </a:r>
            <a:r>
              <a:rPr sz="900" i="1" spc="-25" dirty="0">
                <a:latin typeface="Arial"/>
                <a:cs typeface="Arial"/>
              </a:rPr>
              <a:t>P</a:t>
            </a:r>
            <a:r>
              <a:rPr sz="900" i="1" spc="-37" baseline="-9259" dirty="0">
                <a:latin typeface="Arial"/>
                <a:cs typeface="Arial"/>
              </a:rPr>
              <a:t>nj</a:t>
            </a:r>
            <a:endParaRPr sz="900" baseline="-9259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371241" y="1341790"/>
            <a:ext cx="506730" cy="101600"/>
          </a:xfrm>
          <a:custGeom>
            <a:avLst/>
            <a:gdLst/>
            <a:ahLst/>
            <a:cxnLst/>
            <a:rect l="l" t="t" r="r" b="b"/>
            <a:pathLst>
              <a:path w="506730" h="101600">
                <a:moveTo>
                  <a:pt x="455853" y="0"/>
                </a:moveTo>
                <a:lnTo>
                  <a:pt x="50610" y="0"/>
                </a:lnTo>
                <a:lnTo>
                  <a:pt x="30959" y="3993"/>
                </a:lnTo>
                <a:lnTo>
                  <a:pt x="14866" y="14866"/>
                </a:lnTo>
                <a:lnTo>
                  <a:pt x="3993" y="30959"/>
                </a:lnTo>
                <a:lnTo>
                  <a:pt x="0" y="50610"/>
                </a:lnTo>
                <a:lnTo>
                  <a:pt x="3993" y="70262"/>
                </a:lnTo>
                <a:lnTo>
                  <a:pt x="14866" y="86354"/>
                </a:lnTo>
                <a:lnTo>
                  <a:pt x="30959" y="97228"/>
                </a:lnTo>
                <a:lnTo>
                  <a:pt x="50610" y="101221"/>
                </a:lnTo>
                <a:lnTo>
                  <a:pt x="455853" y="101221"/>
                </a:lnTo>
                <a:lnTo>
                  <a:pt x="475505" y="97228"/>
                </a:lnTo>
                <a:lnTo>
                  <a:pt x="491597" y="86354"/>
                </a:lnTo>
                <a:lnTo>
                  <a:pt x="502471" y="70262"/>
                </a:lnTo>
                <a:lnTo>
                  <a:pt x="506464" y="50610"/>
                </a:lnTo>
                <a:lnTo>
                  <a:pt x="502471" y="30959"/>
                </a:lnTo>
                <a:lnTo>
                  <a:pt x="491597" y="14866"/>
                </a:lnTo>
                <a:lnTo>
                  <a:pt x="475505" y="3993"/>
                </a:lnTo>
                <a:lnTo>
                  <a:pt x="455853" y="0"/>
                </a:lnTo>
                <a:close/>
              </a:path>
            </a:pathLst>
          </a:custGeom>
          <a:solidFill>
            <a:srgbClr val="9898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371241" y="1341790"/>
            <a:ext cx="506730" cy="101600"/>
          </a:xfrm>
          <a:custGeom>
            <a:avLst/>
            <a:gdLst/>
            <a:ahLst/>
            <a:cxnLst/>
            <a:rect l="l" t="t" r="r" b="b"/>
            <a:pathLst>
              <a:path w="506730" h="101600">
                <a:moveTo>
                  <a:pt x="50610" y="101221"/>
                </a:moveTo>
                <a:lnTo>
                  <a:pt x="30959" y="97228"/>
                </a:lnTo>
                <a:lnTo>
                  <a:pt x="14866" y="86354"/>
                </a:lnTo>
                <a:lnTo>
                  <a:pt x="3993" y="70262"/>
                </a:lnTo>
                <a:lnTo>
                  <a:pt x="0" y="50610"/>
                </a:lnTo>
                <a:lnTo>
                  <a:pt x="3993" y="30959"/>
                </a:lnTo>
                <a:lnTo>
                  <a:pt x="14866" y="14866"/>
                </a:lnTo>
                <a:lnTo>
                  <a:pt x="30959" y="3993"/>
                </a:lnTo>
                <a:lnTo>
                  <a:pt x="50610" y="0"/>
                </a:lnTo>
                <a:lnTo>
                  <a:pt x="455853" y="0"/>
                </a:lnTo>
                <a:lnTo>
                  <a:pt x="475505" y="3993"/>
                </a:lnTo>
                <a:lnTo>
                  <a:pt x="491597" y="14866"/>
                </a:lnTo>
                <a:lnTo>
                  <a:pt x="502471" y="30959"/>
                </a:lnTo>
                <a:lnTo>
                  <a:pt x="506464" y="50610"/>
                </a:lnTo>
                <a:lnTo>
                  <a:pt x="502471" y="70262"/>
                </a:lnTo>
                <a:lnTo>
                  <a:pt x="491597" y="86354"/>
                </a:lnTo>
                <a:lnTo>
                  <a:pt x="475505" y="97228"/>
                </a:lnTo>
                <a:lnTo>
                  <a:pt x="455853" y="101221"/>
                </a:lnTo>
                <a:lnTo>
                  <a:pt x="50610" y="101221"/>
                </a:lnTo>
                <a:close/>
              </a:path>
            </a:pathLst>
          </a:custGeom>
          <a:ln w="10122">
            <a:solidFill>
              <a:srgbClr val="9898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409151" y="1341751"/>
            <a:ext cx="43116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30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CES</a:t>
            </a:r>
            <a:r>
              <a:rPr sz="500" spc="-55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sz="500" spc="-10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amenities</a:t>
            </a:r>
            <a:endParaRPr sz="5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79319" y="1641314"/>
            <a:ext cx="12446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i="1" spc="-10" dirty="0">
                <a:latin typeface="Arial"/>
                <a:cs typeface="Arial"/>
              </a:rPr>
              <a:t>n</a:t>
            </a:r>
            <a:r>
              <a:rPr sz="600" i="1" spc="10" dirty="0">
                <a:latin typeface="Arial"/>
                <a:cs typeface="Arial"/>
              </a:rPr>
              <a:t> </a:t>
            </a:r>
            <a:r>
              <a:rPr sz="600" i="1" spc="30" dirty="0">
                <a:latin typeface="Arial"/>
                <a:cs typeface="Arial"/>
              </a:rPr>
              <a:t>j</a:t>
            </a:r>
            <a:endParaRPr sz="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8124" y="1585640"/>
            <a:ext cx="394335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spc="-25" dirty="0">
                <a:latin typeface="Tahoma"/>
                <a:cs typeface="Tahoma"/>
              </a:rPr>
              <a:t>Depends </a:t>
            </a:r>
            <a:r>
              <a:rPr sz="900" spc="-30" dirty="0">
                <a:latin typeface="Tahoma"/>
                <a:cs typeface="Tahoma"/>
              </a:rPr>
              <a:t>on </a:t>
            </a:r>
            <a:r>
              <a:rPr sz="900" spc="-25" dirty="0">
                <a:latin typeface="Tahoma"/>
                <a:cs typeface="Tahoma"/>
              </a:rPr>
              <a:t>variety </a:t>
            </a:r>
            <a:r>
              <a:rPr sz="900" spc="-30" dirty="0">
                <a:latin typeface="Tahoma"/>
                <a:cs typeface="Tahoma"/>
              </a:rPr>
              <a:t>and </a:t>
            </a:r>
            <a:r>
              <a:rPr sz="900" spc="-40" dirty="0">
                <a:latin typeface="Tahoma"/>
                <a:cs typeface="Tahoma"/>
              </a:rPr>
              <a:t>access:  </a:t>
            </a:r>
            <a:r>
              <a:rPr sz="900" i="1" dirty="0">
                <a:latin typeface="Arial"/>
                <a:cs typeface="Arial"/>
              </a:rPr>
              <a:t>N  </a:t>
            </a:r>
            <a:r>
              <a:rPr sz="750" i="1" spc="112" baseline="5555" dirty="0">
                <a:latin typeface="Arial"/>
                <a:cs typeface="Arial"/>
              </a:rPr>
              <a:t>I I  </a:t>
            </a:r>
            <a:r>
              <a:rPr sz="900" spc="-30" dirty="0">
                <a:latin typeface="Tahoma"/>
                <a:cs typeface="Tahoma"/>
              </a:rPr>
              <a:t>and </a:t>
            </a:r>
            <a:r>
              <a:rPr sz="900" spc="-25" dirty="0">
                <a:latin typeface="Tahoma"/>
                <a:cs typeface="Tahoma"/>
              </a:rPr>
              <a:t>(representative) </a:t>
            </a:r>
            <a:r>
              <a:rPr sz="900" spc="-20" dirty="0">
                <a:latin typeface="Tahoma"/>
                <a:cs typeface="Tahoma"/>
              </a:rPr>
              <a:t>distance </a:t>
            </a:r>
            <a:r>
              <a:rPr sz="900" dirty="0">
                <a:latin typeface="Tahoma"/>
                <a:cs typeface="Tahoma"/>
              </a:rPr>
              <a:t>to </a:t>
            </a:r>
            <a:r>
              <a:rPr sz="900" spc="-25" dirty="0">
                <a:latin typeface="Tahoma"/>
                <a:cs typeface="Tahoma"/>
              </a:rPr>
              <a:t>them</a:t>
            </a:r>
            <a:r>
              <a:rPr sz="900" spc="10" dirty="0">
                <a:latin typeface="Tahoma"/>
                <a:cs typeface="Tahoma"/>
              </a:rPr>
              <a:t> </a:t>
            </a:r>
            <a:r>
              <a:rPr sz="900" i="1" spc="-100" dirty="0">
                <a:latin typeface="Arial"/>
                <a:cs typeface="Arial"/>
              </a:rPr>
              <a:t>d</a:t>
            </a:r>
            <a:endParaRPr sz="9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59770" y="1550412"/>
            <a:ext cx="11620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i="1" spc="75" dirty="0">
                <a:latin typeface="Arial"/>
                <a:cs typeface="Arial"/>
              </a:rPr>
              <a:t>I</a:t>
            </a:r>
            <a:r>
              <a:rPr sz="500" i="1" spc="25" dirty="0">
                <a:latin typeface="Arial"/>
                <a:cs typeface="Arial"/>
              </a:rPr>
              <a:t> </a:t>
            </a:r>
            <a:r>
              <a:rPr sz="500" i="1" spc="75" dirty="0">
                <a:latin typeface="Arial"/>
                <a:cs typeface="Arial"/>
              </a:rPr>
              <a:t>I</a:t>
            </a:r>
            <a:endParaRPr sz="5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06023" y="1569610"/>
            <a:ext cx="135255" cy="202565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 marR="5080" indent="10795">
              <a:lnSpc>
                <a:spcPts val="680"/>
              </a:lnSpc>
              <a:spcBef>
                <a:spcPts val="150"/>
              </a:spcBef>
            </a:pPr>
            <a:r>
              <a:rPr sz="600" i="1" spc="-10" dirty="0">
                <a:latin typeface="Arial"/>
                <a:cs typeface="Arial"/>
              </a:rPr>
              <a:t>n </a:t>
            </a:r>
            <a:r>
              <a:rPr sz="600" i="1" spc="30" dirty="0">
                <a:latin typeface="Arial"/>
                <a:cs typeface="Arial"/>
              </a:rPr>
              <a:t>j  </a:t>
            </a:r>
            <a:r>
              <a:rPr sz="600" i="1" spc="5" dirty="0">
                <a:latin typeface="Arial"/>
                <a:cs typeface="Arial"/>
              </a:rPr>
              <a:t>nj</a:t>
            </a:r>
            <a:endParaRPr sz="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5097" y="1832820"/>
            <a:ext cx="4590415" cy="731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5270">
              <a:lnSpc>
                <a:spcPct val="100000"/>
              </a:lnSpc>
              <a:spcBef>
                <a:spcPts val="95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spc="-10" dirty="0">
                <a:latin typeface="Tahoma"/>
                <a:cs typeface="Tahoma"/>
              </a:rPr>
              <a:t>Distance </a:t>
            </a:r>
            <a:r>
              <a:rPr sz="900" spc="-40" dirty="0">
                <a:latin typeface="Tahoma"/>
                <a:cs typeface="Tahoma"/>
              </a:rPr>
              <a:t>endogenous </a:t>
            </a:r>
            <a:r>
              <a:rPr sz="900" spc="55" dirty="0">
                <a:latin typeface="Tahoma"/>
                <a:cs typeface="Tahoma"/>
              </a:rPr>
              <a:t>= </a:t>
            </a:r>
            <a:r>
              <a:rPr sz="900" spc="-25" dirty="0">
                <a:latin typeface="Tahoma"/>
                <a:cs typeface="Tahoma"/>
              </a:rPr>
              <a:t>related </a:t>
            </a:r>
            <a:r>
              <a:rPr sz="900" dirty="0">
                <a:latin typeface="Tahoma"/>
                <a:cs typeface="Tahoma"/>
              </a:rPr>
              <a:t>to </a:t>
            </a:r>
            <a:r>
              <a:rPr sz="900" spc="-20" dirty="0">
                <a:latin typeface="Tahoma"/>
                <a:cs typeface="Tahoma"/>
              </a:rPr>
              <a:t>land </a:t>
            </a:r>
            <a:r>
              <a:rPr sz="900" spc="-45" dirty="0">
                <a:latin typeface="Tahoma"/>
                <a:cs typeface="Tahoma"/>
              </a:rPr>
              <a:t>area </a:t>
            </a:r>
            <a:r>
              <a:rPr sz="900" spc="-20" dirty="0">
                <a:latin typeface="Tahoma"/>
                <a:cs typeface="Tahoma"/>
              </a:rPr>
              <a:t>of the </a:t>
            </a:r>
            <a:r>
              <a:rPr sz="900" spc="-5" dirty="0">
                <a:latin typeface="Tahoma"/>
                <a:cs typeface="Tahoma"/>
              </a:rPr>
              <a:t>location</a:t>
            </a:r>
            <a:r>
              <a:rPr sz="900" spc="175" dirty="0">
                <a:latin typeface="Tahoma"/>
                <a:cs typeface="Tahoma"/>
              </a:rPr>
              <a:t> </a:t>
            </a:r>
            <a:r>
              <a:rPr sz="900" i="1" spc="-30" dirty="0">
                <a:latin typeface="Arial"/>
                <a:cs typeface="Arial"/>
              </a:rPr>
              <a:t>n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750">
              <a:latin typeface="Times New Roman"/>
              <a:cs typeface="Times New Roman"/>
            </a:endParaRPr>
          </a:p>
          <a:p>
            <a:pPr marL="255270">
              <a:lnSpc>
                <a:spcPct val="100000"/>
              </a:lnSpc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spc="-5" dirty="0">
                <a:latin typeface="Tahoma"/>
                <a:cs typeface="Tahoma"/>
              </a:rPr>
              <a:t>(data) </a:t>
            </a:r>
            <a:r>
              <a:rPr sz="900" spc="-25" dirty="0">
                <a:latin typeface="Tahoma"/>
                <a:cs typeface="Tahoma"/>
              </a:rPr>
              <a:t>Households </a:t>
            </a:r>
            <a:r>
              <a:rPr sz="900" spc="-35" dirty="0">
                <a:latin typeface="Tahoma"/>
                <a:cs typeface="Tahoma"/>
              </a:rPr>
              <a:t>prefer </a:t>
            </a:r>
            <a:r>
              <a:rPr sz="900" spc="-25" dirty="0">
                <a:latin typeface="Tahoma"/>
                <a:cs typeface="Tahoma"/>
              </a:rPr>
              <a:t>consuming amenities </a:t>
            </a:r>
            <a:r>
              <a:rPr sz="900" spc="-20" dirty="0">
                <a:latin typeface="Tahoma"/>
                <a:cs typeface="Tahoma"/>
              </a:rPr>
              <a:t>of </a:t>
            </a:r>
            <a:r>
              <a:rPr sz="900" spc="-15" dirty="0">
                <a:latin typeface="Tahoma"/>
                <a:cs typeface="Tahoma"/>
              </a:rPr>
              <a:t>their </a:t>
            </a:r>
            <a:r>
              <a:rPr sz="900" spc="-45" dirty="0">
                <a:latin typeface="Tahoma"/>
                <a:cs typeface="Tahoma"/>
              </a:rPr>
              <a:t>own  </a:t>
            </a:r>
            <a:r>
              <a:rPr sz="900" i="1" spc="-5" dirty="0">
                <a:latin typeface="Arial"/>
                <a:cs typeface="Arial"/>
              </a:rPr>
              <a:t>n, </a:t>
            </a:r>
            <a:r>
              <a:rPr sz="900" i="1" spc="35" dirty="0">
                <a:latin typeface="Arial"/>
                <a:cs typeface="Arial"/>
              </a:rPr>
              <a:t>j</a:t>
            </a:r>
            <a:r>
              <a:rPr sz="900" i="1" spc="0" dirty="0">
                <a:latin typeface="Arial"/>
                <a:cs typeface="Arial"/>
              </a:rPr>
              <a:t> </a:t>
            </a:r>
            <a:r>
              <a:rPr sz="900" spc="-25" dirty="0">
                <a:latin typeface="Tahoma"/>
                <a:cs typeface="Tahoma"/>
              </a:rPr>
              <a:t>type</a:t>
            </a:r>
            <a:endParaRPr sz="9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50">
              <a:latin typeface="Times New Roman"/>
              <a:cs typeface="Times New Roman"/>
            </a:endParaRPr>
          </a:p>
          <a:p>
            <a:pPr marL="133985" indent="-121285">
              <a:lnSpc>
                <a:spcPct val="100000"/>
              </a:lnSpc>
              <a:buClr>
                <a:srgbClr val="3333B2"/>
              </a:buClr>
              <a:buSzPct val="90000"/>
              <a:buFont typeface="Lucida Sans Unicode"/>
              <a:buChar char="•"/>
              <a:tabLst>
                <a:tab pos="134620" algn="l"/>
              </a:tabLst>
            </a:pPr>
            <a:r>
              <a:rPr sz="1000" b="1" spc="-35" dirty="0">
                <a:latin typeface="Gill Sans MT"/>
                <a:cs typeface="Gill Sans MT"/>
              </a:rPr>
              <a:t>Love  </a:t>
            </a:r>
            <a:r>
              <a:rPr sz="1000" b="1" spc="-10" dirty="0">
                <a:latin typeface="Gill Sans MT"/>
                <a:cs typeface="Gill Sans MT"/>
              </a:rPr>
              <a:t>of </a:t>
            </a:r>
            <a:r>
              <a:rPr sz="1000" b="1" spc="-35" dirty="0">
                <a:latin typeface="Gill Sans MT"/>
                <a:cs typeface="Gill Sans MT"/>
              </a:rPr>
              <a:t>variety  </a:t>
            </a:r>
            <a:r>
              <a:rPr sz="1000" b="1" spc="-25" dirty="0">
                <a:latin typeface="Gill Sans MT"/>
                <a:cs typeface="Gill Sans MT"/>
              </a:rPr>
              <a:t>in </a:t>
            </a:r>
            <a:r>
              <a:rPr sz="1000" b="1" spc="-30" dirty="0">
                <a:latin typeface="Gill Sans MT"/>
                <a:cs typeface="Gill Sans MT"/>
              </a:rPr>
              <a:t>residential </a:t>
            </a:r>
            <a:r>
              <a:rPr sz="1000" b="1" spc="-25" dirty="0">
                <a:latin typeface="Gill Sans MT"/>
                <a:cs typeface="Gill Sans MT"/>
              </a:rPr>
              <a:t>choices</a:t>
            </a:r>
            <a:r>
              <a:rPr sz="1000" spc="-25" dirty="0">
                <a:latin typeface="Arial"/>
                <a:cs typeface="Arial"/>
              </a:rPr>
              <a:t>:  </a:t>
            </a:r>
            <a:r>
              <a:rPr sz="1000" i="1" spc="25" dirty="0">
                <a:latin typeface="Trebuchet MS"/>
                <a:cs typeface="Trebuchet MS"/>
              </a:rPr>
              <a:t>N</a:t>
            </a:r>
            <a:r>
              <a:rPr sz="1050" i="1" spc="37" baseline="-11904" dirty="0">
                <a:latin typeface="Arial"/>
                <a:cs typeface="Arial"/>
              </a:rPr>
              <a:t>nj  </a:t>
            </a:r>
            <a:r>
              <a:rPr sz="1000" spc="-60" dirty="0">
                <a:latin typeface="Arial"/>
                <a:cs typeface="Arial"/>
              </a:rPr>
              <a:t>plays  </a:t>
            </a:r>
            <a:r>
              <a:rPr sz="1000" spc="-30" dirty="0">
                <a:latin typeface="Arial"/>
                <a:cs typeface="Arial"/>
              </a:rPr>
              <a:t>the </a:t>
            </a:r>
            <a:r>
              <a:rPr sz="1000" spc="-90" dirty="0">
                <a:latin typeface="Arial"/>
                <a:cs typeface="Arial"/>
              </a:rPr>
              <a:t>same  </a:t>
            </a:r>
            <a:r>
              <a:rPr sz="1000" spc="-40" dirty="0">
                <a:latin typeface="Arial"/>
                <a:cs typeface="Arial"/>
              </a:rPr>
              <a:t>role </a:t>
            </a:r>
            <a:r>
              <a:rPr sz="1000" spc="-100" dirty="0">
                <a:latin typeface="Arial"/>
                <a:cs typeface="Arial"/>
              </a:rPr>
              <a:t>as  </a:t>
            </a:r>
            <a:r>
              <a:rPr sz="1000" spc="-80" dirty="0">
                <a:latin typeface="Arial"/>
                <a:cs typeface="Arial"/>
              </a:rPr>
              <a:t>a  </a:t>
            </a:r>
            <a:r>
              <a:rPr sz="1000" spc="-20" dirty="0">
                <a:latin typeface="Arial"/>
                <a:cs typeface="Arial"/>
              </a:rPr>
              <a:t>quality</a:t>
            </a:r>
            <a:r>
              <a:rPr sz="1000" spc="8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shifter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88124" y="2639575"/>
            <a:ext cx="286893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spc="-30" dirty="0">
                <a:latin typeface="Tahoma"/>
                <a:cs typeface="Tahoma"/>
              </a:rPr>
              <a:t>Comes </a:t>
            </a:r>
            <a:r>
              <a:rPr sz="900" spc="-20" dirty="0">
                <a:latin typeface="Tahoma"/>
                <a:cs typeface="Tahoma"/>
              </a:rPr>
              <a:t>from Frechet </a:t>
            </a:r>
            <a:r>
              <a:rPr sz="900" spc="-40" dirty="0">
                <a:latin typeface="Tahoma"/>
                <a:cs typeface="Tahoma"/>
              </a:rPr>
              <a:t>preference </a:t>
            </a:r>
            <a:r>
              <a:rPr sz="900" spc="-35" dirty="0">
                <a:latin typeface="Tahoma"/>
                <a:cs typeface="Tahoma"/>
              </a:rPr>
              <a:t>over </a:t>
            </a:r>
            <a:r>
              <a:rPr sz="900" i="1" spc="5" dirty="0">
                <a:latin typeface="Arial"/>
                <a:cs typeface="Arial"/>
              </a:rPr>
              <a:t>N</a:t>
            </a:r>
            <a:r>
              <a:rPr sz="900" i="1" spc="7" baseline="-9259" dirty="0">
                <a:latin typeface="Arial"/>
                <a:cs typeface="Arial"/>
              </a:rPr>
              <a:t>nj  </a:t>
            </a:r>
            <a:r>
              <a:rPr sz="900" i="1" spc="75" baseline="-9259" dirty="0">
                <a:latin typeface="Arial"/>
                <a:cs typeface="Arial"/>
              </a:rPr>
              <a:t> </a:t>
            </a:r>
            <a:r>
              <a:rPr sz="900" spc="-35" dirty="0">
                <a:latin typeface="Tahoma"/>
                <a:cs typeface="Tahoma"/>
              </a:rPr>
              <a:t>neighborhoods</a:t>
            </a:r>
            <a:endParaRPr sz="900">
              <a:latin typeface="Tahoma"/>
              <a:cs typeface="Tahom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454830" y="2664927"/>
            <a:ext cx="492125" cy="101600"/>
          </a:xfrm>
          <a:custGeom>
            <a:avLst/>
            <a:gdLst/>
            <a:ahLst/>
            <a:cxnLst/>
            <a:rect l="l" t="t" r="r" b="b"/>
            <a:pathLst>
              <a:path w="492125" h="101600">
                <a:moveTo>
                  <a:pt x="440916" y="0"/>
                </a:moveTo>
                <a:lnTo>
                  <a:pt x="50610" y="0"/>
                </a:lnTo>
                <a:lnTo>
                  <a:pt x="30959" y="3993"/>
                </a:lnTo>
                <a:lnTo>
                  <a:pt x="14866" y="14866"/>
                </a:lnTo>
                <a:lnTo>
                  <a:pt x="3993" y="30959"/>
                </a:lnTo>
                <a:lnTo>
                  <a:pt x="0" y="50610"/>
                </a:lnTo>
                <a:lnTo>
                  <a:pt x="3993" y="70262"/>
                </a:lnTo>
                <a:lnTo>
                  <a:pt x="14866" y="86354"/>
                </a:lnTo>
                <a:lnTo>
                  <a:pt x="30959" y="97228"/>
                </a:lnTo>
                <a:lnTo>
                  <a:pt x="50610" y="101221"/>
                </a:lnTo>
                <a:lnTo>
                  <a:pt x="440916" y="101221"/>
                </a:lnTo>
                <a:lnTo>
                  <a:pt x="460567" y="97228"/>
                </a:lnTo>
                <a:lnTo>
                  <a:pt x="476660" y="86354"/>
                </a:lnTo>
                <a:lnTo>
                  <a:pt x="487533" y="70262"/>
                </a:lnTo>
                <a:lnTo>
                  <a:pt x="491527" y="50610"/>
                </a:lnTo>
                <a:lnTo>
                  <a:pt x="487533" y="30959"/>
                </a:lnTo>
                <a:lnTo>
                  <a:pt x="476660" y="14866"/>
                </a:lnTo>
                <a:lnTo>
                  <a:pt x="460567" y="3993"/>
                </a:lnTo>
                <a:lnTo>
                  <a:pt x="440916" y="0"/>
                </a:lnTo>
                <a:close/>
              </a:path>
            </a:pathLst>
          </a:custGeom>
          <a:solidFill>
            <a:srgbClr val="9898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454830" y="2664927"/>
            <a:ext cx="492125" cy="101600"/>
          </a:xfrm>
          <a:custGeom>
            <a:avLst/>
            <a:gdLst/>
            <a:ahLst/>
            <a:cxnLst/>
            <a:rect l="l" t="t" r="r" b="b"/>
            <a:pathLst>
              <a:path w="492125" h="101600">
                <a:moveTo>
                  <a:pt x="50610" y="101221"/>
                </a:moveTo>
                <a:lnTo>
                  <a:pt x="30959" y="97228"/>
                </a:lnTo>
                <a:lnTo>
                  <a:pt x="14866" y="86354"/>
                </a:lnTo>
                <a:lnTo>
                  <a:pt x="3993" y="70262"/>
                </a:lnTo>
                <a:lnTo>
                  <a:pt x="0" y="50610"/>
                </a:lnTo>
                <a:lnTo>
                  <a:pt x="3993" y="30959"/>
                </a:lnTo>
                <a:lnTo>
                  <a:pt x="14866" y="14866"/>
                </a:lnTo>
                <a:lnTo>
                  <a:pt x="30959" y="3993"/>
                </a:lnTo>
                <a:lnTo>
                  <a:pt x="50610" y="0"/>
                </a:lnTo>
                <a:lnTo>
                  <a:pt x="440916" y="0"/>
                </a:lnTo>
                <a:lnTo>
                  <a:pt x="460567" y="3993"/>
                </a:lnTo>
                <a:lnTo>
                  <a:pt x="476660" y="14866"/>
                </a:lnTo>
                <a:lnTo>
                  <a:pt x="487533" y="30959"/>
                </a:lnTo>
                <a:lnTo>
                  <a:pt x="491527" y="50610"/>
                </a:lnTo>
                <a:lnTo>
                  <a:pt x="487533" y="70262"/>
                </a:lnTo>
                <a:lnTo>
                  <a:pt x="476660" y="86354"/>
                </a:lnTo>
                <a:lnTo>
                  <a:pt x="460567" y="97228"/>
                </a:lnTo>
                <a:lnTo>
                  <a:pt x="440916" y="101221"/>
                </a:lnTo>
                <a:lnTo>
                  <a:pt x="50610" y="101221"/>
                </a:lnTo>
                <a:close/>
              </a:path>
            </a:pathLst>
          </a:custGeom>
          <a:ln w="10122">
            <a:solidFill>
              <a:srgbClr val="9898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492741" y="2664875"/>
            <a:ext cx="41592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FFFFFF"/>
                </a:solidFill>
                <a:latin typeface="Arial"/>
                <a:cs typeface="Arial"/>
                <a:hlinkClick r:id="rId3" action="ppaction://hlinksldjump"/>
              </a:rPr>
              <a:t>Frechet</a:t>
            </a:r>
            <a:r>
              <a:rPr sz="500" spc="-35" dirty="0">
                <a:solidFill>
                  <a:srgbClr val="FFFFFF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sz="500" spc="-20" dirty="0">
                <a:solidFill>
                  <a:srgbClr val="FFFFFF"/>
                </a:solidFill>
                <a:latin typeface="Arial"/>
                <a:cs typeface="Arial"/>
                <a:hlinkClick r:id="rId3" action="ppaction://hlinksldjump"/>
              </a:rPr>
              <a:t>draws</a:t>
            </a:r>
            <a:endParaRPr sz="5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7088" y="2958749"/>
            <a:ext cx="53365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3333B2"/>
                </a:solidFill>
                <a:latin typeface="MS Gothic"/>
                <a:cs typeface="MS Gothic"/>
              </a:rPr>
              <a:t>→  </a:t>
            </a:r>
            <a:r>
              <a:rPr sz="1000" i="1" spc="-30" dirty="0">
                <a:solidFill>
                  <a:srgbClr val="0000FF"/>
                </a:solidFill>
                <a:latin typeface="Trebuchet MS"/>
                <a:cs typeface="Trebuchet MS"/>
              </a:rPr>
              <a:t>High-w </a:t>
            </a:r>
            <a:r>
              <a:rPr sz="1000" i="1" spc="-40" dirty="0">
                <a:solidFill>
                  <a:srgbClr val="0000FF"/>
                </a:solidFill>
                <a:latin typeface="Trebuchet MS"/>
                <a:cs typeface="Trebuchet MS"/>
              </a:rPr>
              <a:t>moving </a:t>
            </a:r>
            <a:r>
              <a:rPr sz="1000" i="1" spc="-55" dirty="0">
                <a:solidFill>
                  <a:srgbClr val="0000FF"/>
                </a:solidFill>
                <a:latin typeface="Trebuchet MS"/>
                <a:cs typeface="Trebuchet MS"/>
              </a:rPr>
              <a:t>in </a:t>
            </a:r>
            <a:r>
              <a:rPr sz="1000" i="1" spc="100" dirty="0">
                <a:solidFill>
                  <a:srgbClr val="0000FF"/>
                </a:solidFill>
                <a:latin typeface="Trebuchet MS"/>
                <a:cs typeface="Trebuchet MS"/>
              </a:rPr>
              <a:t>D </a:t>
            </a:r>
            <a:r>
              <a:rPr sz="1000" i="1" spc="-60" dirty="0">
                <a:solidFill>
                  <a:srgbClr val="0000FF"/>
                </a:solidFill>
                <a:latin typeface="Trebuchet MS"/>
                <a:cs typeface="Trebuchet MS"/>
              </a:rPr>
              <a:t>increase  </a:t>
            </a:r>
            <a:r>
              <a:rPr sz="1000" i="1" spc="-45" dirty="0">
                <a:solidFill>
                  <a:srgbClr val="0000FF"/>
                </a:solidFill>
                <a:latin typeface="Trebuchet MS"/>
                <a:cs typeface="Trebuchet MS"/>
              </a:rPr>
              <a:t>supply and </a:t>
            </a:r>
            <a:r>
              <a:rPr sz="1000" i="1" spc="-55" dirty="0">
                <a:solidFill>
                  <a:srgbClr val="0000FF"/>
                </a:solidFill>
                <a:latin typeface="Trebuchet MS"/>
                <a:cs typeface="Trebuchet MS"/>
              </a:rPr>
              <a:t>attractiveness </a:t>
            </a:r>
            <a:r>
              <a:rPr sz="1000" i="1" spc="-70" dirty="0">
                <a:solidFill>
                  <a:srgbClr val="0000FF"/>
                </a:solidFill>
                <a:latin typeface="Trebuchet MS"/>
                <a:cs typeface="Trebuchet MS"/>
              </a:rPr>
              <a:t>of  </a:t>
            </a:r>
            <a:r>
              <a:rPr sz="1000" i="1" spc="75" dirty="0">
                <a:solidFill>
                  <a:srgbClr val="0000FF"/>
                </a:solidFill>
                <a:latin typeface="Trebuchet MS"/>
                <a:cs typeface="Trebuchet MS"/>
              </a:rPr>
              <a:t>DH </a:t>
            </a:r>
            <a:r>
              <a:rPr sz="1000" i="1" spc="-45" dirty="0">
                <a:solidFill>
                  <a:srgbClr val="0000FF"/>
                </a:solidFill>
                <a:latin typeface="Trebuchet MS"/>
                <a:cs typeface="Trebuchet MS"/>
              </a:rPr>
              <a:t>neighborhoods </a:t>
            </a:r>
            <a:r>
              <a:rPr sz="1000" i="1" spc="-55" dirty="0">
                <a:solidFill>
                  <a:srgbClr val="0000FF"/>
                </a:solidFill>
                <a:latin typeface="Trebuchet MS"/>
                <a:cs typeface="Trebuchet MS"/>
              </a:rPr>
              <a:t>that </a:t>
            </a:r>
            <a:r>
              <a:rPr sz="1000" i="1" spc="-45" dirty="0">
                <a:solidFill>
                  <a:srgbClr val="0000FF"/>
                </a:solidFill>
                <a:latin typeface="Trebuchet MS"/>
                <a:cs typeface="Trebuchet MS"/>
              </a:rPr>
              <a:t>high-w </a:t>
            </a:r>
            <a:r>
              <a:rPr sz="1000" i="1" spc="160" dirty="0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sz="1000" i="1" spc="-60" dirty="0">
                <a:solidFill>
                  <a:srgbClr val="0000FF"/>
                </a:solidFill>
                <a:latin typeface="Trebuchet MS"/>
                <a:cs typeface="Trebuchet MS"/>
              </a:rPr>
              <a:t>value</a:t>
            </a:r>
            <a:endParaRPr sz="10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4762" y="72527"/>
            <a:ext cx="43872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35" dirty="0"/>
              <a:t>Attractiveness </a:t>
            </a:r>
            <a:r>
              <a:rPr spc="-60" dirty="0"/>
              <a:t>Depends on </a:t>
            </a:r>
            <a:r>
              <a:rPr spc="-65" dirty="0"/>
              <a:t>Endogeneous </a:t>
            </a:r>
            <a:r>
              <a:rPr b="1" spc="0" dirty="0">
                <a:latin typeface="Gill Sans MT"/>
                <a:cs typeface="Gill Sans MT"/>
              </a:rPr>
              <a:t>Public </a:t>
            </a:r>
            <a:r>
              <a:rPr b="1" spc="40" dirty="0">
                <a:latin typeface="Gill Sans MT"/>
                <a:cs typeface="Gill Sans MT"/>
              </a:rPr>
              <a:t> </a:t>
            </a:r>
            <a:r>
              <a:rPr spc="-35" dirty="0"/>
              <a:t>Amenities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3830" y="653191"/>
            <a:ext cx="3765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45" dirty="0">
                <a:latin typeface="Arial"/>
                <a:cs typeface="Arial"/>
              </a:rPr>
              <a:t>Recall: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17560" y="953175"/>
            <a:ext cx="5778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i="1" spc="10" dirty="0">
                <a:latin typeface="Arial"/>
                <a:cs typeface="Arial"/>
              </a:rPr>
              <a:t>r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88982" y="753699"/>
            <a:ext cx="3054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i="1" spc="15" dirty="0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sz="1050" i="1" spc="22" baseline="-11904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050" i="1" spc="-97" baseline="-11904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000" i="1" spc="50" dirty="0">
                <a:solidFill>
                  <a:srgbClr val="0000FF"/>
                </a:solidFill>
                <a:latin typeface="Trebuchet MS"/>
                <a:cs typeface="Trebuchet MS"/>
              </a:rPr>
              <a:t>Q</a:t>
            </a:r>
            <a:r>
              <a:rPr sz="1050" i="1" spc="75" baseline="-11904" dirty="0">
                <a:solidFill>
                  <a:srgbClr val="0000FF"/>
                </a:solidFill>
                <a:latin typeface="Arial"/>
                <a:cs typeface="Arial"/>
              </a:rPr>
              <a:t>j</a:t>
            </a:r>
            <a:endParaRPr sz="1050" baseline="-11904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352825" y="946886"/>
            <a:ext cx="392430" cy="0"/>
          </a:xfrm>
          <a:custGeom>
            <a:avLst/>
            <a:gdLst/>
            <a:ahLst/>
            <a:cxnLst/>
            <a:rect l="l" t="t" r="r" b="b"/>
            <a:pathLst>
              <a:path w="392429">
                <a:moveTo>
                  <a:pt x="0" y="0"/>
                </a:moveTo>
                <a:lnTo>
                  <a:pt x="39217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415690" y="977739"/>
            <a:ext cx="1066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i="1" spc="85" dirty="0">
                <a:solidFill>
                  <a:srgbClr val="0000FF"/>
                </a:solidFill>
                <a:latin typeface="Trebuchet MS"/>
                <a:cs typeface="Trebuchet MS"/>
              </a:rPr>
              <a:t>P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07028" y="972111"/>
            <a:ext cx="7112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i="1" spc="-3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endParaRPr sz="7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96525" y="1053048"/>
            <a:ext cx="9906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i="1" spc="10" dirty="0">
                <a:solidFill>
                  <a:srgbClr val="0000FF"/>
                </a:solidFill>
                <a:latin typeface="Arial"/>
                <a:cs typeface="Arial"/>
              </a:rPr>
              <a:t>nj</a:t>
            </a:r>
            <a:endParaRPr sz="7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74811" y="901473"/>
            <a:ext cx="193802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91210" algn="l"/>
                <a:tab pos="1216660" algn="l"/>
                <a:tab pos="1697989" algn="l"/>
                <a:tab pos="1892300" algn="l"/>
              </a:tabLst>
            </a:pPr>
            <a:r>
              <a:rPr sz="1050" i="1" spc="15" baseline="3968" dirty="0">
                <a:latin typeface="Arial"/>
                <a:cs typeface="Arial"/>
              </a:rPr>
              <a:t>r	</a:t>
            </a:r>
            <a:r>
              <a:rPr sz="1050" i="1" spc="-15" baseline="3968" dirty="0">
                <a:latin typeface="Arial"/>
                <a:cs typeface="Arial"/>
              </a:rPr>
              <a:t>n	</a:t>
            </a:r>
            <a:r>
              <a:rPr sz="1050" i="1" spc="15" baseline="3968" dirty="0">
                <a:latin typeface="Arial"/>
                <a:cs typeface="Arial"/>
              </a:rPr>
              <a:t>nj	</a:t>
            </a:r>
            <a:r>
              <a:rPr sz="700" i="1" spc="75" dirty="0">
                <a:solidFill>
                  <a:srgbClr val="0000FF"/>
                </a:solidFill>
                <a:latin typeface="Verdana"/>
                <a:cs typeface="Verdana"/>
              </a:rPr>
              <a:t>α	</a:t>
            </a:r>
            <a:r>
              <a:rPr sz="1050" i="1" spc="15" baseline="3968" dirty="0">
                <a:latin typeface="Arial"/>
                <a:cs typeface="Arial"/>
              </a:rPr>
              <a:t>r</a:t>
            </a:r>
            <a:endParaRPr sz="1050" baseline="3968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28635" y="839297"/>
            <a:ext cx="25031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968500" algn="l"/>
                <a:tab pos="2173605" algn="l"/>
              </a:tabLst>
            </a:pPr>
            <a:r>
              <a:rPr sz="1000" spc="-55" dirty="0">
                <a:latin typeface="Arial"/>
                <a:cs typeface="Arial"/>
              </a:rPr>
              <a:t>max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i="1" spc="75" dirty="0">
                <a:latin typeface="Trebuchet MS"/>
                <a:cs typeface="Trebuchet MS"/>
              </a:rPr>
              <a:t>V</a:t>
            </a:r>
            <a:r>
              <a:rPr sz="1000" i="1" spc="240" dirty="0">
                <a:latin typeface="Trebuchet MS"/>
                <a:cs typeface="Trebuchet MS"/>
              </a:rPr>
              <a:t> </a:t>
            </a:r>
            <a:r>
              <a:rPr sz="1000" spc="-10" dirty="0">
                <a:latin typeface="Arial"/>
                <a:cs typeface="Arial"/>
              </a:rPr>
              <a:t>(</a:t>
            </a:r>
            <a:r>
              <a:rPr sz="1000" i="1" spc="-10" dirty="0">
                <a:latin typeface="Arial"/>
                <a:cs typeface="Arial"/>
              </a:rPr>
              <a:t>ω</a:t>
            </a:r>
            <a:r>
              <a:rPr sz="1000" spc="-10" dirty="0">
                <a:latin typeface="Arial"/>
                <a:cs typeface="Arial"/>
              </a:rPr>
              <a:t>)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85" dirty="0">
                <a:latin typeface="Arial"/>
                <a:cs typeface="Arial"/>
              </a:rPr>
              <a:t>=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[(1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265" dirty="0">
                <a:latin typeface="MS Gothic"/>
                <a:cs typeface="MS Gothic"/>
              </a:rPr>
              <a:t>−</a:t>
            </a:r>
            <a:r>
              <a:rPr sz="1000" spc="-280" dirty="0">
                <a:latin typeface="MS Gothic"/>
                <a:cs typeface="MS Gothic"/>
              </a:rPr>
              <a:t> </a:t>
            </a:r>
            <a:r>
              <a:rPr sz="1000" i="1" spc="55" dirty="0">
                <a:latin typeface="Arial"/>
                <a:cs typeface="Arial"/>
              </a:rPr>
              <a:t>τ</a:t>
            </a:r>
            <a:r>
              <a:rPr sz="1000" i="1" spc="16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)</a:t>
            </a:r>
            <a:r>
              <a:rPr sz="1000" i="1" spc="-10" dirty="0">
                <a:latin typeface="Trebuchet MS"/>
                <a:cs typeface="Trebuchet MS"/>
              </a:rPr>
              <a:t>w</a:t>
            </a:r>
            <a:r>
              <a:rPr sz="1000" i="1" spc="25" dirty="0">
                <a:latin typeface="Trebuchet MS"/>
                <a:cs typeface="Trebuchet MS"/>
              </a:rPr>
              <a:t> </a:t>
            </a:r>
            <a:r>
              <a:rPr sz="1000" spc="265" dirty="0">
                <a:latin typeface="MS Gothic"/>
                <a:cs typeface="MS Gothic"/>
              </a:rPr>
              <a:t>−</a:t>
            </a:r>
            <a:r>
              <a:rPr sz="1000" spc="-280" dirty="0">
                <a:latin typeface="MS Gothic"/>
                <a:cs typeface="MS Gothic"/>
              </a:rPr>
              <a:t> </a:t>
            </a:r>
            <a:r>
              <a:rPr sz="1000" i="1" spc="-45" dirty="0">
                <a:latin typeface="Trebuchet MS"/>
                <a:cs typeface="Trebuchet MS"/>
              </a:rPr>
              <a:t>p </a:t>
            </a:r>
            <a:r>
              <a:rPr sz="1000" i="1" spc="135" dirty="0">
                <a:latin typeface="Trebuchet MS"/>
                <a:cs typeface="Trebuchet MS"/>
              </a:rPr>
              <a:t> </a:t>
            </a:r>
            <a:r>
              <a:rPr sz="1000" spc="0" dirty="0">
                <a:latin typeface="Arial"/>
                <a:cs typeface="Arial"/>
              </a:rPr>
              <a:t>] </a:t>
            </a:r>
            <a:r>
              <a:rPr sz="1000" spc="254" dirty="0">
                <a:solidFill>
                  <a:srgbClr val="0000FF"/>
                </a:solidFill>
                <a:latin typeface="Arial"/>
                <a:cs typeface="Arial"/>
              </a:rPr>
              <a:t>(	</a:t>
            </a:r>
            <a:r>
              <a:rPr sz="1000" spc="310" dirty="0">
                <a:solidFill>
                  <a:srgbClr val="0000FF"/>
                </a:solidFill>
                <a:latin typeface="Arial"/>
                <a:cs typeface="Arial"/>
              </a:rPr>
              <a:t>\	</a:t>
            </a:r>
            <a:r>
              <a:rPr sz="1000" i="1" spc="-45" dirty="0">
                <a:latin typeface="Trebuchet MS"/>
                <a:cs typeface="Trebuchet MS"/>
              </a:rPr>
              <a:t>b</a:t>
            </a:r>
            <a:r>
              <a:rPr sz="1000" i="1" spc="150" dirty="0">
                <a:latin typeface="Trebuchet MS"/>
                <a:cs typeface="Trebuchet MS"/>
              </a:rPr>
              <a:t> </a:t>
            </a:r>
            <a:r>
              <a:rPr sz="1000" spc="-10" dirty="0">
                <a:latin typeface="Arial"/>
                <a:cs typeface="Arial"/>
              </a:rPr>
              <a:t>(</a:t>
            </a:r>
            <a:r>
              <a:rPr sz="1000" i="1" spc="-10" dirty="0">
                <a:latin typeface="Arial"/>
                <a:cs typeface="Arial"/>
              </a:rPr>
              <a:t>ω</a:t>
            </a:r>
            <a:r>
              <a:rPr sz="1000" spc="-10" dirty="0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7088" y="1375592"/>
            <a:ext cx="5288915" cy="12331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1930" indent="-121285">
              <a:lnSpc>
                <a:spcPct val="100000"/>
              </a:lnSpc>
              <a:spcBef>
                <a:spcPts val="95"/>
              </a:spcBef>
              <a:buClr>
                <a:srgbClr val="3333B2"/>
              </a:buClr>
              <a:buSzPct val="90000"/>
              <a:buFont typeface="Lucida Sans Unicode"/>
              <a:buChar char="•"/>
              <a:tabLst>
                <a:tab pos="202565" algn="l"/>
              </a:tabLst>
            </a:pPr>
            <a:r>
              <a:rPr sz="1000" b="1" spc="-20" dirty="0">
                <a:latin typeface="Gill Sans MT"/>
                <a:cs typeface="Gill Sans MT"/>
              </a:rPr>
              <a:t>Local  </a:t>
            </a:r>
            <a:r>
              <a:rPr sz="1000" b="1" spc="-35" dirty="0">
                <a:latin typeface="Gill Sans MT"/>
                <a:cs typeface="Gill Sans MT"/>
              </a:rPr>
              <a:t>governments </a:t>
            </a:r>
            <a:r>
              <a:rPr sz="1000" spc="-40" dirty="0">
                <a:latin typeface="Arial"/>
                <a:cs typeface="Arial"/>
              </a:rPr>
              <a:t>invest  </a:t>
            </a:r>
            <a:r>
              <a:rPr sz="1000" spc="-15" dirty="0">
                <a:latin typeface="Arial"/>
                <a:cs typeface="Arial"/>
              </a:rPr>
              <a:t>in </a:t>
            </a:r>
            <a:r>
              <a:rPr sz="1000" spc="-30" dirty="0">
                <a:latin typeface="Arial"/>
                <a:cs typeface="Arial"/>
              </a:rPr>
              <a:t>public </a:t>
            </a:r>
            <a:r>
              <a:rPr sz="1000" spc="-45" dirty="0">
                <a:latin typeface="Arial"/>
                <a:cs typeface="Arial"/>
              </a:rPr>
              <a:t>amenities  </a:t>
            </a:r>
            <a:r>
              <a:rPr sz="1000" i="1" spc="15" dirty="0">
                <a:latin typeface="Trebuchet MS"/>
                <a:cs typeface="Trebuchet MS"/>
              </a:rPr>
              <a:t>A</a:t>
            </a:r>
            <a:r>
              <a:rPr sz="1050" i="1" spc="22" baseline="-11904" dirty="0">
                <a:latin typeface="Arial"/>
                <a:cs typeface="Arial"/>
              </a:rPr>
              <a:t>n  </a:t>
            </a:r>
            <a:r>
              <a:rPr sz="1000" spc="-15" dirty="0">
                <a:latin typeface="Arial"/>
                <a:cs typeface="Arial"/>
              </a:rPr>
              <a:t>in their</a:t>
            </a:r>
            <a:r>
              <a:rPr sz="1000" spc="-11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location</a:t>
            </a:r>
            <a:endParaRPr sz="1000">
              <a:latin typeface="Arial"/>
              <a:cs typeface="Arial"/>
            </a:endParaRPr>
          </a:p>
          <a:p>
            <a:pPr marL="323215">
              <a:lnSpc>
                <a:spcPct val="100000"/>
              </a:lnSpc>
              <a:spcBef>
                <a:spcPts val="1090"/>
              </a:spcBef>
            </a:pPr>
            <a:r>
              <a:rPr sz="750" spc="315" baseline="27777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1350" spc="-7" baseline="6172" dirty="0">
                <a:latin typeface="Tahoma"/>
                <a:cs typeface="Tahoma"/>
              </a:rPr>
              <a:t>Collect local </a:t>
            </a:r>
            <a:r>
              <a:rPr sz="1350" spc="-15" baseline="6172" dirty="0">
                <a:latin typeface="Tahoma"/>
                <a:cs typeface="Tahoma"/>
              </a:rPr>
              <a:t>tax</a:t>
            </a:r>
            <a:r>
              <a:rPr sz="1350" spc="-270" baseline="6172" dirty="0">
                <a:latin typeface="Tahoma"/>
                <a:cs typeface="Tahoma"/>
              </a:rPr>
              <a:t> </a:t>
            </a:r>
            <a:r>
              <a:rPr sz="1350" i="1" spc="44" baseline="6172" dirty="0">
                <a:latin typeface="Arial"/>
                <a:cs typeface="Arial"/>
              </a:rPr>
              <a:t>T</a:t>
            </a:r>
            <a:r>
              <a:rPr sz="600" i="1" spc="30" dirty="0"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  <a:p>
            <a:pPr marL="323215">
              <a:lnSpc>
                <a:spcPct val="100000"/>
              </a:lnSpc>
              <a:spcBef>
                <a:spcPts val="48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spc="5" dirty="0">
                <a:latin typeface="Tahoma"/>
                <a:cs typeface="Tahoma"/>
              </a:rPr>
              <a:t>Build </a:t>
            </a:r>
            <a:r>
              <a:rPr sz="900" spc="-20" dirty="0">
                <a:latin typeface="Tahoma"/>
                <a:cs typeface="Tahoma"/>
              </a:rPr>
              <a:t>non-rival </a:t>
            </a:r>
            <a:r>
              <a:rPr sz="900" spc="-10" dirty="0">
                <a:latin typeface="Tahoma"/>
                <a:cs typeface="Tahoma"/>
              </a:rPr>
              <a:t>public </a:t>
            </a:r>
            <a:r>
              <a:rPr sz="900" spc="-25" dirty="0">
                <a:latin typeface="Tahoma"/>
                <a:cs typeface="Tahoma"/>
              </a:rPr>
              <a:t>amenity </a:t>
            </a:r>
            <a:r>
              <a:rPr sz="900" spc="-10" dirty="0">
                <a:latin typeface="Tahoma"/>
                <a:cs typeface="Tahoma"/>
              </a:rPr>
              <a:t>in </a:t>
            </a:r>
            <a:r>
              <a:rPr sz="900" spc="-5" dirty="0">
                <a:latin typeface="Tahoma"/>
                <a:cs typeface="Tahoma"/>
              </a:rPr>
              <a:t>location </a:t>
            </a:r>
            <a:r>
              <a:rPr sz="900" i="1" spc="-30" dirty="0">
                <a:latin typeface="Arial"/>
                <a:cs typeface="Arial"/>
              </a:rPr>
              <a:t>n  </a:t>
            </a:r>
            <a:r>
              <a:rPr sz="900" spc="-20" dirty="0">
                <a:latin typeface="Tahoma"/>
                <a:cs typeface="Tahoma"/>
              </a:rPr>
              <a:t>(schools, </a:t>
            </a:r>
            <a:r>
              <a:rPr sz="900" spc="-30" dirty="0">
                <a:latin typeface="Tahoma"/>
                <a:cs typeface="Tahoma"/>
              </a:rPr>
              <a:t>parks, </a:t>
            </a:r>
            <a:r>
              <a:rPr sz="900" spc="-10" dirty="0">
                <a:latin typeface="Tahoma"/>
                <a:cs typeface="Tahoma"/>
              </a:rPr>
              <a:t>fight</a:t>
            </a:r>
            <a:r>
              <a:rPr sz="900" spc="75" dirty="0">
                <a:latin typeface="Tahoma"/>
                <a:cs typeface="Tahoma"/>
              </a:rPr>
              <a:t> </a:t>
            </a:r>
            <a:r>
              <a:rPr sz="900" spc="-15" dirty="0">
                <a:latin typeface="Tahoma"/>
                <a:cs typeface="Tahoma"/>
              </a:rPr>
              <a:t>crime...)</a:t>
            </a:r>
            <a:endParaRPr sz="9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800">
              <a:latin typeface="Times New Roman"/>
              <a:cs typeface="Times New Roman"/>
            </a:endParaRPr>
          </a:p>
          <a:p>
            <a:pPr marL="616585" algn="ctr">
              <a:lnSpc>
                <a:spcPts val="720"/>
              </a:lnSpc>
              <a:spcBef>
                <a:spcPts val="5"/>
              </a:spcBef>
            </a:pPr>
            <a:r>
              <a:rPr sz="1350" i="1" baseline="6172" dirty="0">
                <a:latin typeface="Arial"/>
                <a:cs typeface="Arial"/>
              </a:rPr>
              <a:t>A</a:t>
            </a:r>
            <a:r>
              <a:rPr sz="600" i="1" dirty="0">
                <a:latin typeface="Arial"/>
                <a:cs typeface="Arial"/>
              </a:rPr>
              <a:t>n </a:t>
            </a:r>
            <a:r>
              <a:rPr sz="1350" spc="82" baseline="6172" dirty="0">
                <a:latin typeface="Tahoma"/>
                <a:cs typeface="Tahoma"/>
              </a:rPr>
              <a:t>= </a:t>
            </a:r>
            <a:r>
              <a:rPr sz="1350" i="1" spc="-7" baseline="6172" dirty="0">
                <a:latin typeface="Arial"/>
                <a:cs typeface="Arial"/>
              </a:rPr>
              <a:t>A</a:t>
            </a:r>
            <a:r>
              <a:rPr sz="900" i="1" spc="-7" baseline="50925" dirty="0">
                <a:latin typeface="Arial"/>
                <a:cs typeface="Arial"/>
              </a:rPr>
              <a:t>o </a:t>
            </a:r>
            <a:r>
              <a:rPr sz="1350" spc="37" baseline="6172" dirty="0">
                <a:latin typeface="Tahoma"/>
                <a:cs typeface="Tahoma"/>
              </a:rPr>
              <a:t>(</a:t>
            </a:r>
            <a:r>
              <a:rPr sz="1350" i="1" spc="37" baseline="6172" dirty="0">
                <a:latin typeface="Arial"/>
                <a:cs typeface="Arial"/>
              </a:rPr>
              <a:t>T</a:t>
            </a:r>
            <a:r>
              <a:rPr sz="600" i="1" spc="25" dirty="0">
                <a:latin typeface="Arial"/>
                <a:cs typeface="Arial"/>
              </a:rPr>
              <a:t>n</a:t>
            </a:r>
            <a:r>
              <a:rPr sz="600" i="1" spc="-40" dirty="0">
                <a:latin typeface="Arial"/>
                <a:cs typeface="Arial"/>
              </a:rPr>
              <a:t> </a:t>
            </a:r>
            <a:r>
              <a:rPr sz="1350" spc="0" baseline="6172" dirty="0">
                <a:latin typeface="Tahoma"/>
                <a:cs typeface="Tahoma"/>
              </a:rPr>
              <a:t>)</a:t>
            </a:r>
            <a:r>
              <a:rPr sz="900" spc="0" baseline="50925" dirty="0">
                <a:latin typeface="Arial"/>
                <a:cs typeface="Arial"/>
              </a:rPr>
              <a:t>Ω</a:t>
            </a:r>
            <a:endParaRPr sz="900" baseline="50925">
              <a:latin typeface="Arial"/>
              <a:cs typeface="Arial"/>
            </a:endParaRPr>
          </a:p>
          <a:p>
            <a:pPr marL="669925" algn="ctr">
              <a:lnSpc>
                <a:spcPts val="360"/>
              </a:lnSpc>
            </a:pPr>
            <a:r>
              <a:rPr sz="600" i="1" spc="-10" dirty="0"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3333B2"/>
                </a:solidFill>
                <a:latin typeface="MS Gothic"/>
                <a:cs typeface="MS Gothic"/>
              </a:rPr>
              <a:t>→  </a:t>
            </a:r>
            <a:r>
              <a:rPr sz="1000" i="1" spc="-20" dirty="0">
                <a:solidFill>
                  <a:srgbClr val="0000FF"/>
                </a:solidFill>
                <a:latin typeface="Trebuchet MS"/>
                <a:cs typeface="Trebuchet MS"/>
              </a:rPr>
              <a:t>High </a:t>
            </a:r>
            <a:r>
              <a:rPr sz="1000" i="1" spc="-45" dirty="0">
                <a:solidFill>
                  <a:srgbClr val="0000FF"/>
                </a:solidFill>
                <a:latin typeface="Trebuchet MS"/>
                <a:cs typeface="Trebuchet MS"/>
              </a:rPr>
              <a:t>incomes </a:t>
            </a:r>
            <a:r>
              <a:rPr sz="1000" i="1" spc="-40" dirty="0">
                <a:solidFill>
                  <a:srgbClr val="0000FF"/>
                </a:solidFill>
                <a:latin typeface="Trebuchet MS"/>
                <a:cs typeface="Trebuchet MS"/>
              </a:rPr>
              <a:t>moving </a:t>
            </a:r>
            <a:r>
              <a:rPr sz="1000" i="1" spc="-55" dirty="0">
                <a:solidFill>
                  <a:srgbClr val="0000FF"/>
                </a:solidFill>
                <a:latin typeface="Trebuchet MS"/>
                <a:cs typeface="Trebuchet MS"/>
              </a:rPr>
              <a:t>in </a:t>
            </a:r>
            <a:r>
              <a:rPr sz="1000" i="1" spc="100" dirty="0">
                <a:solidFill>
                  <a:srgbClr val="0000FF"/>
                </a:solidFill>
                <a:latin typeface="Trebuchet MS"/>
                <a:cs typeface="Trebuchet MS"/>
              </a:rPr>
              <a:t>D </a:t>
            </a:r>
            <a:r>
              <a:rPr sz="1000" i="1" spc="-60" dirty="0">
                <a:solidFill>
                  <a:srgbClr val="0000FF"/>
                </a:solidFill>
                <a:latin typeface="Trebuchet MS"/>
                <a:cs typeface="Trebuchet MS"/>
              </a:rPr>
              <a:t>increase  amenities  </a:t>
            </a:r>
            <a:r>
              <a:rPr sz="1000" i="1" spc="-55" dirty="0">
                <a:solidFill>
                  <a:srgbClr val="0000FF"/>
                </a:solidFill>
                <a:latin typeface="Trebuchet MS"/>
                <a:cs typeface="Trebuchet MS"/>
              </a:rPr>
              <a:t>in </a:t>
            </a:r>
            <a:r>
              <a:rPr sz="1000" i="1" spc="-40" dirty="0">
                <a:solidFill>
                  <a:srgbClr val="0000FF"/>
                </a:solidFill>
                <a:latin typeface="Trebuchet MS"/>
                <a:cs typeface="Trebuchet MS"/>
              </a:rPr>
              <a:t>both high </a:t>
            </a:r>
            <a:r>
              <a:rPr sz="1000" i="1" spc="-45" dirty="0">
                <a:solidFill>
                  <a:srgbClr val="0000FF"/>
                </a:solidFill>
                <a:latin typeface="Trebuchet MS"/>
                <a:cs typeface="Trebuchet MS"/>
              </a:rPr>
              <a:t>and </a:t>
            </a:r>
            <a:r>
              <a:rPr sz="1000" i="1" spc="-75" dirty="0">
                <a:solidFill>
                  <a:srgbClr val="0000FF"/>
                </a:solidFill>
                <a:latin typeface="Trebuchet MS"/>
                <a:cs typeface="Trebuchet MS"/>
              </a:rPr>
              <a:t>low  </a:t>
            </a:r>
            <a:r>
              <a:rPr sz="1000" i="1" spc="-60" dirty="0">
                <a:solidFill>
                  <a:srgbClr val="0000FF"/>
                </a:solidFill>
                <a:latin typeface="Trebuchet MS"/>
                <a:cs typeface="Trebuchet MS"/>
              </a:rPr>
              <a:t>quality  </a:t>
            </a:r>
            <a:r>
              <a:rPr sz="1000" i="1" spc="-45" dirty="0">
                <a:solidFill>
                  <a:srgbClr val="0000FF"/>
                </a:solidFill>
                <a:latin typeface="Trebuchet MS"/>
                <a:cs typeface="Trebuchet MS"/>
              </a:rPr>
              <a:t>neighborhoods </a:t>
            </a:r>
            <a:r>
              <a:rPr sz="1000" i="1" spc="-70" dirty="0">
                <a:solidFill>
                  <a:srgbClr val="0000FF"/>
                </a:solidFill>
                <a:latin typeface="Trebuchet MS"/>
                <a:cs typeface="Trebuchet MS"/>
              </a:rPr>
              <a:t>of</a:t>
            </a:r>
            <a:r>
              <a:rPr sz="1000" i="1" spc="5" dirty="0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sz="1000" i="1" spc="100" dirty="0">
                <a:solidFill>
                  <a:srgbClr val="0000FF"/>
                </a:solidFill>
                <a:latin typeface="Trebuchet MS"/>
                <a:cs typeface="Trebuchet MS"/>
              </a:rPr>
              <a:t>D</a:t>
            </a:r>
            <a:endParaRPr sz="10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38538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60" dirty="0"/>
              <a:t>House prices </a:t>
            </a:r>
            <a:r>
              <a:rPr spc="-85" dirty="0"/>
              <a:t>are  </a:t>
            </a:r>
            <a:r>
              <a:rPr spc="-80" dirty="0"/>
              <a:t>endogenous:  </a:t>
            </a:r>
            <a:r>
              <a:rPr spc="-45" dirty="0"/>
              <a:t>land </a:t>
            </a:r>
            <a:r>
              <a:rPr spc="-55" dirty="0"/>
              <a:t>market</a:t>
            </a:r>
            <a:r>
              <a:rPr spc="-5" dirty="0"/>
              <a:t> </a:t>
            </a:r>
            <a:r>
              <a:rPr spc="-75" dirty="0"/>
              <a:t>response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7088" y="580852"/>
            <a:ext cx="5194300" cy="2338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1930" indent="-121285">
              <a:lnSpc>
                <a:spcPct val="100000"/>
              </a:lnSpc>
              <a:spcBef>
                <a:spcPts val="95"/>
              </a:spcBef>
              <a:buClr>
                <a:srgbClr val="3333B2"/>
              </a:buClr>
              <a:buSzPct val="90000"/>
              <a:buFont typeface="Lucida Sans Unicode"/>
              <a:buChar char="•"/>
              <a:tabLst>
                <a:tab pos="202565" algn="l"/>
              </a:tabLst>
            </a:pPr>
            <a:r>
              <a:rPr sz="1000" spc="-65" dirty="0">
                <a:latin typeface="Arial"/>
                <a:cs typeface="Arial"/>
              </a:rPr>
              <a:t>Separate  </a:t>
            </a:r>
            <a:r>
              <a:rPr sz="1000" spc="-40" dirty="0">
                <a:latin typeface="Arial"/>
                <a:cs typeface="Arial"/>
              </a:rPr>
              <a:t>land market </a:t>
            </a:r>
            <a:r>
              <a:rPr sz="1000" spc="-15" dirty="0">
                <a:latin typeface="Arial"/>
                <a:cs typeface="Arial"/>
              </a:rPr>
              <a:t>in </a:t>
            </a:r>
            <a:r>
              <a:rPr sz="1000" i="1" spc="100" dirty="0">
                <a:latin typeface="Trebuchet MS"/>
                <a:cs typeface="Trebuchet MS"/>
              </a:rPr>
              <a:t>D </a:t>
            </a:r>
            <a:r>
              <a:rPr sz="1000" spc="-55" dirty="0">
                <a:latin typeface="Arial"/>
                <a:cs typeface="Arial"/>
              </a:rPr>
              <a:t>and  </a:t>
            </a:r>
            <a:r>
              <a:rPr sz="1000" i="1" spc="75" dirty="0">
                <a:latin typeface="Trebuchet MS"/>
                <a:cs typeface="Trebuchet MS"/>
              </a:rPr>
              <a:t>S</a:t>
            </a:r>
            <a:r>
              <a:rPr sz="1000" spc="75" dirty="0">
                <a:latin typeface="Arial"/>
                <a:cs typeface="Arial"/>
              </a:rPr>
              <a:t>, </a:t>
            </a:r>
            <a:r>
              <a:rPr sz="1000" spc="-45" dirty="0">
                <a:latin typeface="Arial"/>
                <a:cs typeface="Arial"/>
              </a:rPr>
              <a:t>priced</a:t>
            </a:r>
            <a:r>
              <a:rPr sz="1000" spc="10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competitively</a:t>
            </a:r>
            <a:endParaRPr sz="1000">
              <a:latin typeface="Arial"/>
              <a:cs typeface="Arial"/>
            </a:endParaRPr>
          </a:p>
          <a:p>
            <a:pPr marL="323215">
              <a:lnSpc>
                <a:spcPct val="100000"/>
              </a:lnSpc>
              <a:spcBef>
                <a:spcPts val="99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spc="-30" dirty="0">
                <a:latin typeface="Tahoma"/>
                <a:cs typeface="Tahoma"/>
              </a:rPr>
              <a:t>Endogenous </a:t>
            </a:r>
            <a:r>
              <a:rPr sz="900" spc="-10" dirty="0">
                <a:latin typeface="Tahoma"/>
                <a:cs typeface="Tahoma"/>
              </a:rPr>
              <a:t>allocation </a:t>
            </a:r>
            <a:r>
              <a:rPr sz="900" dirty="0">
                <a:latin typeface="Tahoma"/>
                <a:cs typeface="Tahoma"/>
              </a:rPr>
              <a:t>to </a:t>
            </a:r>
            <a:r>
              <a:rPr sz="900" spc="-5" dirty="0">
                <a:latin typeface="Tahoma"/>
                <a:cs typeface="Tahoma"/>
              </a:rPr>
              <a:t>High </a:t>
            </a:r>
            <a:r>
              <a:rPr sz="900" spc="110" dirty="0">
                <a:latin typeface="Tahoma"/>
                <a:cs typeface="Tahoma"/>
              </a:rPr>
              <a:t>/ </a:t>
            </a:r>
            <a:r>
              <a:rPr sz="900" spc="-15" dirty="0">
                <a:latin typeface="Tahoma"/>
                <a:cs typeface="Tahoma"/>
              </a:rPr>
              <a:t>Low quality</a:t>
            </a:r>
            <a:r>
              <a:rPr sz="900" spc="-35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neighborhoods</a:t>
            </a:r>
            <a:endParaRPr sz="900">
              <a:latin typeface="Tahoma"/>
              <a:cs typeface="Tahoma"/>
            </a:endParaRPr>
          </a:p>
          <a:p>
            <a:pPr marL="323215">
              <a:lnSpc>
                <a:spcPct val="100000"/>
              </a:lnSpc>
              <a:spcBef>
                <a:spcPts val="58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spc="-25" dirty="0">
                <a:latin typeface="Tahoma"/>
                <a:cs typeface="Tahoma"/>
              </a:rPr>
              <a:t>Transmission channel </a:t>
            </a:r>
            <a:r>
              <a:rPr sz="900" spc="-45" dirty="0">
                <a:latin typeface="Tahoma"/>
                <a:cs typeface="Tahoma"/>
              </a:rPr>
              <a:t>between  </a:t>
            </a:r>
            <a:r>
              <a:rPr sz="900" i="1" dirty="0">
                <a:latin typeface="Arial"/>
                <a:cs typeface="Arial"/>
              </a:rPr>
              <a:t>H  </a:t>
            </a:r>
            <a:r>
              <a:rPr sz="900" spc="-30" dirty="0">
                <a:latin typeface="Tahoma"/>
                <a:cs typeface="Tahoma"/>
              </a:rPr>
              <a:t>and </a:t>
            </a:r>
            <a:r>
              <a:rPr sz="900" i="1" dirty="0">
                <a:latin typeface="Arial"/>
                <a:cs typeface="Arial"/>
              </a:rPr>
              <a:t>L </a:t>
            </a:r>
            <a:r>
              <a:rPr sz="900" spc="-25" dirty="0">
                <a:latin typeface="Tahoma"/>
                <a:cs typeface="Tahoma"/>
              </a:rPr>
              <a:t>neighborhoods </a:t>
            </a:r>
            <a:r>
              <a:rPr sz="900" spc="-10" dirty="0">
                <a:latin typeface="Tahoma"/>
                <a:cs typeface="Tahoma"/>
              </a:rPr>
              <a:t>within </a:t>
            </a:r>
            <a:r>
              <a:rPr sz="900" spc="-5" dirty="0">
                <a:latin typeface="Tahoma"/>
                <a:cs typeface="Tahoma"/>
              </a:rPr>
              <a:t>location</a:t>
            </a:r>
            <a:r>
              <a:rPr sz="900" spc="-110" dirty="0">
                <a:latin typeface="Tahoma"/>
                <a:cs typeface="Tahoma"/>
              </a:rPr>
              <a:t> </a:t>
            </a:r>
            <a:r>
              <a:rPr sz="900" i="1" spc="-30" dirty="0">
                <a:latin typeface="Arial"/>
                <a:cs typeface="Arial"/>
              </a:rPr>
              <a:t>n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3333B2"/>
                </a:solidFill>
                <a:latin typeface="MS Gothic"/>
                <a:cs typeface="MS Gothic"/>
              </a:rPr>
              <a:t>→  </a:t>
            </a:r>
            <a:r>
              <a:rPr sz="1000" i="1" spc="-20" dirty="0">
                <a:solidFill>
                  <a:srgbClr val="0000FF"/>
                </a:solidFill>
                <a:latin typeface="Trebuchet MS"/>
                <a:cs typeface="Trebuchet MS"/>
              </a:rPr>
              <a:t>High </a:t>
            </a:r>
            <a:r>
              <a:rPr sz="1000" i="1" spc="-45" dirty="0">
                <a:solidFill>
                  <a:srgbClr val="0000FF"/>
                </a:solidFill>
                <a:latin typeface="Trebuchet MS"/>
                <a:cs typeface="Trebuchet MS"/>
              </a:rPr>
              <a:t>incomes </a:t>
            </a:r>
            <a:r>
              <a:rPr sz="1000" i="1" spc="-40" dirty="0">
                <a:solidFill>
                  <a:srgbClr val="0000FF"/>
                </a:solidFill>
                <a:latin typeface="Trebuchet MS"/>
                <a:cs typeface="Trebuchet MS"/>
              </a:rPr>
              <a:t>moving </a:t>
            </a:r>
            <a:r>
              <a:rPr sz="1000" i="1" spc="-55" dirty="0">
                <a:solidFill>
                  <a:srgbClr val="0000FF"/>
                </a:solidFill>
                <a:latin typeface="Trebuchet MS"/>
                <a:cs typeface="Trebuchet MS"/>
              </a:rPr>
              <a:t>in </a:t>
            </a:r>
            <a:r>
              <a:rPr sz="1000" i="1" spc="100" dirty="0">
                <a:solidFill>
                  <a:srgbClr val="0000FF"/>
                </a:solidFill>
                <a:latin typeface="Trebuchet MS"/>
                <a:cs typeface="Trebuchet MS"/>
              </a:rPr>
              <a:t>D </a:t>
            </a:r>
            <a:r>
              <a:rPr sz="1000" i="1" spc="-60" dirty="0">
                <a:solidFill>
                  <a:srgbClr val="0000FF"/>
                </a:solidFill>
                <a:latin typeface="Trebuchet MS"/>
                <a:cs typeface="Trebuchet MS"/>
              </a:rPr>
              <a:t>increase  prices  </a:t>
            </a:r>
            <a:r>
              <a:rPr sz="1000" i="1" spc="-55" dirty="0">
                <a:solidFill>
                  <a:srgbClr val="0000FF"/>
                </a:solidFill>
                <a:latin typeface="Trebuchet MS"/>
                <a:cs typeface="Trebuchet MS"/>
              </a:rPr>
              <a:t>in </a:t>
            </a:r>
            <a:r>
              <a:rPr sz="1000" i="1" spc="-40" dirty="0">
                <a:solidFill>
                  <a:srgbClr val="0000FF"/>
                </a:solidFill>
                <a:latin typeface="Trebuchet MS"/>
                <a:cs typeface="Trebuchet MS"/>
              </a:rPr>
              <a:t>both high </a:t>
            </a:r>
            <a:r>
              <a:rPr sz="1000" i="1" spc="-45" dirty="0">
                <a:solidFill>
                  <a:srgbClr val="0000FF"/>
                </a:solidFill>
                <a:latin typeface="Trebuchet MS"/>
                <a:cs typeface="Trebuchet MS"/>
              </a:rPr>
              <a:t>and </a:t>
            </a:r>
            <a:r>
              <a:rPr sz="1000" i="1" spc="-75" dirty="0">
                <a:solidFill>
                  <a:srgbClr val="0000FF"/>
                </a:solidFill>
                <a:latin typeface="Trebuchet MS"/>
                <a:cs typeface="Trebuchet MS"/>
              </a:rPr>
              <a:t>low  </a:t>
            </a:r>
            <a:r>
              <a:rPr sz="1000" i="1" spc="-60" dirty="0">
                <a:solidFill>
                  <a:srgbClr val="0000FF"/>
                </a:solidFill>
                <a:latin typeface="Trebuchet MS"/>
                <a:cs typeface="Trebuchet MS"/>
              </a:rPr>
              <a:t>quality  </a:t>
            </a:r>
            <a:r>
              <a:rPr sz="1000" i="1" spc="-45" dirty="0">
                <a:solidFill>
                  <a:srgbClr val="0000FF"/>
                </a:solidFill>
                <a:latin typeface="Trebuchet MS"/>
                <a:cs typeface="Trebuchet MS"/>
              </a:rPr>
              <a:t>neighborhoods </a:t>
            </a:r>
            <a:r>
              <a:rPr sz="1000" i="1" spc="-70" dirty="0">
                <a:solidFill>
                  <a:srgbClr val="0000FF"/>
                </a:solidFill>
                <a:latin typeface="Trebuchet MS"/>
                <a:cs typeface="Trebuchet MS"/>
              </a:rPr>
              <a:t>of</a:t>
            </a:r>
            <a:r>
              <a:rPr sz="1000" i="1" dirty="0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sz="1000" i="1" spc="100" dirty="0">
                <a:solidFill>
                  <a:srgbClr val="0000FF"/>
                </a:solidFill>
                <a:latin typeface="Trebuchet MS"/>
                <a:cs typeface="Trebuchet MS"/>
              </a:rPr>
              <a:t>D</a:t>
            </a:r>
            <a:endParaRPr sz="1000">
              <a:latin typeface="Trebuchet MS"/>
              <a:cs typeface="Trebuchet MS"/>
            </a:endParaRPr>
          </a:p>
          <a:p>
            <a:pPr marL="201930" indent="-121285">
              <a:lnSpc>
                <a:spcPct val="100000"/>
              </a:lnSpc>
              <a:spcBef>
                <a:spcPts val="1410"/>
              </a:spcBef>
              <a:buClr>
                <a:srgbClr val="3333B2"/>
              </a:buClr>
              <a:buSzPct val="90000"/>
              <a:buFont typeface="Lucida Sans Unicode"/>
              <a:buChar char="•"/>
              <a:tabLst>
                <a:tab pos="202565" algn="l"/>
              </a:tabLst>
            </a:pPr>
            <a:r>
              <a:rPr sz="1000" spc="-45" dirty="0">
                <a:latin typeface="Arial"/>
                <a:cs typeface="Arial"/>
              </a:rPr>
              <a:t>Land </a:t>
            </a:r>
            <a:r>
              <a:rPr sz="1000" spc="-50" dirty="0">
                <a:latin typeface="Arial"/>
                <a:cs typeface="Arial"/>
              </a:rPr>
              <a:t>supply  </a:t>
            </a:r>
            <a:r>
              <a:rPr sz="1000" b="1" spc="-75" dirty="0">
                <a:latin typeface="Gill Sans MT"/>
                <a:cs typeface="Gill Sans MT"/>
              </a:rPr>
              <a:t>more  </a:t>
            </a:r>
            <a:r>
              <a:rPr sz="1000" b="1" spc="-20" dirty="0">
                <a:latin typeface="Gill Sans MT"/>
                <a:cs typeface="Gill Sans MT"/>
              </a:rPr>
              <a:t>inelastic</a:t>
            </a:r>
            <a:r>
              <a:rPr sz="1000" b="1" spc="-30" dirty="0">
                <a:latin typeface="Gill Sans MT"/>
                <a:cs typeface="Gill Sans MT"/>
              </a:rPr>
              <a:t> </a:t>
            </a:r>
            <a:r>
              <a:rPr sz="1000" spc="-40" dirty="0">
                <a:latin typeface="Arial"/>
                <a:cs typeface="Arial"/>
              </a:rPr>
              <a:t>downtown</a:t>
            </a:r>
            <a:endParaRPr sz="1000">
              <a:latin typeface="Arial"/>
              <a:cs typeface="Arial"/>
            </a:endParaRPr>
          </a:p>
          <a:p>
            <a:pPr marL="323215">
              <a:lnSpc>
                <a:spcPct val="100000"/>
              </a:lnSpc>
              <a:spcBef>
                <a:spcPts val="99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dirty="0">
                <a:latin typeface="Tahoma"/>
                <a:cs typeface="Tahoma"/>
              </a:rPr>
              <a:t>Elasticity </a:t>
            </a:r>
            <a:r>
              <a:rPr sz="900" spc="-20" dirty="0">
                <a:latin typeface="Tahoma"/>
                <a:cs typeface="Tahoma"/>
              </a:rPr>
              <a:t>of land </a:t>
            </a:r>
            <a:r>
              <a:rPr sz="900" spc="-25" dirty="0">
                <a:latin typeface="Tahoma"/>
                <a:cs typeface="Tahoma"/>
              </a:rPr>
              <a:t>supply </a:t>
            </a:r>
            <a:r>
              <a:rPr sz="900" i="1" spc="-12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900" i="1" spc="-179" baseline="-9259" dirty="0">
                <a:solidFill>
                  <a:srgbClr val="FF0000"/>
                </a:solidFill>
                <a:latin typeface="Arial"/>
                <a:cs typeface="Arial"/>
              </a:rPr>
              <a:t>n </a:t>
            </a:r>
            <a:r>
              <a:rPr sz="900" spc="-20" dirty="0">
                <a:solidFill>
                  <a:srgbClr val="FF0000"/>
                </a:solidFill>
                <a:latin typeface="Tahoma"/>
                <a:cs typeface="Tahoma"/>
              </a:rPr>
              <a:t>, </a:t>
            </a:r>
            <a:r>
              <a:rPr sz="900" i="1" spc="-14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900" i="1" spc="-209" baseline="-9259" dirty="0">
                <a:solidFill>
                  <a:srgbClr val="FF0000"/>
                </a:solidFill>
                <a:latin typeface="Arial"/>
                <a:cs typeface="Arial"/>
              </a:rPr>
              <a:t>S              </a:t>
            </a:r>
            <a:r>
              <a:rPr sz="900" i="1" spc="185" dirty="0">
                <a:solidFill>
                  <a:srgbClr val="FF0000"/>
                </a:solidFill>
                <a:latin typeface="Arial"/>
                <a:cs typeface="Arial"/>
              </a:rPr>
              <a:t>&gt;</a:t>
            </a:r>
            <a:r>
              <a:rPr sz="900" i="1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900" i="1" spc="-10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900" i="1" spc="-157" baseline="-9259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endParaRPr sz="900" baseline="-9259">
              <a:latin typeface="Arial"/>
              <a:cs typeface="Arial"/>
            </a:endParaRPr>
          </a:p>
          <a:p>
            <a:pPr marL="323215">
              <a:lnSpc>
                <a:spcPct val="100000"/>
              </a:lnSpc>
              <a:spcBef>
                <a:spcPts val="58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spc="-15" dirty="0">
                <a:latin typeface="Tahoma"/>
                <a:cs typeface="Tahoma"/>
              </a:rPr>
              <a:t>Higher </a:t>
            </a:r>
            <a:r>
              <a:rPr sz="900" spc="-25" dirty="0">
                <a:latin typeface="Tahoma"/>
                <a:cs typeface="Tahoma"/>
              </a:rPr>
              <a:t>price </a:t>
            </a:r>
            <a:r>
              <a:rPr sz="900" spc="-40" dirty="0">
                <a:latin typeface="Tahoma"/>
                <a:cs typeface="Tahoma"/>
              </a:rPr>
              <a:t>response </a:t>
            </a:r>
            <a:r>
              <a:rPr sz="900" spc="-10" dirty="0">
                <a:latin typeface="Tahoma"/>
                <a:cs typeface="Tahoma"/>
              </a:rPr>
              <a:t>in </a:t>
            </a:r>
            <a:r>
              <a:rPr sz="900" i="1" spc="10" dirty="0">
                <a:latin typeface="Arial"/>
                <a:cs typeface="Arial"/>
              </a:rPr>
              <a:t>D  </a:t>
            </a:r>
            <a:r>
              <a:rPr sz="900" spc="-65" dirty="0">
                <a:latin typeface="Tahoma"/>
                <a:cs typeface="Tahoma"/>
              </a:rPr>
              <a:t>;  </a:t>
            </a:r>
            <a:r>
              <a:rPr sz="900" spc="-5" dirty="0">
                <a:latin typeface="Tahoma"/>
                <a:cs typeface="Tahoma"/>
              </a:rPr>
              <a:t>limits </a:t>
            </a:r>
            <a:r>
              <a:rPr sz="900" spc="-15" dirty="0">
                <a:latin typeface="Tahoma"/>
                <a:cs typeface="Tahoma"/>
              </a:rPr>
              <a:t>in-migration </a:t>
            </a:r>
            <a:r>
              <a:rPr sz="900" spc="-10" dirty="0">
                <a:latin typeface="Tahoma"/>
                <a:cs typeface="Tahoma"/>
              </a:rPr>
              <a:t>in</a:t>
            </a:r>
            <a:r>
              <a:rPr sz="900" spc="-175" dirty="0">
                <a:latin typeface="Tahoma"/>
                <a:cs typeface="Tahoma"/>
              </a:rPr>
              <a:t> </a:t>
            </a:r>
            <a:r>
              <a:rPr sz="900" i="1" spc="10" dirty="0">
                <a:latin typeface="Arial"/>
                <a:cs typeface="Arial"/>
              </a:rPr>
              <a:t>D</a:t>
            </a:r>
            <a:endParaRPr sz="900">
              <a:latin typeface="Arial"/>
              <a:cs typeface="Arial"/>
            </a:endParaRPr>
          </a:p>
          <a:p>
            <a:pPr marL="323215">
              <a:lnSpc>
                <a:spcPct val="100000"/>
              </a:lnSpc>
              <a:spcBef>
                <a:spcPts val="58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spc="-25" dirty="0">
                <a:latin typeface="Tahoma"/>
                <a:cs typeface="Tahoma"/>
              </a:rPr>
              <a:t>Suburbs </a:t>
            </a:r>
            <a:r>
              <a:rPr sz="900" spc="-40" dirty="0">
                <a:latin typeface="Tahoma"/>
                <a:cs typeface="Tahoma"/>
              </a:rPr>
              <a:t>grows by </a:t>
            </a:r>
            <a:r>
              <a:rPr sz="900" b="1" spc="-35" dirty="0">
                <a:latin typeface="Gill Sans MT"/>
                <a:cs typeface="Gill Sans MT"/>
              </a:rPr>
              <a:t>sprawl</a:t>
            </a:r>
            <a:r>
              <a:rPr sz="900" spc="-35" dirty="0">
                <a:latin typeface="Tahoma"/>
                <a:cs typeface="Tahoma"/>
              </a:rPr>
              <a:t>, </a:t>
            </a:r>
            <a:r>
              <a:rPr sz="900" spc="-30" dirty="0">
                <a:latin typeface="Tahoma"/>
                <a:cs typeface="Tahoma"/>
              </a:rPr>
              <a:t>downtown </a:t>
            </a:r>
            <a:r>
              <a:rPr sz="900" spc="-40" dirty="0">
                <a:latin typeface="Tahoma"/>
                <a:cs typeface="Tahoma"/>
              </a:rPr>
              <a:t>grows by </a:t>
            </a:r>
            <a:r>
              <a:rPr sz="900" b="1" spc="-25" dirty="0">
                <a:latin typeface="Gill Sans MT"/>
                <a:cs typeface="Gill Sans MT"/>
              </a:rPr>
              <a:t>density  </a:t>
            </a:r>
            <a:r>
              <a:rPr sz="900" spc="75" dirty="0">
                <a:latin typeface="Lucida Sans Unicode"/>
                <a:cs typeface="Lucida Sans Unicode"/>
              </a:rPr>
              <a:t>→ </a:t>
            </a:r>
            <a:r>
              <a:rPr sz="900" spc="-35" dirty="0">
                <a:latin typeface="Tahoma"/>
                <a:cs typeface="Tahoma"/>
              </a:rPr>
              <a:t>access </a:t>
            </a:r>
            <a:r>
              <a:rPr sz="900" dirty="0">
                <a:latin typeface="Tahoma"/>
                <a:cs typeface="Tahoma"/>
              </a:rPr>
              <a:t>to </a:t>
            </a:r>
            <a:r>
              <a:rPr sz="900" spc="-25" dirty="0">
                <a:latin typeface="Tahoma"/>
                <a:cs typeface="Tahoma"/>
              </a:rPr>
              <a:t>amenities </a:t>
            </a:r>
            <a:r>
              <a:rPr sz="900" spc="-35" dirty="0">
                <a:latin typeface="Tahoma"/>
                <a:cs typeface="Tahoma"/>
              </a:rPr>
              <a:t>easier </a:t>
            </a:r>
            <a:r>
              <a:rPr sz="900" spc="-10" dirty="0">
                <a:latin typeface="Tahoma"/>
                <a:cs typeface="Tahoma"/>
              </a:rPr>
              <a:t>in </a:t>
            </a:r>
            <a:r>
              <a:rPr sz="900" i="1" spc="10" dirty="0">
                <a:latin typeface="Arial"/>
                <a:cs typeface="Arial"/>
              </a:rPr>
              <a:t>D  </a:t>
            </a:r>
            <a:r>
              <a:rPr sz="900" spc="-15" dirty="0">
                <a:latin typeface="Tahoma"/>
                <a:cs typeface="Tahoma"/>
              </a:rPr>
              <a:t>than</a:t>
            </a:r>
            <a:r>
              <a:rPr sz="900" spc="200" dirty="0">
                <a:latin typeface="Tahoma"/>
                <a:cs typeface="Tahoma"/>
              </a:rPr>
              <a:t> </a:t>
            </a:r>
            <a:r>
              <a:rPr sz="900" i="1" spc="-90" dirty="0">
                <a:latin typeface="Arial"/>
                <a:cs typeface="Arial"/>
              </a:rPr>
              <a:t>S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30"/>
              </a:spcBef>
            </a:pPr>
            <a:r>
              <a:rPr sz="1000" spc="-5" dirty="0">
                <a:solidFill>
                  <a:srgbClr val="3333B2"/>
                </a:solidFill>
                <a:latin typeface="MS Gothic"/>
                <a:cs typeface="MS Gothic"/>
              </a:rPr>
              <a:t>→  </a:t>
            </a:r>
            <a:r>
              <a:rPr sz="1000" i="1" spc="-20" dirty="0">
                <a:solidFill>
                  <a:srgbClr val="0000FF"/>
                </a:solidFill>
                <a:latin typeface="Trebuchet MS"/>
                <a:cs typeface="Trebuchet MS"/>
              </a:rPr>
              <a:t>High </a:t>
            </a:r>
            <a:r>
              <a:rPr sz="1000" i="1" spc="-45" dirty="0">
                <a:solidFill>
                  <a:srgbClr val="0000FF"/>
                </a:solidFill>
                <a:latin typeface="Trebuchet MS"/>
                <a:cs typeface="Trebuchet MS"/>
              </a:rPr>
              <a:t>incomes </a:t>
            </a:r>
            <a:r>
              <a:rPr sz="1000" i="1" spc="-40" dirty="0">
                <a:solidFill>
                  <a:srgbClr val="0000FF"/>
                </a:solidFill>
                <a:latin typeface="Trebuchet MS"/>
                <a:cs typeface="Trebuchet MS"/>
              </a:rPr>
              <a:t>moving </a:t>
            </a:r>
            <a:r>
              <a:rPr sz="1000" i="1" spc="-55" dirty="0">
                <a:solidFill>
                  <a:srgbClr val="0000FF"/>
                </a:solidFill>
                <a:latin typeface="Trebuchet MS"/>
                <a:cs typeface="Trebuchet MS"/>
              </a:rPr>
              <a:t>in </a:t>
            </a:r>
            <a:r>
              <a:rPr sz="1000" i="1" spc="100" dirty="0">
                <a:solidFill>
                  <a:srgbClr val="0000FF"/>
                </a:solidFill>
                <a:latin typeface="Trebuchet MS"/>
                <a:cs typeface="Trebuchet MS"/>
              </a:rPr>
              <a:t>D </a:t>
            </a:r>
            <a:r>
              <a:rPr sz="1000" i="1" spc="-15" dirty="0">
                <a:solidFill>
                  <a:srgbClr val="0000FF"/>
                </a:solidFill>
                <a:latin typeface="Trebuchet MS"/>
                <a:cs typeface="Trebuchet MS"/>
              </a:rPr>
              <a:t>(vs </a:t>
            </a:r>
            <a:r>
              <a:rPr sz="1000" i="1" spc="80" dirty="0">
                <a:solidFill>
                  <a:srgbClr val="0000FF"/>
                </a:solidFill>
                <a:latin typeface="Trebuchet MS"/>
                <a:cs typeface="Trebuchet MS"/>
              </a:rPr>
              <a:t>S) </a:t>
            </a:r>
            <a:r>
              <a:rPr sz="1000" i="1" spc="-55" dirty="0">
                <a:solidFill>
                  <a:srgbClr val="0000FF"/>
                </a:solidFill>
                <a:latin typeface="Trebuchet MS"/>
                <a:cs typeface="Trebuchet MS"/>
              </a:rPr>
              <a:t>have stronger </a:t>
            </a:r>
            <a:r>
              <a:rPr sz="1000" i="1" spc="-60" dirty="0">
                <a:solidFill>
                  <a:srgbClr val="0000FF"/>
                </a:solidFill>
                <a:latin typeface="Trebuchet MS"/>
                <a:cs typeface="Trebuchet MS"/>
              </a:rPr>
              <a:t>feedback  </a:t>
            </a:r>
            <a:r>
              <a:rPr sz="1000" i="1" spc="-85" dirty="0">
                <a:solidFill>
                  <a:srgbClr val="0000FF"/>
                </a:solidFill>
                <a:latin typeface="Trebuchet MS"/>
                <a:cs typeface="Trebuchet MS"/>
              </a:rPr>
              <a:t>effect  </a:t>
            </a:r>
            <a:r>
              <a:rPr sz="1000" i="1" spc="-45" dirty="0">
                <a:solidFill>
                  <a:srgbClr val="0000FF"/>
                </a:solidFill>
                <a:latin typeface="Trebuchet MS"/>
                <a:cs typeface="Trebuchet MS"/>
              </a:rPr>
              <a:t>through</a:t>
            </a:r>
            <a:r>
              <a:rPr sz="1000" i="1" spc="114" dirty="0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sz="1000" i="1" spc="-60" dirty="0">
                <a:solidFill>
                  <a:srgbClr val="0000FF"/>
                </a:solidFill>
                <a:latin typeface="Trebuchet MS"/>
                <a:cs typeface="Trebuchet MS"/>
              </a:rPr>
              <a:t>amenities</a:t>
            </a:r>
            <a:endParaRPr sz="10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356933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65" dirty="0"/>
              <a:t>Summary:  </a:t>
            </a:r>
            <a:r>
              <a:rPr spc="-15" dirty="0"/>
              <a:t>Location </a:t>
            </a:r>
            <a:r>
              <a:rPr spc="-40" dirty="0"/>
              <a:t>Choice </a:t>
            </a:r>
            <a:r>
              <a:rPr spc="-60" dirty="0"/>
              <a:t>Depends on</a:t>
            </a:r>
            <a:r>
              <a:rPr spc="125" dirty="0"/>
              <a:t> </a:t>
            </a:r>
            <a:r>
              <a:rPr spc="-80" dirty="0"/>
              <a:t>Income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83844" y="601057"/>
            <a:ext cx="21189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30" dirty="0">
                <a:latin typeface="Gill Sans MT"/>
                <a:cs typeface="Gill Sans MT"/>
              </a:rPr>
              <a:t>Representative Indirect </a:t>
            </a:r>
            <a:r>
              <a:rPr sz="1000" b="1" spc="-25" dirty="0">
                <a:latin typeface="Gill Sans MT"/>
                <a:cs typeface="Gill Sans MT"/>
              </a:rPr>
              <a:t>Utility in </a:t>
            </a:r>
            <a:r>
              <a:rPr sz="1000" b="1" spc="80" dirty="0">
                <a:latin typeface="Gill Sans MT"/>
                <a:cs typeface="Gill Sans MT"/>
              </a:rPr>
              <a:t> </a:t>
            </a:r>
            <a:r>
              <a:rPr sz="1000" i="1" spc="-15" dirty="0">
                <a:latin typeface="Trebuchet MS"/>
                <a:cs typeface="Trebuchet MS"/>
              </a:rPr>
              <a:t>n</a:t>
            </a:r>
            <a:r>
              <a:rPr sz="1000" i="1" spc="-15" dirty="0">
                <a:latin typeface="Arial"/>
                <a:cs typeface="Arial"/>
              </a:rPr>
              <a:t>, </a:t>
            </a:r>
            <a:r>
              <a:rPr sz="1000" i="1" spc="-105" dirty="0">
                <a:latin typeface="Trebuchet MS"/>
                <a:cs typeface="Trebuchet MS"/>
              </a:rPr>
              <a:t>j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1359" y="1104767"/>
            <a:ext cx="8382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-35" dirty="0">
                <a:latin typeface="Tahoma"/>
                <a:cs typeface="Tahoma"/>
              </a:rPr>
              <a:t>¯</a:t>
            </a:r>
            <a:endParaRPr sz="9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60677" y="977858"/>
            <a:ext cx="6858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u="sng" spc="-6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500" u="sng" spc="-15" dirty="0">
                <a:solidFill>
                  <a:srgbClr val="0000FF"/>
                </a:solidFill>
                <a:latin typeface="Arial"/>
                <a:cs typeface="Arial"/>
              </a:rPr>
              <a:t>1</a:t>
            </a:r>
            <a:endParaRPr sz="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36332" y="1111140"/>
            <a:ext cx="8890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i="1" spc="5" dirty="0">
                <a:solidFill>
                  <a:srgbClr val="0000FF"/>
                </a:solidFill>
                <a:latin typeface="Arial"/>
                <a:cs typeface="Arial"/>
              </a:rPr>
              <a:t>nj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53566" y="1041153"/>
            <a:ext cx="461009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i="1" dirty="0">
                <a:solidFill>
                  <a:srgbClr val="0000FF"/>
                </a:solidFill>
                <a:latin typeface="Arial"/>
                <a:cs typeface="Arial"/>
              </a:rPr>
              <a:t>N </a:t>
            </a:r>
            <a:r>
              <a:rPr sz="750" i="1" spc="172" baseline="44444" dirty="0">
                <a:solidFill>
                  <a:srgbClr val="0000FF"/>
                </a:solidFill>
                <a:latin typeface="Arial"/>
                <a:cs typeface="Arial"/>
              </a:rPr>
              <a:t>γ</a:t>
            </a:r>
            <a:r>
              <a:rPr sz="750" i="1" spc="-52" baseline="44444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900" i="1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900" i="1" baseline="-9259" dirty="0">
                <a:solidFill>
                  <a:srgbClr val="0000FF"/>
                </a:solidFill>
                <a:latin typeface="Arial"/>
                <a:cs typeface="Arial"/>
              </a:rPr>
              <a:t>n </a:t>
            </a:r>
            <a:r>
              <a:rPr sz="900" i="1" spc="0" dirty="0">
                <a:solidFill>
                  <a:srgbClr val="0000FF"/>
                </a:solidFill>
                <a:latin typeface="Arial"/>
                <a:cs typeface="Arial"/>
              </a:rPr>
              <a:t>Q</a:t>
            </a:r>
            <a:r>
              <a:rPr sz="900" i="1" spc="0" baseline="-9259" dirty="0">
                <a:solidFill>
                  <a:srgbClr val="0000FF"/>
                </a:solidFill>
                <a:latin typeface="Arial"/>
                <a:cs typeface="Arial"/>
              </a:rPr>
              <a:t>j</a:t>
            </a:r>
            <a:endParaRPr sz="900" baseline="-9259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266266" y="1231341"/>
            <a:ext cx="448945" cy="0"/>
          </a:xfrm>
          <a:custGeom>
            <a:avLst/>
            <a:gdLst/>
            <a:ahLst/>
            <a:cxnLst/>
            <a:rect l="l" t="t" r="r" b="b"/>
            <a:pathLst>
              <a:path w="448944">
                <a:moveTo>
                  <a:pt x="0" y="0"/>
                </a:moveTo>
                <a:lnTo>
                  <a:pt x="448449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368450" y="1219804"/>
            <a:ext cx="8763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i="1" spc="-150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endParaRPr sz="9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52664" y="1218531"/>
            <a:ext cx="6413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i="1" spc="-3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endParaRPr sz="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43304" y="1289791"/>
            <a:ext cx="8890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i="1" spc="-1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600" i="1" spc="30" dirty="0">
                <a:solidFill>
                  <a:srgbClr val="0000FF"/>
                </a:solidFill>
                <a:latin typeface="Arial"/>
                <a:cs typeface="Arial"/>
              </a:rPr>
              <a:t>j</a:t>
            </a:r>
            <a:endParaRPr sz="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73377" y="1192242"/>
            <a:ext cx="8699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i="1" spc="150" dirty="0">
                <a:solidFill>
                  <a:srgbClr val="0000FF"/>
                </a:solidFill>
                <a:latin typeface="Trebuchet MS"/>
                <a:cs typeface="Trebuchet MS"/>
              </a:rPr>
              <a:t>α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38377" y="1318978"/>
            <a:ext cx="303530" cy="162560"/>
          </a:xfrm>
          <a:prstGeom prst="rect">
            <a:avLst/>
          </a:prstGeom>
        </p:spPr>
        <p:txBody>
          <a:bodyPr vert="horz" wrap="square" lIns="0" tIns="12636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200660" algn="l"/>
              </a:tabLst>
            </a:pPr>
            <a:r>
              <a:rPr sz="900" spc="150" dirty="0">
                <a:latin typeface="Arial"/>
                <a:cs typeface="Arial"/>
              </a:rPr>
              <a:t> 	 </a:t>
            </a:r>
            <a:r>
              <a:rPr sz="900" spc="-200" dirty="0">
                <a:latin typeface="Arial"/>
                <a:cs typeface="Arial"/>
              </a:rPr>
              <a:t> </a:t>
            </a:r>
            <a:endParaRPr sz="9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541729" y="1438338"/>
            <a:ext cx="137160" cy="0"/>
          </a:xfrm>
          <a:custGeom>
            <a:avLst/>
            <a:gdLst/>
            <a:ahLst/>
            <a:cxnLst/>
            <a:rect l="l" t="t" r="r" b="b"/>
            <a:pathLst>
              <a:path w="137160">
                <a:moveTo>
                  <a:pt x="0" y="0"/>
                </a:moveTo>
                <a:lnTo>
                  <a:pt x="136918" y="0"/>
                </a:lnTo>
              </a:path>
            </a:pathLst>
          </a:custGeom>
          <a:ln w="1442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378203" y="1466588"/>
            <a:ext cx="22479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110" dirty="0">
                <a:latin typeface="Arial"/>
                <a:cs typeface="Arial"/>
              </a:rPr>
              <a:t>”</a:t>
            </a:r>
            <a:r>
              <a:rPr sz="600" i="1" spc="15" dirty="0">
                <a:latin typeface="Arial"/>
                <a:cs typeface="Arial"/>
              </a:rPr>
              <a:t>B</a:t>
            </a:r>
            <a:r>
              <a:rPr sz="750" i="1" spc="7" baseline="-16666" dirty="0">
                <a:latin typeface="Arial"/>
                <a:cs typeface="Arial"/>
              </a:rPr>
              <a:t>nj</a:t>
            </a:r>
            <a:r>
              <a:rPr sz="750" i="1" spc="-67" baseline="-16666" dirty="0">
                <a:latin typeface="Arial"/>
                <a:cs typeface="Arial"/>
              </a:rPr>
              <a:t> </a:t>
            </a:r>
            <a:r>
              <a:rPr sz="600" spc="110" dirty="0">
                <a:latin typeface="Arial"/>
                <a:cs typeface="Arial"/>
              </a:rPr>
              <a:t>”</a:t>
            </a:r>
            <a:endParaRPr sz="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44334" y="1133241"/>
            <a:ext cx="185166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88035" algn="l"/>
                <a:tab pos="1004569" algn="l"/>
              </a:tabLst>
            </a:pPr>
            <a:r>
              <a:rPr sz="900" i="1" spc="5" dirty="0">
                <a:latin typeface="Arial"/>
                <a:cs typeface="Arial"/>
              </a:rPr>
              <a:t>V</a:t>
            </a:r>
            <a:r>
              <a:rPr sz="900" i="1" spc="7" baseline="-9259" dirty="0">
                <a:latin typeface="Arial"/>
                <a:cs typeface="Arial"/>
              </a:rPr>
              <a:t>nj</a:t>
            </a:r>
            <a:r>
              <a:rPr sz="900" i="1" spc="-97" baseline="-9259" dirty="0">
                <a:latin typeface="Arial"/>
                <a:cs typeface="Arial"/>
              </a:rPr>
              <a:t> </a:t>
            </a:r>
            <a:r>
              <a:rPr sz="900" spc="-5" dirty="0">
                <a:latin typeface="Tahoma"/>
                <a:cs typeface="Tahoma"/>
              </a:rPr>
              <a:t>(</a:t>
            </a:r>
            <a:r>
              <a:rPr sz="900" i="1" spc="-5" dirty="0">
                <a:latin typeface="Arial"/>
                <a:cs typeface="Arial"/>
              </a:rPr>
              <a:t>w</a:t>
            </a:r>
            <a:r>
              <a:rPr sz="900" i="1" spc="-155" dirty="0">
                <a:latin typeface="Arial"/>
                <a:cs typeface="Arial"/>
              </a:rPr>
              <a:t> </a:t>
            </a:r>
            <a:r>
              <a:rPr sz="900" spc="5" dirty="0">
                <a:latin typeface="Tahoma"/>
                <a:cs typeface="Tahoma"/>
              </a:rPr>
              <a:t>)</a:t>
            </a:r>
            <a:r>
              <a:rPr sz="900" spc="-25" dirty="0">
                <a:latin typeface="Tahoma"/>
                <a:cs typeface="Tahoma"/>
              </a:rPr>
              <a:t> </a:t>
            </a:r>
            <a:r>
              <a:rPr sz="900" spc="55" dirty="0">
                <a:latin typeface="Tahoma"/>
                <a:cs typeface="Tahoma"/>
              </a:rPr>
              <a:t>= </a:t>
            </a:r>
            <a:r>
              <a:rPr sz="900" spc="235" dirty="0">
                <a:latin typeface="Tahoma"/>
                <a:cs typeface="Tahoma"/>
              </a:rPr>
              <a:t> </a:t>
            </a:r>
            <a:r>
              <a:rPr sz="1350" u="heavy" spc="172" baseline="3086" dirty="0">
                <a:solidFill>
                  <a:srgbClr val="0000FF"/>
                </a:solidFill>
                <a:latin typeface="Arial"/>
                <a:cs typeface="Arial"/>
              </a:rPr>
              <a:t>(</a:t>
            </a:r>
            <a:r>
              <a:rPr sz="1350" spc="172" baseline="3086" dirty="0">
                <a:solidFill>
                  <a:srgbClr val="0000FF"/>
                </a:solidFill>
                <a:latin typeface="Arial"/>
                <a:cs typeface="Arial"/>
              </a:rPr>
              <a:t>	)	</a:t>
            </a:r>
            <a:r>
              <a:rPr sz="900" spc="-35" dirty="0">
                <a:latin typeface="Tahoma"/>
                <a:cs typeface="Tahoma"/>
              </a:rPr>
              <a:t>[</a:t>
            </a:r>
            <a:r>
              <a:rPr sz="900" u="heavy" spc="-35" dirty="0">
                <a:latin typeface="Tahoma"/>
                <a:cs typeface="Tahoma"/>
              </a:rPr>
              <a:t>(1</a:t>
            </a:r>
            <a:r>
              <a:rPr sz="900" u="heavy" spc="-95" dirty="0">
                <a:latin typeface="Tahoma"/>
                <a:cs typeface="Tahoma"/>
              </a:rPr>
              <a:t> </a:t>
            </a:r>
            <a:r>
              <a:rPr sz="900" u="heavy" dirty="0">
                <a:latin typeface="Lucida Sans Unicode"/>
                <a:cs typeface="Lucida Sans Unicode"/>
              </a:rPr>
              <a:t>−</a:t>
            </a:r>
            <a:r>
              <a:rPr sz="900" spc="-95" dirty="0">
                <a:latin typeface="Lucida Sans Unicode"/>
                <a:cs typeface="Lucida Sans Unicode"/>
              </a:rPr>
              <a:t> </a:t>
            </a:r>
            <a:r>
              <a:rPr sz="900" i="1" u="heavy" spc="25" dirty="0">
                <a:latin typeface="Arial"/>
                <a:cs typeface="Arial"/>
              </a:rPr>
              <a:t>τ</a:t>
            </a:r>
            <a:r>
              <a:rPr sz="900" i="1" u="heavy" spc="37" baseline="-9259" dirty="0">
                <a:latin typeface="Arial"/>
                <a:cs typeface="Arial"/>
              </a:rPr>
              <a:t>n</a:t>
            </a:r>
            <a:r>
              <a:rPr sz="900" i="1" spc="-172" baseline="-9259" dirty="0">
                <a:latin typeface="Arial"/>
                <a:cs typeface="Arial"/>
              </a:rPr>
              <a:t> </a:t>
            </a:r>
            <a:r>
              <a:rPr sz="900" spc="-5" dirty="0">
                <a:latin typeface="Tahoma"/>
                <a:cs typeface="Tahoma"/>
              </a:rPr>
              <a:t>)</a:t>
            </a:r>
            <a:r>
              <a:rPr sz="900" i="1" spc="-5" dirty="0">
                <a:latin typeface="Arial"/>
                <a:cs typeface="Arial"/>
              </a:rPr>
              <a:t>w</a:t>
            </a:r>
            <a:r>
              <a:rPr sz="900" i="1" spc="25" dirty="0">
                <a:latin typeface="Arial"/>
                <a:cs typeface="Arial"/>
              </a:rPr>
              <a:t> </a:t>
            </a:r>
            <a:r>
              <a:rPr sz="900" u="heavy" dirty="0">
                <a:latin typeface="Lucida Sans Unicode"/>
                <a:cs typeface="Lucida Sans Unicode"/>
              </a:rPr>
              <a:t>−</a:t>
            </a:r>
            <a:r>
              <a:rPr sz="900" u="heavy" spc="-95" dirty="0">
                <a:latin typeface="Lucida Sans Unicode"/>
                <a:cs typeface="Lucida Sans Unicode"/>
              </a:rPr>
              <a:t> </a:t>
            </a:r>
            <a:r>
              <a:rPr sz="900" i="1" u="heavy" dirty="0">
                <a:latin typeface="Arial"/>
                <a:cs typeface="Arial"/>
              </a:rPr>
              <a:t>p</a:t>
            </a:r>
            <a:r>
              <a:rPr sz="900" i="1" u="heavy" baseline="-9259" dirty="0">
                <a:latin typeface="Arial"/>
                <a:cs typeface="Arial"/>
              </a:rPr>
              <a:t>n</a:t>
            </a:r>
            <a:r>
              <a:rPr sz="900" i="1" baseline="-9259" dirty="0">
                <a:latin typeface="Arial"/>
                <a:cs typeface="Arial"/>
              </a:rPr>
              <a:t>j</a:t>
            </a:r>
            <a:r>
              <a:rPr sz="900" i="1" spc="-112" baseline="-9259" dirty="0">
                <a:latin typeface="Arial"/>
                <a:cs typeface="Arial"/>
              </a:rPr>
              <a:t> </a:t>
            </a:r>
            <a:r>
              <a:rPr sz="900" spc="-80" dirty="0">
                <a:latin typeface="Tahoma"/>
                <a:cs typeface="Tahoma"/>
              </a:rPr>
              <a:t>]</a:t>
            </a:r>
            <a:endParaRPr sz="9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65960" y="1214089"/>
            <a:ext cx="93027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48945" algn="l"/>
                <a:tab pos="865505" algn="l"/>
              </a:tabLst>
            </a:pPr>
            <a:r>
              <a:rPr sz="1350" spc="-75" baseline="-52469" dirty="0">
                <a:latin typeface="Arial"/>
                <a:cs typeface="Arial"/>
              </a:rPr>
              <a:t>.;</a:t>
            </a:r>
            <a:r>
              <a:rPr sz="1350" spc="-150" baseline="-52469" dirty="0">
                <a:latin typeface="Arial"/>
                <a:cs typeface="Arial"/>
              </a:rPr>
              <a:t> </a:t>
            </a:r>
            <a:r>
              <a:rPr sz="900" spc="1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	</a:t>
            </a:r>
            <a:r>
              <a:rPr sz="900" spc="150" dirty="0">
                <a:latin typeface="Arial"/>
                <a:cs typeface="Arial"/>
              </a:rPr>
              <a:t>  </a:t>
            </a:r>
            <a:r>
              <a:rPr sz="900" dirty="0">
                <a:latin typeface="Arial"/>
                <a:cs typeface="Arial"/>
              </a:rPr>
              <a:t>	</a:t>
            </a:r>
            <a:r>
              <a:rPr sz="900" spc="-50" dirty="0">
                <a:latin typeface="Arial"/>
                <a:cs typeface="Arial"/>
              </a:rPr>
              <a:t>.;</a:t>
            </a:r>
            <a:endParaRPr sz="9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49704" y="1361699"/>
            <a:ext cx="42799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i="1" spc="-15" dirty="0">
                <a:latin typeface="Arial"/>
                <a:cs typeface="Arial"/>
              </a:rPr>
              <a:t>dis</a:t>
            </a:r>
            <a:r>
              <a:rPr sz="600" i="1" dirty="0">
                <a:latin typeface="Arial"/>
                <a:cs typeface="Arial"/>
              </a:rPr>
              <a:t>p</a:t>
            </a:r>
            <a:r>
              <a:rPr sz="600" i="1" spc="0" dirty="0">
                <a:latin typeface="Trebuchet MS"/>
                <a:cs typeface="Trebuchet MS"/>
              </a:rPr>
              <a:t>.</a:t>
            </a:r>
            <a:r>
              <a:rPr sz="600" i="1" spc="-15" dirty="0">
                <a:latin typeface="Arial"/>
                <a:cs typeface="Arial"/>
              </a:rPr>
              <a:t>income</a:t>
            </a:r>
            <a:endParaRPr sz="6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74395" y="1771513"/>
            <a:ext cx="89931" cy="12446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16372" y="1818479"/>
            <a:ext cx="0" cy="1176020"/>
          </a:xfrm>
          <a:custGeom>
            <a:avLst/>
            <a:gdLst/>
            <a:ahLst/>
            <a:cxnLst/>
            <a:rect l="l" t="t" r="r" b="b"/>
            <a:pathLst>
              <a:path h="1176020">
                <a:moveTo>
                  <a:pt x="0" y="1175689"/>
                </a:moveTo>
                <a:lnTo>
                  <a:pt x="0" y="0"/>
                </a:lnTo>
              </a:path>
            </a:pathLst>
          </a:custGeom>
          <a:ln w="7194">
            <a:solidFill>
              <a:srgbClr val="6095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9673" y="1811339"/>
            <a:ext cx="33655" cy="33020"/>
          </a:xfrm>
          <a:custGeom>
            <a:avLst/>
            <a:gdLst/>
            <a:ahLst/>
            <a:cxnLst/>
            <a:rect l="l" t="t" r="r" b="b"/>
            <a:pathLst>
              <a:path w="33654" h="33019">
                <a:moveTo>
                  <a:pt x="16698" y="0"/>
                </a:moveTo>
                <a:lnTo>
                  <a:pt x="0" y="28626"/>
                </a:lnTo>
                <a:lnTo>
                  <a:pt x="579" y="30829"/>
                </a:lnTo>
                <a:lnTo>
                  <a:pt x="4011" y="32831"/>
                </a:lnTo>
                <a:lnTo>
                  <a:pt x="6214" y="32251"/>
                </a:lnTo>
                <a:lnTo>
                  <a:pt x="16698" y="14278"/>
                </a:lnTo>
                <a:lnTo>
                  <a:pt x="25027" y="14278"/>
                </a:lnTo>
                <a:lnTo>
                  <a:pt x="16698" y="0"/>
                </a:lnTo>
                <a:close/>
              </a:path>
              <a:path w="33654" h="33019">
                <a:moveTo>
                  <a:pt x="25027" y="14278"/>
                </a:moveTo>
                <a:lnTo>
                  <a:pt x="16698" y="14278"/>
                </a:lnTo>
                <a:lnTo>
                  <a:pt x="27183" y="32251"/>
                </a:lnTo>
                <a:lnTo>
                  <a:pt x="29385" y="32831"/>
                </a:lnTo>
                <a:lnTo>
                  <a:pt x="32817" y="30829"/>
                </a:lnTo>
                <a:lnTo>
                  <a:pt x="33397" y="28626"/>
                </a:lnTo>
                <a:lnTo>
                  <a:pt x="25027" y="14278"/>
                </a:lnTo>
                <a:close/>
              </a:path>
            </a:pathLst>
          </a:custGeom>
          <a:solidFill>
            <a:srgbClr val="6095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9576" y="2955016"/>
            <a:ext cx="2028863" cy="935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16372" y="2994168"/>
            <a:ext cx="1960245" cy="2540"/>
          </a:xfrm>
          <a:custGeom>
            <a:avLst/>
            <a:gdLst/>
            <a:ahLst/>
            <a:cxnLst/>
            <a:rect l="l" t="t" r="r" b="b"/>
            <a:pathLst>
              <a:path w="1960245" h="2539">
                <a:moveTo>
                  <a:pt x="0" y="0"/>
                </a:moveTo>
                <a:lnTo>
                  <a:pt x="1959670" y="2464"/>
                </a:lnTo>
              </a:path>
            </a:pathLst>
          </a:custGeom>
          <a:ln w="7194">
            <a:solidFill>
              <a:srgbClr val="6095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550335" y="2979907"/>
            <a:ext cx="33020" cy="33655"/>
          </a:xfrm>
          <a:custGeom>
            <a:avLst/>
            <a:gdLst/>
            <a:ahLst/>
            <a:cxnLst/>
            <a:rect l="l" t="t" r="r" b="b"/>
            <a:pathLst>
              <a:path w="33019" h="33655">
                <a:moveTo>
                  <a:pt x="4241" y="0"/>
                </a:moveTo>
                <a:lnTo>
                  <a:pt x="2038" y="576"/>
                </a:lnTo>
                <a:lnTo>
                  <a:pt x="32" y="4006"/>
                </a:lnTo>
                <a:lnTo>
                  <a:pt x="609" y="6209"/>
                </a:lnTo>
                <a:lnTo>
                  <a:pt x="18568" y="16716"/>
                </a:lnTo>
                <a:lnTo>
                  <a:pt x="582" y="27178"/>
                </a:lnTo>
                <a:lnTo>
                  <a:pt x="0" y="29380"/>
                </a:lnTo>
                <a:lnTo>
                  <a:pt x="1997" y="32815"/>
                </a:lnTo>
                <a:lnTo>
                  <a:pt x="4199" y="33397"/>
                </a:lnTo>
                <a:lnTo>
                  <a:pt x="32847" y="16734"/>
                </a:lnTo>
                <a:lnTo>
                  <a:pt x="4241" y="0"/>
                </a:lnTo>
                <a:close/>
              </a:path>
            </a:pathLst>
          </a:custGeom>
          <a:solidFill>
            <a:srgbClr val="6095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97426" y="2447801"/>
            <a:ext cx="1550425" cy="64031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16213" y="2464029"/>
            <a:ext cx="1510665" cy="593725"/>
          </a:xfrm>
          <a:custGeom>
            <a:avLst/>
            <a:gdLst/>
            <a:ahLst/>
            <a:cxnLst/>
            <a:rect l="l" t="t" r="r" b="b"/>
            <a:pathLst>
              <a:path w="1510664" h="593725">
                <a:moveTo>
                  <a:pt x="0" y="593251"/>
                </a:moveTo>
                <a:lnTo>
                  <a:pt x="1510373" y="0"/>
                </a:lnTo>
              </a:path>
            </a:pathLst>
          </a:custGeom>
          <a:ln w="10791">
            <a:solidFill>
              <a:srgbClr val="E2A8A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081611" y="1839861"/>
            <a:ext cx="1600787" cy="124465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103396" y="1856490"/>
            <a:ext cx="1558290" cy="1201420"/>
          </a:xfrm>
          <a:custGeom>
            <a:avLst/>
            <a:gdLst/>
            <a:ahLst/>
            <a:cxnLst/>
            <a:rect l="l" t="t" r="r" b="b"/>
            <a:pathLst>
              <a:path w="1558289" h="1201420">
                <a:moveTo>
                  <a:pt x="0" y="1200790"/>
                </a:moveTo>
                <a:lnTo>
                  <a:pt x="1557660" y="0"/>
                </a:lnTo>
              </a:path>
            </a:pathLst>
          </a:custGeom>
          <a:ln w="10791">
            <a:solidFill>
              <a:srgbClr val="59BA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57175" y="1749929"/>
            <a:ext cx="841762" cy="133458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791545" y="2809901"/>
            <a:ext cx="405765" cy="1035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00" dirty="0">
                <a:latin typeface="Arial"/>
                <a:cs typeface="Arial"/>
              </a:rPr>
              <a:t>Downtown</a:t>
            </a:r>
            <a:r>
              <a:rPr sz="500" spc="-85" dirty="0">
                <a:latin typeface="Arial"/>
                <a:cs typeface="Arial"/>
              </a:rPr>
              <a:t> </a:t>
            </a:r>
            <a:r>
              <a:rPr sz="500" spc="5" dirty="0">
                <a:latin typeface="Arial"/>
                <a:cs typeface="Arial"/>
              </a:rPr>
              <a:t>q</a:t>
            </a:r>
            <a:r>
              <a:rPr sz="450" spc="7" baseline="-27777" dirty="0">
                <a:latin typeface="Arial"/>
                <a:cs typeface="Arial"/>
              </a:rPr>
              <a:t>L</a:t>
            </a:r>
            <a:endParaRPr sz="450" baseline="-27777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692223" y="3018186"/>
            <a:ext cx="142875" cy="1117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825" spc="7" baseline="15151" dirty="0">
                <a:latin typeface="Arial"/>
                <a:cs typeface="Arial"/>
              </a:rPr>
              <a:t>P</a:t>
            </a:r>
            <a:r>
              <a:rPr sz="350" spc="5" dirty="0">
                <a:latin typeface="Arial"/>
                <a:cs typeface="Arial"/>
              </a:rPr>
              <a:t>DH</a:t>
            </a:r>
            <a:endParaRPr sz="3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29573" y="1856740"/>
            <a:ext cx="328295" cy="198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3000"/>
              </a:lnSpc>
              <a:spcBef>
                <a:spcPts val="95"/>
              </a:spcBef>
            </a:pPr>
            <a:r>
              <a:rPr sz="550" b="1" dirty="0">
                <a:latin typeface="Arial"/>
                <a:cs typeface="Arial"/>
              </a:rPr>
              <a:t>Indirect  utility</a:t>
            </a:r>
            <a:r>
              <a:rPr sz="550" b="1" spc="-70" dirty="0">
                <a:latin typeface="Arial"/>
                <a:cs typeface="Arial"/>
              </a:rPr>
              <a:t> </a:t>
            </a:r>
            <a:r>
              <a:rPr sz="550" b="1" spc="0" dirty="0">
                <a:latin typeface="Arial"/>
                <a:cs typeface="Arial"/>
              </a:rPr>
              <a:t>V</a:t>
            </a:r>
            <a:r>
              <a:rPr sz="525" b="1" spc="0" baseline="-23809" dirty="0">
                <a:latin typeface="Arial"/>
                <a:cs typeface="Arial"/>
              </a:rPr>
              <a:t>nj</a:t>
            </a:r>
            <a:endParaRPr sz="525" baseline="-23809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306655" y="3020480"/>
            <a:ext cx="353695" cy="1117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550" b="1" spc="0" dirty="0">
                <a:latin typeface="Arial"/>
                <a:cs typeface="Arial"/>
              </a:rPr>
              <a:t>Income</a:t>
            </a:r>
            <a:r>
              <a:rPr sz="550" b="1" spc="-70" dirty="0">
                <a:latin typeface="Arial"/>
                <a:cs typeface="Arial"/>
              </a:rPr>
              <a:t> </a:t>
            </a:r>
            <a:r>
              <a:rPr sz="550" b="1" spc="5" dirty="0">
                <a:latin typeface="Arial"/>
                <a:cs typeface="Arial"/>
              </a:rPr>
              <a:t>w</a:t>
            </a:r>
            <a:endParaRPr sz="55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306017" y="2536138"/>
            <a:ext cx="344805" cy="1035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00" spc="0" dirty="0">
                <a:latin typeface="Arial"/>
                <a:cs typeface="Arial"/>
              </a:rPr>
              <a:t>Suburbs</a:t>
            </a:r>
            <a:r>
              <a:rPr sz="500" spc="-95" dirty="0">
                <a:latin typeface="Arial"/>
                <a:cs typeface="Arial"/>
              </a:rPr>
              <a:t> </a:t>
            </a:r>
            <a:r>
              <a:rPr sz="500" spc="5" dirty="0">
                <a:latin typeface="Arial"/>
                <a:cs typeface="Arial"/>
              </a:rPr>
              <a:t>q</a:t>
            </a:r>
            <a:r>
              <a:rPr sz="450" spc="7" baseline="-27777" dirty="0">
                <a:latin typeface="Arial"/>
                <a:cs typeface="Arial"/>
              </a:rPr>
              <a:t>L</a:t>
            </a:r>
            <a:endParaRPr sz="450" baseline="-27777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040493" y="1718413"/>
            <a:ext cx="413384" cy="1035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00" dirty="0">
                <a:latin typeface="Arial"/>
                <a:cs typeface="Arial"/>
              </a:rPr>
              <a:t>Downtown</a:t>
            </a:r>
            <a:r>
              <a:rPr sz="500" spc="-85" dirty="0">
                <a:latin typeface="Arial"/>
                <a:cs typeface="Arial"/>
              </a:rPr>
              <a:t> </a:t>
            </a:r>
            <a:r>
              <a:rPr sz="500" spc="10" dirty="0">
                <a:latin typeface="Arial"/>
                <a:cs typeface="Arial"/>
              </a:rPr>
              <a:t>q</a:t>
            </a:r>
            <a:r>
              <a:rPr sz="450" spc="15" baseline="-27777" dirty="0">
                <a:latin typeface="Arial"/>
                <a:cs typeface="Arial"/>
              </a:rPr>
              <a:t>H</a:t>
            </a:r>
            <a:endParaRPr sz="450" baseline="-27777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322628" y="1758159"/>
            <a:ext cx="1233865" cy="133355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346160" y="1811403"/>
            <a:ext cx="1187450" cy="1251585"/>
          </a:xfrm>
          <a:custGeom>
            <a:avLst/>
            <a:gdLst/>
            <a:ahLst/>
            <a:cxnLst/>
            <a:rect l="l" t="t" r="r" b="b"/>
            <a:pathLst>
              <a:path w="1187450" h="1251585">
                <a:moveTo>
                  <a:pt x="0" y="1251173"/>
                </a:moveTo>
                <a:lnTo>
                  <a:pt x="1186838" y="0"/>
                </a:lnTo>
              </a:path>
            </a:pathLst>
          </a:custGeom>
          <a:ln w="10791">
            <a:solidFill>
              <a:srgbClr val="1D48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1849081" y="2073513"/>
            <a:ext cx="351790" cy="1035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00" spc="0" dirty="0">
                <a:latin typeface="Arial"/>
                <a:cs typeface="Arial"/>
              </a:rPr>
              <a:t>Suburbs q</a:t>
            </a:r>
            <a:r>
              <a:rPr sz="450" spc="37" baseline="-27777" dirty="0">
                <a:latin typeface="Arial"/>
                <a:cs typeface="Arial"/>
              </a:rPr>
              <a:t>H</a:t>
            </a:r>
            <a:endParaRPr sz="450" baseline="-27777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932489" y="3014930"/>
            <a:ext cx="600710" cy="1117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825" spc="15" baseline="15151" dirty="0">
                <a:latin typeface="Arial"/>
                <a:cs typeface="Arial"/>
              </a:rPr>
              <a:t>P</a:t>
            </a:r>
            <a:r>
              <a:rPr sz="350" spc="10" dirty="0">
                <a:latin typeface="Arial"/>
                <a:cs typeface="Arial"/>
              </a:rPr>
              <a:t>DL     </a:t>
            </a:r>
            <a:r>
              <a:rPr sz="825" spc="7" baseline="15151" dirty="0">
                <a:latin typeface="Arial"/>
                <a:cs typeface="Arial"/>
              </a:rPr>
              <a:t>P</a:t>
            </a:r>
            <a:r>
              <a:rPr sz="525" spc="7" baseline="7936" dirty="0">
                <a:latin typeface="Arial"/>
                <a:cs typeface="Arial"/>
              </a:rPr>
              <a:t>SL    </a:t>
            </a:r>
            <a:r>
              <a:rPr sz="525" spc="150" baseline="7936" dirty="0">
                <a:latin typeface="Arial"/>
                <a:cs typeface="Arial"/>
              </a:rPr>
              <a:t> </a:t>
            </a:r>
            <a:r>
              <a:rPr sz="825" spc="15" baseline="20202" dirty="0">
                <a:latin typeface="Arial"/>
                <a:cs typeface="Arial"/>
              </a:rPr>
              <a:t>P</a:t>
            </a:r>
            <a:r>
              <a:rPr sz="525" spc="15" baseline="7936" dirty="0">
                <a:latin typeface="Arial"/>
                <a:cs typeface="Arial"/>
              </a:rPr>
              <a:t>SH</a:t>
            </a:r>
            <a:endParaRPr sz="525" baseline="7936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1825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356933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65" dirty="0"/>
              <a:t>Summary:  </a:t>
            </a:r>
            <a:r>
              <a:rPr spc="-15" dirty="0"/>
              <a:t>Location </a:t>
            </a:r>
            <a:r>
              <a:rPr spc="-40" dirty="0"/>
              <a:t>Choice </a:t>
            </a:r>
            <a:r>
              <a:rPr spc="-60" dirty="0"/>
              <a:t>Depends on</a:t>
            </a:r>
            <a:r>
              <a:rPr spc="125" dirty="0"/>
              <a:t> </a:t>
            </a:r>
            <a:r>
              <a:rPr spc="-80" dirty="0"/>
              <a:t>Income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83844" y="601057"/>
            <a:ext cx="21189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30" dirty="0">
                <a:latin typeface="Gill Sans MT"/>
                <a:cs typeface="Gill Sans MT"/>
              </a:rPr>
              <a:t>Representative Indirect </a:t>
            </a:r>
            <a:r>
              <a:rPr sz="1000" b="1" spc="-25" dirty="0">
                <a:latin typeface="Gill Sans MT"/>
                <a:cs typeface="Gill Sans MT"/>
              </a:rPr>
              <a:t>Utility in </a:t>
            </a:r>
            <a:r>
              <a:rPr sz="1000" b="1" spc="80" dirty="0">
                <a:latin typeface="Gill Sans MT"/>
                <a:cs typeface="Gill Sans MT"/>
              </a:rPr>
              <a:t> </a:t>
            </a:r>
            <a:r>
              <a:rPr sz="1000" i="1" spc="-15" dirty="0">
                <a:latin typeface="Trebuchet MS"/>
                <a:cs typeface="Trebuchet MS"/>
              </a:rPr>
              <a:t>n</a:t>
            </a:r>
            <a:r>
              <a:rPr sz="1000" i="1" spc="-15" dirty="0">
                <a:latin typeface="Arial"/>
                <a:cs typeface="Arial"/>
              </a:rPr>
              <a:t>, </a:t>
            </a:r>
            <a:r>
              <a:rPr sz="1000" i="1" spc="-105" dirty="0">
                <a:latin typeface="Trebuchet MS"/>
                <a:cs typeface="Trebuchet MS"/>
              </a:rPr>
              <a:t>j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1359" y="1104767"/>
            <a:ext cx="8382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-35" dirty="0">
                <a:latin typeface="Tahoma"/>
                <a:cs typeface="Tahoma"/>
              </a:rPr>
              <a:t>¯</a:t>
            </a:r>
            <a:endParaRPr sz="9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60677" y="977858"/>
            <a:ext cx="6858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u="sng" spc="-6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500" u="sng" spc="-15" dirty="0">
                <a:solidFill>
                  <a:srgbClr val="0000FF"/>
                </a:solidFill>
                <a:latin typeface="Arial"/>
                <a:cs typeface="Arial"/>
              </a:rPr>
              <a:t>1</a:t>
            </a:r>
            <a:endParaRPr sz="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36332" y="1111140"/>
            <a:ext cx="8890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i="1" spc="5" dirty="0">
                <a:solidFill>
                  <a:srgbClr val="0000FF"/>
                </a:solidFill>
                <a:latin typeface="Arial"/>
                <a:cs typeface="Arial"/>
              </a:rPr>
              <a:t>nj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53566" y="1041153"/>
            <a:ext cx="461009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i="1" dirty="0">
                <a:solidFill>
                  <a:srgbClr val="0000FF"/>
                </a:solidFill>
                <a:latin typeface="Arial"/>
                <a:cs typeface="Arial"/>
              </a:rPr>
              <a:t>N </a:t>
            </a:r>
            <a:r>
              <a:rPr sz="750" i="1" spc="172" baseline="44444" dirty="0">
                <a:solidFill>
                  <a:srgbClr val="0000FF"/>
                </a:solidFill>
                <a:latin typeface="Arial"/>
                <a:cs typeface="Arial"/>
              </a:rPr>
              <a:t>γ</a:t>
            </a:r>
            <a:r>
              <a:rPr sz="750" i="1" spc="-52" baseline="44444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900" i="1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900" i="1" baseline="-9259" dirty="0">
                <a:solidFill>
                  <a:srgbClr val="0000FF"/>
                </a:solidFill>
                <a:latin typeface="Arial"/>
                <a:cs typeface="Arial"/>
              </a:rPr>
              <a:t>n </a:t>
            </a:r>
            <a:r>
              <a:rPr sz="900" i="1" spc="0" dirty="0">
                <a:solidFill>
                  <a:srgbClr val="0000FF"/>
                </a:solidFill>
                <a:latin typeface="Arial"/>
                <a:cs typeface="Arial"/>
              </a:rPr>
              <a:t>Q</a:t>
            </a:r>
            <a:r>
              <a:rPr sz="900" i="1" spc="0" baseline="-9259" dirty="0">
                <a:solidFill>
                  <a:srgbClr val="0000FF"/>
                </a:solidFill>
                <a:latin typeface="Arial"/>
                <a:cs typeface="Arial"/>
              </a:rPr>
              <a:t>j</a:t>
            </a:r>
            <a:endParaRPr sz="900" baseline="-9259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266266" y="1231341"/>
            <a:ext cx="448945" cy="0"/>
          </a:xfrm>
          <a:custGeom>
            <a:avLst/>
            <a:gdLst/>
            <a:ahLst/>
            <a:cxnLst/>
            <a:rect l="l" t="t" r="r" b="b"/>
            <a:pathLst>
              <a:path w="448944">
                <a:moveTo>
                  <a:pt x="0" y="0"/>
                </a:moveTo>
                <a:lnTo>
                  <a:pt x="448449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368450" y="1219804"/>
            <a:ext cx="8763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i="1" spc="-150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endParaRPr sz="9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52664" y="1218531"/>
            <a:ext cx="6413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i="1" spc="-3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endParaRPr sz="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43304" y="1289791"/>
            <a:ext cx="8890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i="1" spc="-1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600" i="1" spc="30" dirty="0">
                <a:solidFill>
                  <a:srgbClr val="0000FF"/>
                </a:solidFill>
                <a:latin typeface="Arial"/>
                <a:cs typeface="Arial"/>
              </a:rPr>
              <a:t>j</a:t>
            </a:r>
            <a:endParaRPr sz="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73377" y="1192242"/>
            <a:ext cx="8699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i="1" spc="150" dirty="0">
                <a:solidFill>
                  <a:srgbClr val="0000FF"/>
                </a:solidFill>
                <a:latin typeface="Trebuchet MS"/>
                <a:cs typeface="Trebuchet MS"/>
              </a:rPr>
              <a:t>α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38377" y="1318978"/>
            <a:ext cx="303530" cy="162560"/>
          </a:xfrm>
          <a:prstGeom prst="rect">
            <a:avLst/>
          </a:prstGeom>
        </p:spPr>
        <p:txBody>
          <a:bodyPr vert="horz" wrap="square" lIns="0" tIns="12636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200660" algn="l"/>
              </a:tabLst>
            </a:pPr>
            <a:r>
              <a:rPr sz="900" spc="150" dirty="0">
                <a:latin typeface="Arial"/>
                <a:cs typeface="Arial"/>
              </a:rPr>
              <a:t> 	 </a:t>
            </a:r>
            <a:r>
              <a:rPr sz="900" spc="-200" dirty="0">
                <a:latin typeface="Arial"/>
                <a:cs typeface="Arial"/>
              </a:rPr>
              <a:t> </a:t>
            </a:r>
            <a:endParaRPr sz="9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541729" y="1438338"/>
            <a:ext cx="137160" cy="0"/>
          </a:xfrm>
          <a:custGeom>
            <a:avLst/>
            <a:gdLst/>
            <a:ahLst/>
            <a:cxnLst/>
            <a:rect l="l" t="t" r="r" b="b"/>
            <a:pathLst>
              <a:path w="137160">
                <a:moveTo>
                  <a:pt x="0" y="0"/>
                </a:moveTo>
                <a:lnTo>
                  <a:pt x="136918" y="0"/>
                </a:lnTo>
              </a:path>
            </a:pathLst>
          </a:custGeom>
          <a:ln w="1442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378203" y="1466588"/>
            <a:ext cx="22479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110" dirty="0">
                <a:latin typeface="Arial"/>
                <a:cs typeface="Arial"/>
              </a:rPr>
              <a:t>”</a:t>
            </a:r>
            <a:r>
              <a:rPr sz="600" i="1" spc="15" dirty="0">
                <a:latin typeface="Arial"/>
                <a:cs typeface="Arial"/>
              </a:rPr>
              <a:t>B</a:t>
            </a:r>
            <a:r>
              <a:rPr sz="750" i="1" spc="7" baseline="-16666" dirty="0">
                <a:latin typeface="Arial"/>
                <a:cs typeface="Arial"/>
              </a:rPr>
              <a:t>nj</a:t>
            </a:r>
            <a:r>
              <a:rPr sz="750" i="1" spc="-67" baseline="-16666" dirty="0">
                <a:latin typeface="Arial"/>
                <a:cs typeface="Arial"/>
              </a:rPr>
              <a:t> </a:t>
            </a:r>
            <a:r>
              <a:rPr sz="600" spc="110" dirty="0">
                <a:latin typeface="Arial"/>
                <a:cs typeface="Arial"/>
              </a:rPr>
              <a:t>”</a:t>
            </a:r>
            <a:endParaRPr sz="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44334" y="1133241"/>
            <a:ext cx="185166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88035" algn="l"/>
                <a:tab pos="1004569" algn="l"/>
              </a:tabLst>
            </a:pPr>
            <a:r>
              <a:rPr sz="900" i="1" spc="5" dirty="0">
                <a:latin typeface="Arial"/>
                <a:cs typeface="Arial"/>
              </a:rPr>
              <a:t>V</a:t>
            </a:r>
            <a:r>
              <a:rPr sz="900" i="1" spc="7" baseline="-9259" dirty="0">
                <a:latin typeface="Arial"/>
                <a:cs typeface="Arial"/>
              </a:rPr>
              <a:t>nj</a:t>
            </a:r>
            <a:r>
              <a:rPr sz="900" i="1" spc="-97" baseline="-9259" dirty="0">
                <a:latin typeface="Arial"/>
                <a:cs typeface="Arial"/>
              </a:rPr>
              <a:t> </a:t>
            </a:r>
            <a:r>
              <a:rPr sz="900" spc="-5" dirty="0">
                <a:latin typeface="Tahoma"/>
                <a:cs typeface="Tahoma"/>
              </a:rPr>
              <a:t>(</a:t>
            </a:r>
            <a:r>
              <a:rPr sz="900" i="1" spc="-5" dirty="0">
                <a:latin typeface="Arial"/>
                <a:cs typeface="Arial"/>
              </a:rPr>
              <a:t>w</a:t>
            </a:r>
            <a:r>
              <a:rPr sz="900" i="1" spc="-155" dirty="0">
                <a:latin typeface="Arial"/>
                <a:cs typeface="Arial"/>
              </a:rPr>
              <a:t> </a:t>
            </a:r>
            <a:r>
              <a:rPr sz="900" spc="5" dirty="0">
                <a:latin typeface="Tahoma"/>
                <a:cs typeface="Tahoma"/>
              </a:rPr>
              <a:t>)</a:t>
            </a:r>
            <a:r>
              <a:rPr sz="900" spc="-25" dirty="0">
                <a:latin typeface="Tahoma"/>
                <a:cs typeface="Tahoma"/>
              </a:rPr>
              <a:t> </a:t>
            </a:r>
            <a:r>
              <a:rPr sz="900" spc="55" dirty="0">
                <a:latin typeface="Tahoma"/>
                <a:cs typeface="Tahoma"/>
              </a:rPr>
              <a:t>= </a:t>
            </a:r>
            <a:r>
              <a:rPr sz="900" spc="235" dirty="0">
                <a:latin typeface="Tahoma"/>
                <a:cs typeface="Tahoma"/>
              </a:rPr>
              <a:t> </a:t>
            </a:r>
            <a:r>
              <a:rPr sz="1350" u="heavy" spc="172" baseline="3086" dirty="0">
                <a:solidFill>
                  <a:srgbClr val="0000FF"/>
                </a:solidFill>
                <a:latin typeface="Arial"/>
                <a:cs typeface="Arial"/>
              </a:rPr>
              <a:t>(</a:t>
            </a:r>
            <a:r>
              <a:rPr sz="1350" spc="172" baseline="3086" dirty="0">
                <a:solidFill>
                  <a:srgbClr val="0000FF"/>
                </a:solidFill>
                <a:latin typeface="Arial"/>
                <a:cs typeface="Arial"/>
              </a:rPr>
              <a:t>	)	</a:t>
            </a:r>
            <a:r>
              <a:rPr sz="900" spc="-35" dirty="0">
                <a:latin typeface="Tahoma"/>
                <a:cs typeface="Tahoma"/>
              </a:rPr>
              <a:t>[</a:t>
            </a:r>
            <a:r>
              <a:rPr sz="900" u="heavy" spc="-35" dirty="0">
                <a:latin typeface="Tahoma"/>
                <a:cs typeface="Tahoma"/>
              </a:rPr>
              <a:t>(1</a:t>
            </a:r>
            <a:r>
              <a:rPr sz="900" u="heavy" spc="-95" dirty="0">
                <a:latin typeface="Tahoma"/>
                <a:cs typeface="Tahoma"/>
              </a:rPr>
              <a:t> </a:t>
            </a:r>
            <a:r>
              <a:rPr sz="900" u="heavy" dirty="0">
                <a:latin typeface="Lucida Sans Unicode"/>
                <a:cs typeface="Lucida Sans Unicode"/>
              </a:rPr>
              <a:t>−</a:t>
            </a:r>
            <a:r>
              <a:rPr sz="900" spc="-95" dirty="0">
                <a:latin typeface="Lucida Sans Unicode"/>
                <a:cs typeface="Lucida Sans Unicode"/>
              </a:rPr>
              <a:t> </a:t>
            </a:r>
            <a:r>
              <a:rPr sz="900" i="1" u="heavy" spc="25" dirty="0">
                <a:latin typeface="Arial"/>
                <a:cs typeface="Arial"/>
              </a:rPr>
              <a:t>τ</a:t>
            </a:r>
            <a:r>
              <a:rPr sz="900" i="1" u="heavy" spc="37" baseline="-9259" dirty="0">
                <a:latin typeface="Arial"/>
                <a:cs typeface="Arial"/>
              </a:rPr>
              <a:t>n</a:t>
            </a:r>
            <a:r>
              <a:rPr sz="900" i="1" spc="-172" baseline="-9259" dirty="0">
                <a:latin typeface="Arial"/>
                <a:cs typeface="Arial"/>
              </a:rPr>
              <a:t> </a:t>
            </a:r>
            <a:r>
              <a:rPr sz="900" spc="-5" dirty="0">
                <a:latin typeface="Tahoma"/>
                <a:cs typeface="Tahoma"/>
              </a:rPr>
              <a:t>)</a:t>
            </a:r>
            <a:r>
              <a:rPr sz="900" i="1" spc="-5" dirty="0">
                <a:latin typeface="Arial"/>
                <a:cs typeface="Arial"/>
              </a:rPr>
              <a:t>w</a:t>
            </a:r>
            <a:r>
              <a:rPr sz="900" i="1" spc="25" dirty="0">
                <a:latin typeface="Arial"/>
                <a:cs typeface="Arial"/>
              </a:rPr>
              <a:t> </a:t>
            </a:r>
            <a:r>
              <a:rPr sz="900" u="heavy" dirty="0">
                <a:latin typeface="Lucida Sans Unicode"/>
                <a:cs typeface="Lucida Sans Unicode"/>
              </a:rPr>
              <a:t>−</a:t>
            </a:r>
            <a:r>
              <a:rPr sz="900" u="heavy" spc="-95" dirty="0">
                <a:latin typeface="Lucida Sans Unicode"/>
                <a:cs typeface="Lucida Sans Unicode"/>
              </a:rPr>
              <a:t> </a:t>
            </a:r>
            <a:r>
              <a:rPr sz="900" i="1" u="heavy" dirty="0">
                <a:latin typeface="Arial"/>
                <a:cs typeface="Arial"/>
              </a:rPr>
              <a:t>p</a:t>
            </a:r>
            <a:r>
              <a:rPr sz="900" i="1" u="heavy" baseline="-9259" dirty="0">
                <a:latin typeface="Arial"/>
                <a:cs typeface="Arial"/>
              </a:rPr>
              <a:t>n</a:t>
            </a:r>
            <a:r>
              <a:rPr sz="900" i="1" baseline="-9259" dirty="0">
                <a:latin typeface="Arial"/>
                <a:cs typeface="Arial"/>
              </a:rPr>
              <a:t>j</a:t>
            </a:r>
            <a:r>
              <a:rPr sz="900" i="1" spc="-112" baseline="-9259" dirty="0">
                <a:latin typeface="Arial"/>
                <a:cs typeface="Arial"/>
              </a:rPr>
              <a:t> </a:t>
            </a:r>
            <a:r>
              <a:rPr sz="900" spc="-80" dirty="0">
                <a:latin typeface="Tahoma"/>
                <a:cs typeface="Tahoma"/>
              </a:rPr>
              <a:t>]</a:t>
            </a:r>
            <a:endParaRPr sz="9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65960" y="1214089"/>
            <a:ext cx="93027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48945" algn="l"/>
                <a:tab pos="865505" algn="l"/>
              </a:tabLst>
            </a:pPr>
            <a:r>
              <a:rPr sz="1350" spc="-75" baseline="-52469" dirty="0">
                <a:latin typeface="Arial"/>
                <a:cs typeface="Arial"/>
              </a:rPr>
              <a:t>.;</a:t>
            </a:r>
            <a:r>
              <a:rPr sz="1350" spc="-150" baseline="-52469" dirty="0">
                <a:latin typeface="Arial"/>
                <a:cs typeface="Arial"/>
              </a:rPr>
              <a:t> </a:t>
            </a:r>
            <a:r>
              <a:rPr sz="900" spc="1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	</a:t>
            </a:r>
            <a:r>
              <a:rPr sz="900" spc="150" dirty="0">
                <a:latin typeface="Arial"/>
                <a:cs typeface="Arial"/>
              </a:rPr>
              <a:t>  </a:t>
            </a:r>
            <a:r>
              <a:rPr sz="900" dirty="0">
                <a:latin typeface="Arial"/>
                <a:cs typeface="Arial"/>
              </a:rPr>
              <a:t>	</a:t>
            </a:r>
            <a:r>
              <a:rPr sz="900" spc="-50" dirty="0">
                <a:latin typeface="Arial"/>
                <a:cs typeface="Arial"/>
              </a:rPr>
              <a:t>.;</a:t>
            </a:r>
            <a:endParaRPr sz="9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49704" y="1361699"/>
            <a:ext cx="42799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i="1" spc="-15" dirty="0">
                <a:latin typeface="Arial"/>
                <a:cs typeface="Arial"/>
              </a:rPr>
              <a:t>dis</a:t>
            </a:r>
            <a:r>
              <a:rPr sz="600" i="1" dirty="0">
                <a:latin typeface="Arial"/>
                <a:cs typeface="Arial"/>
              </a:rPr>
              <a:t>p</a:t>
            </a:r>
            <a:r>
              <a:rPr sz="600" i="1" spc="0" dirty="0">
                <a:latin typeface="Trebuchet MS"/>
                <a:cs typeface="Trebuchet MS"/>
              </a:rPr>
              <a:t>.</a:t>
            </a:r>
            <a:r>
              <a:rPr sz="600" i="1" spc="-15" dirty="0">
                <a:latin typeface="Arial"/>
                <a:cs typeface="Arial"/>
              </a:rPr>
              <a:t>income</a:t>
            </a:r>
            <a:endParaRPr sz="6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74395" y="1771513"/>
            <a:ext cx="89931" cy="12446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16372" y="1818479"/>
            <a:ext cx="0" cy="1176020"/>
          </a:xfrm>
          <a:custGeom>
            <a:avLst/>
            <a:gdLst/>
            <a:ahLst/>
            <a:cxnLst/>
            <a:rect l="l" t="t" r="r" b="b"/>
            <a:pathLst>
              <a:path h="1176020">
                <a:moveTo>
                  <a:pt x="0" y="1175689"/>
                </a:moveTo>
                <a:lnTo>
                  <a:pt x="0" y="0"/>
                </a:lnTo>
              </a:path>
            </a:pathLst>
          </a:custGeom>
          <a:ln w="7194">
            <a:solidFill>
              <a:srgbClr val="6095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9673" y="1811339"/>
            <a:ext cx="33655" cy="33020"/>
          </a:xfrm>
          <a:custGeom>
            <a:avLst/>
            <a:gdLst/>
            <a:ahLst/>
            <a:cxnLst/>
            <a:rect l="l" t="t" r="r" b="b"/>
            <a:pathLst>
              <a:path w="33654" h="33019">
                <a:moveTo>
                  <a:pt x="16698" y="0"/>
                </a:moveTo>
                <a:lnTo>
                  <a:pt x="0" y="28626"/>
                </a:lnTo>
                <a:lnTo>
                  <a:pt x="579" y="30829"/>
                </a:lnTo>
                <a:lnTo>
                  <a:pt x="4011" y="32831"/>
                </a:lnTo>
                <a:lnTo>
                  <a:pt x="6214" y="32251"/>
                </a:lnTo>
                <a:lnTo>
                  <a:pt x="16698" y="14278"/>
                </a:lnTo>
                <a:lnTo>
                  <a:pt x="25027" y="14278"/>
                </a:lnTo>
                <a:lnTo>
                  <a:pt x="16698" y="0"/>
                </a:lnTo>
                <a:close/>
              </a:path>
              <a:path w="33654" h="33019">
                <a:moveTo>
                  <a:pt x="25027" y="14278"/>
                </a:moveTo>
                <a:lnTo>
                  <a:pt x="16698" y="14278"/>
                </a:lnTo>
                <a:lnTo>
                  <a:pt x="27183" y="32251"/>
                </a:lnTo>
                <a:lnTo>
                  <a:pt x="29385" y="32831"/>
                </a:lnTo>
                <a:lnTo>
                  <a:pt x="32817" y="30829"/>
                </a:lnTo>
                <a:lnTo>
                  <a:pt x="33397" y="28626"/>
                </a:lnTo>
                <a:lnTo>
                  <a:pt x="25027" y="14278"/>
                </a:lnTo>
                <a:close/>
              </a:path>
            </a:pathLst>
          </a:custGeom>
          <a:solidFill>
            <a:srgbClr val="6095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9576" y="2955016"/>
            <a:ext cx="2028863" cy="935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16372" y="2994168"/>
            <a:ext cx="1960245" cy="2540"/>
          </a:xfrm>
          <a:custGeom>
            <a:avLst/>
            <a:gdLst/>
            <a:ahLst/>
            <a:cxnLst/>
            <a:rect l="l" t="t" r="r" b="b"/>
            <a:pathLst>
              <a:path w="1960245" h="2539">
                <a:moveTo>
                  <a:pt x="0" y="0"/>
                </a:moveTo>
                <a:lnTo>
                  <a:pt x="1959670" y="2464"/>
                </a:lnTo>
              </a:path>
            </a:pathLst>
          </a:custGeom>
          <a:ln w="7194">
            <a:solidFill>
              <a:srgbClr val="6095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550335" y="2979907"/>
            <a:ext cx="33020" cy="33655"/>
          </a:xfrm>
          <a:custGeom>
            <a:avLst/>
            <a:gdLst/>
            <a:ahLst/>
            <a:cxnLst/>
            <a:rect l="l" t="t" r="r" b="b"/>
            <a:pathLst>
              <a:path w="33019" h="33655">
                <a:moveTo>
                  <a:pt x="4241" y="0"/>
                </a:moveTo>
                <a:lnTo>
                  <a:pt x="2038" y="576"/>
                </a:lnTo>
                <a:lnTo>
                  <a:pt x="32" y="4006"/>
                </a:lnTo>
                <a:lnTo>
                  <a:pt x="609" y="6209"/>
                </a:lnTo>
                <a:lnTo>
                  <a:pt x="18568" y="16716"/>
                </a:lnTo>
                <a:lnTo>
                  <a:pt x="582" y="27178"/>
                </a:lnTo>
                <a:lnTo>
                  <a:pt x="0" y="29380"/>
                </a:lnTo>
                <a:lnTo>
                  <a:pt x="1997" y="32815"/>
                </a:lnTo>
                <a:lnTo>
                  <a:pt x="4199" y="33397"/>
                </a:lnTo>
                <a:lnTo>
                  <a:pt x="32847" y="16734"/>
                </a:lnTo>
                <a:lnTo>
                  <a:pt x="4241" y="0"/>
                </a:lnTo>
                <a:close/>
              </a:path>
            </a:pathLst>
          </a:custGeom>
          <a:solidFill>
            <a:srgbClr val="6095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97426" y="2447801"/>
            <a:ext cx="1550425" cy="64031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16213" y="2464029"/>
            <a:ext cx="1510665" cy="593725"/>
          </a:xfrm>
          <a:custGeom>
            <a:avLst/>
            <a:gdLst/>
            <a:ahLst/>
            <a:cxnLst/>
            <a:rect l="l" t="t" r="r" b="b"/>
            <a:pathLst>
              <a:path w="1510664" h="593725">
                <a:moveTo>
                  <a:pt x="0" y="593251"/>
                </a:moveTo>
                <a:lnTo>
                  <a:pt x="1510373" y="0"/>
                </a:lnTo>
              </a:path>
            </a:pathLst>
          </a:custGeom>
          <a:ln w="10791">
            <a:solidFill>
              <a:srgbClr val="E2A8A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081611" y="1839861"/>
            <a:ext cx="1600787" cy="124465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103396" y="1856490"/>
            <a:ext cx="1558290" cy="1201420"/>
          </a:xfrm>
          <a:custGeom>
            <a:avLst/>
            <a:gdLst/>
            <a:ahLst/>
            <a:cxnLst/>
            <a:rect l="l" t="t" r="r" b="b"/>
            <a:pathLst>
              <a:path w="1558289" h="1201420">
                <a:moveTo>
                  <a:pt x="0" y="1200790"/>
                </a:moveTo>
                <a:lnTo>
                  <a:pt x="1557660" y="0"/>
                </a:lnTo>
              </a:path>
            </a:pathLst>
          </a:custGeom>
          <a:ln w="10791">
            <a:solidFill>
              <a:srgbClr val="59BA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57175" y="1749929"/>
            <a:ext cx="841762" cy="133458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791545" y="2809901"/>
            <a:ext cx="405765" cy="1035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00" dirty="0">
                <a:latin typeface="Arial"/>
                <a:cs typeface="Arial"/>
              </a:rPr>
              <a:t>Downtown</a:t>
            </a:r>
            <a:r>
              <a:rPr sz="500" spc="-85" dirty="0">
                <a:latin typeface="Arial"/>
                <a:cs typeface="Arial"/>
              </a:rPr>
              <a:t> </a:t>
            </a:r>
            <a:r>
              <a:rPr sz="500" spc="5" dirty="0">
                <a:latin typeface="Arial"/>
                <a:cs typeface="Arial"/>
              </a:rPr>
              <a:t>q</a:t>
            </a:r>
            <a:r>
              <a:rPr sz="450" spc="7" baseline="-27777" dirty="0">
                <a:latin typeface="Arial"/>
                <a:cs typeface="Arial"/>
              </a:rPr>
              <a:t>L</a:t>
            </a:r>
            <a:endParaRPr sz="450" baseline="-27777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692223" y="3018186"/>
            <a:ext cx="142875" cy="1117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825" spc="7" baseline="15151" dirty="0">
                <a:latin typeface="Arial"/>
                <a:cs typeface="Arial"/>
              </a:rPr>
              <a:t>P</a:t>
            </a:r>
            <a:r>
              <a:rPr sz="350" spc="5" dirty="0">
                <a:latin typeface="Arial"/>
                <a:cs typeface="Arial"/>
              </a:rPr>
              <a:t>DH</a:t>
            </a:r>
            <a:endParaRPr sz="3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29573" y="1856740"/>
            <a:ext cx="328295" cy="198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3000"/>
              </a:lnSpc>
              <a:spcBef>
                <a:spcPts val="95"/>
              </a:spcBef>
            </a:pPr>
            <a:r>
              <a:rPr sz="550" b="1" dirty="0">
                <a:latin typeface="Arial"/>
                <a:cs typeface="Arial"/>
              </a:rPr>
              <a:t>Indirect  utility</a:t>
            </a:r>
            <a:r>
              <a:rPr sz="550" b="1" spc="-70" dirty="0">
                <a:latin typeface="Arial"/>
                <a:cs typeface="Arial"/>
              </a:rPr>
              <a:t> </a:t>
            </a:r>
            <a:r>
              <a:rPr sz="550" b="1" spc="0" dirty="0">
                <a:latin typeface="Arial"/>
                <a:cs typeface="Arial"/>
              </a:rPr>
              <a:t>V</a:t>
            </a:r>
            <a:r>
              <a:rPr sz="525" b="1" spc="0" baseline="-23809" dirty="0">
                <a:latin typeface="Arial"/>
                <a:cs typeface="Arial"/>
              </a:rPr>
              <a:t>nj</a:t>
            </a:r>
            <a:endParaRPr sz="525" baseline="-23809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306655" y="3020480"/>
            <a:ext cx="353695" cy="1117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550" b="1" spc="0" dirty="0">
                <a:latin typeface="Arial"/>
                <a:cs typeface="Arial"/>
              </a:rPr>
              <a:t>Income</a:t>
            </a:r>
            <a:r>
              <a:rPr sz="550" b="1" spc="-70" dirty="0">
                <a:latin typeface="Arial"/>
                <a:cs typeface="Arial"/>
              </a:rPr>
              <a:t> </a:t>
            </a:r>
            <a:r>
              <a:rPr sz="550" b="1" spc="5" dirty="0">
                <a:latin typeface="Arial"/>
                <a:cs typeface="Arial"/>
              </a:rPr>
              <a:t>w</a:t>
            </a:r>
            <a:endParaRPr sz="55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306017" y="2536138"/>
            <a:ext cx="344805" cy="1035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00" spc="0" dirty="0">
                <a:latin typeface="Arial"/>
                <a:cs typeface="Arial"/>
              </a:rPr>
              <a:t>Suburbs</a:t>
            </a:r>
            <a:r>
              <a:rPr sz="500" spc="-95" dirty="0">
                <a:latin typeface="Arial"/>
                <a:cs typeface="Arial"/>
              </a:rPr>
              <a:t> </a:t>
            </a:r>
            <a:r>
              <a:rPr sz="500" spc="5" dirty="0">
                <a:latin typeface="Arial"/>
                <a:cs typeface="Arial"/>
              </a:rPr>
              <a:t>q</a:t>
            </a:r>
            <a:r>
              <a:rPr sz="450" spc="7" baseline="-27777" dirty="0">
                <a:latin typeface="Arial"/>
                <a:cs typeface="Arial"/>
              </a:rPr>
              <a:t>L</a:t>
            </a:r>
            <a:endParaRPr sz="450" baseline="-27777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040493" y="1718413"/>
            <a:ext cx="413384" cy="1035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00" dirty="0">
                <a:latin typeface="Arial"/>
                <a:cs typeface="Arial"/>
              </a:rPr>
              <a:t>Downtown</a:t>
            </a:r>
            <a:r>
              <a:rPr sz="500" spc="-85" dirty="0">
                <a:latin typeface="Arial"/>
                <a:cs typeface="Arial"/>
              </a:rPr>
              <a:t> </a:t>
            </a:r>
            <a:r>
              <a:rPr sz="500" spc="10" dirty="0">
                <a:latin typeface="Arial"/>
                <a:cs typeface="Arial"/>
              </a:rPr>
              <a:t>q</a:t>
            </a:r>
            <a:r>
              <a:rPr sz="450" spc="15" baseline="-27777" dirty="0">
                <a:latin typeface="Arial"/>
                <a:cs typeface="Arial"/>
              </a:rPr>
              <a:t>H</a:t>
            </a:r>
            <a:endParaRPr sz="450" baseline="-27777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322628" y="1758159"/>
            <a:ext cx="1233865" cy="133355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346160" y="1811403"/>
            <a:ext cx="1187450" cy="1251585"/>
          </a:xfrm>
          <a:custGeom>
            <a:avLst/>
            <a:gdLst/>
            <a:ahLst/>
            <a:cxnLst/>
            <a:rect l="l" t="t" r="r" b="b"/>
            <a:pathLst>
              <a:path w="1187450" h="1251585">
                <a:moveTo>
                  <a:pt x="0" y="1251173"/>
                </a:moveTo>
                <a:lnTo>
                  <a:pt x="1186838" y="0"/>
                </a:lnTo>
              </a:path>
            </a:pathLst>
          </a:custGeom>
          <a:ln w="10791">
            <a:solidFill>
              <a:srgbClr val="1D48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1849081" y="2073513"/>
            <a:ext cx="351790" cy="1035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00" spc="0" dirty="0">
                <a:latin typeface="Arial"/>
                <a:cs typeface="Arial"/>
              </a:rPr>
              <a:t>Suburbs q</a:t>
            </a:r>
            <a:r>
              <a:rPr sz="450" spc="37" baseline="-27777" dirty="0">
                <a:latin typeface="Arial"/>
                <a:cs typeface="Arial"/>
              </a:rPr>
              <a:t>H</a:t>
            </a:r>
            <a:endParaRPr sz="450" baseline="-27777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932489" y="3014930"/>
            <a:ext cx="600710" cy="1117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825" spc="15" baseline="15151" dirty="0">
                <a:latin typeface="Arial"/>
                <a:cs typeface="Arial"/>
              </a:rPr>
              <a:t>P</a:t>
            </a:r>
            <a:r>
              <a:rPr sz="350" spc="10" dirty="0">
                <a:latin typeface="Arial"/>
                <a:cs typeface="Arial"/>
              </a:rPr>
              <a:t>DL     </a:t>
            </a:r>
            <a:r>
              <a:rPr sz="825" spc="7" baseline="15151" dirty="0">
                <a:latin typeface="Arial"/>
                <a:cs typeface="Arial"/>
              </a:rPr>
              <a:t>P</a:t>
            </a:r>
            <a:r>
              <a:rPr sz="525" spc="7" baseline="7936" dirty="0">
                <a:latin typeface="Arial"/>
                <a:cs typeface="Arial"/>
              </a:rPr>
              <a:t>SL    </a:t>
            </a:r>
            <a:r>
              <a:rPr sz="525" spc="150" baseline="7936" dirty="0">
                <a:latin typeface="Arial"/>
                <a:cs typeface="Arial"/>
              </a:rPr>
              <a:t> </a:t>
            </a:r>
            <a:r>
              <a:rPr sz="825" spc="15" baseline="20202" dirty="0">
                <a:latin typeface="Arial"/>
                <a:cs typeface="Arial"/>
              </a:rPr>
              <a:t>P</a:t>
            </a:r>
            <a:r>
              <a:rPr sz="525" spc="15" baseline="7936" dirty="0">
                <a:latin typeface="Arial"/>
                <a:cs typeface="Arial"/>
              </a:rPr>
              <a:t>SH</a:t>
            </a:r>
            <a:endParaRPr sz="525" baseline="7936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955884" y="615980"/>
            <a:ext cx="9334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25" dirty="0">
                <a:latin typeface="Gill Sans MT"/>
                <a:cs typeface="Gill Sans MT"/>
              </a:rPr>
              <a:t>Location</a:t>
            </a:r>
            <a:r>
              <a:rPr sz="1000" b="1" spc="35" dirty="0">
                <a:latin typeface="Gill Sans MT"/>
                <a:cs typeface="Gill Sans MT"/>
              </a:rPr>
              <a:t> </a:t>
            </a:r>
            <a:r>
              <a:rPr sz="1000" b="1" spc="-30" dirty="0">
                <a:latin typeface="Gill Sans MT"/>
                <a:cs typeface="Gill Sans MT"/>
              </a:rPr>
              <a:t>choice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738638" y="1263324"/>
            <a:ext cx="8382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i="1" spc="25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endParaRPr sz="6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670376" y="1211879"/>
            <a:ext cx="47117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i="1" spc="85" dirty="0">
                <a:solidFill>
                  <a:srgbClr val="FF0000"/>
                </a:solidFill>
                <a:latin typeface="Arial"/>
                <a:cs typeface="Arial"/>
              </a:rPr>
              <a:t>λ </a:t>
            </a:r>
            <a:r>
              <a:rPr sz="900" spc="-5" dirty="0">
                <a:solidFill>
                  <a:srgbClr val="FF0000"/>
                </a:solidFill>
                <a:latin typeface="Tahoma"/>
                <a:cs typeface="Tahoma"/>
              </a:rPr>
              <a:t>(</a:t>
            </a:r>
            <a:r>
              <a:rPr sz="900" i="1" spc="-5" dirty="0">
                <a:solidFill>
                  <a:srgbClr val="FF0000"/>
                </a:solidFill>
                <a:latin typeface="Arial"/>
                <a:cs typeface="Arial"/>
              </a:rPr>
              <a:t>w </a:t>
            </a:r>
            <a:r>
              <a:rPr sz="900" spc="5" dirty="0">
                <a:solidFill>
                  <a:srgbClr val="FF0000"/>
                </a:solidFill>
                <a:latin typeface="Tahoma"/>
                <a:cs typeface="Tahoma"/>
              </a:rPr>
              <a:t>)</a:t>
            </a:r>
            <a:r>
              <a:rPr sz="900" spc="-6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900" spc="55" dirty="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endParaRPr sz="900">
              <a:latin typeface="Tahoma"/>
              <a:cs typeface="Tahom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190453" y="1109644"/>
            <a:ext cx="8382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-35" dirty="0">
                <a:solidFill>
                  <a:srgbClr val="FF0000"/>
                </a:solidFill>
                <a:latin typeface="Tahoma"/>
                <a:cs typeface="Tahoma"/>
              </a:rPr>
              <a:t>¯</a:t>
            </a:r>
            <a:endParaRPr sz="900">
              <a:latin typeface="Tahoma"/>
              <a:cs typeface="Tahom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163428" y="1138105"/>
            <a:ext cx="104139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i="1" u="sng" spc="5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endParaRPr sz="9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241622" y="1189563"/>
            <a:ext cx="15303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i="1" u="sng" spc="15" dirty="0">
                <a:solidFill>
                  <a:srgbClr val="FF0000"/>
                </a:solidFill>
                <a:latin typeface="Arial"/>
                <a:cs typeface="Arial"/>
              </a:rPr>
              <a:t>DH</a:t>
            </a:r>
            <a:r>
              <a:rPr sz="600" i="1" u="sng" spc="-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sz="6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552569" y="1127688"/>
            <a:ext cx="7429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i="1" spc="30" dirty="0">
                <a:solidFill>
                  <a:srgbClr val="FF0000"/>
                </a:solidFill>
                <a:latin typeface="Trebuchet MS"/>
                <a:cs typeface="Trebuchet MS"/>
              </a:rPr>
              <a:t>ρ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777485" y="1109644"/>
            <a:ext cx="8382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-35" dirty="0">
                <a:solidFill>
                  <a:srgbClr val="FF0000"/>
                </a:solidFill>
                <a:latin typeface="Tahoma"/>
                <a:cs typeface="Tahoma"/>
              </a:rPr>
              <a:t>¯</a:t>
            </a:r>
            <a:endParaRPr sz="900">
              <a:latin typeface="Tahoma"/>
              <a:cs typeface="Tahom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828654" y="1189563"/>
            <a:ext cx="13398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i="1" u="sng" spc="25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600" i="1" u="sng" spc="5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endParaRPr sz="6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369206" y="1138105"/>
            <a:ext cx="83185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u="sng" spc="-5" dirty="0">
                <a:solidFill>
                  <a:srgbClr val="FF0000"/>
                </a:solidFill>
                <a:latin typeface="Tahoma"/>
                <a:cs typeface="Tahoma"/>
              </a:rPr>
              <a:t>(</a:t>
            </a:r>
            <a:r>
              <a:rPr sz="900" i="1" u="sng" spc="-5" dirty="0">
                <a:solidFill>
                  <a:srgbClr val="FF0000"/>
                </a:solidFill>
                <a:latin typeface="Arial"/>
                <a:cs typeface="Arial"/>
              </a:rPr>
              <a:t>w </a:t>
            </a:r>
            <a:r>
              <a:rPr sz="900" u="sng" spc="5" dirty="0">
                <a:solidFill>
                  <a:srgbClr val="FF0000"/>
                </a:solidFill>
                <a:latin typeface="Tahoma"/>
                <a:cs typeface="Tahoma"/>
              </a:rPr>
              <a:t>)  </a:t>
            </a:r>
            <a:r>
              <a:rPr sz="900" u="sng" spc="55" dirty="0">
                <a:solidFill>
                  <a:srgbClr val="FF0000"/>
                </a:solidFill>
                <a:latin typeface="Tahoma"/>
                <a:cs typeface="Tahoma"/>
              </a:rPr>
              <a:t>+ </a:t>
            </a:r>
            <a:r>
              <a:rPr sz="900" i="1" u="sng" spc="5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sz="900" i="1" spc="1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900" u="sng" spc="-5" dirty="0">
                <a:solidFill>
                  <a:srgbClr val="FF0000"/>
                </a:solidFill>
                <a:latin typeface="Tahoma"/>
                <a:cs typeface="Tahoma"/>
              </a:rPr>
              <a:t>(</a:t>
            </a:r>
            <a:r>
              <a:rPr sz="900" i="1" u="sng" spc="-5" dirty="0">
                <a:solidFill>
                  <a:srgbClr val="FF0000"/>
                </a:solidFill>
                <a:latin typeface="Arial"/>
                <a:cs typeface="Arial"/>
              </a:rPr>
              <a:t>w </a:t>
            </a:r>
            <a:r>
              <a:rPr sz="900" u="sng" spc="5" dirty="0">
                <a:solidFill>
                  <a:srgbClr val="FF0000"/>
                </a:solidFill>
                <a:latin typeface="Tahoma"/>
                <a:cs typeface="Tahoma"/>
              </a:rPr>
              <a:t>)</a:t>
            </a:r>
            <a:r>
              <a:rPr sz="900" u="sng" spc="-13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endParaRPr sz="900">
              <a:latin typeface="Tahoma"/>
              <a:cs typeface="Tahom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120487" y="1127688"/>
            <a:ext cx="7429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i="1" spc="30" dirty="0">
                <a:solidFill>
                  <a:srgbClr val="FF0000"/>
                </a:solidFill>
                <a:latin typeface="Trebuchet MS"/>
                <a:cs typeface="Trebuchet MS"/>
              </a:rPr>
              <a:t>ρ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348175" y="1213098"/>
            <a:ext cx="14922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7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sz="9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471720" y="1371262"/>
            <a:ext cx="11874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i="1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600" i="1" spc="0" dirty="0">
                <a:solidFill>
                  <a:srgbClr val="FF0000"/>
                </a:solidFill>
                <a:latin typeface="Trebuchet MS"/>
                <a:cs typeface="Trebuchet MS"/>
              </a:rPr>
              <a:t>,</a:t>
            </a:r>
            <a:r>
              <a:rPr sz="600" i="1" spc="30" dirty="0">
                <a:solidFill>
                  <a:srgbClr val="FF0000"/>
                </a:solidFill>
                <a:latin typeface="Arial"/>
                <a:cs typeface="Arial"/>
              </a:rPr>
              <a:t>j</a:t>
            </a:r>
            <a:endParaRPr sz="6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597743" y="1298506"/>
            <a:ext cx="41211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i="1" spc="-114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sz="1350" spc="-172" baseline="12345" dirty="0">
                <a:solidFill>
                  <a:srgbClr val="FF0000"/>
                </a:solidFill>
                <a:latin typeface="Tahoma"/>
                <a:cs typeface="Tahoma"/>
              </a:rPr>
              <a:t>¯</a:t>
            </a:r>
            <a:r>
              <a:rPr sz="900" i="1" spc="-172" baseline="-9259" dirty="0">
                <a:solidFill>
                  <a:srgbClr val="FF0000"/>
                </a:solidFill>
                <a:latin typeface="Arial"/>
                <a:cs typeface="Arial"/>
              </a:rPr>
              <a:t>nj </a:t>
            </a:r>
            <a:r>
              <a:rPr sz="900" spc="-5" dirty="0">
                <a:solidFill>
                  <a:srgbClr val="FF0000"/>
                </a:solidFill>
                <a:latin typeface="Tahoma"/>
                <a:cs typeface="Tahoma"/>
              </a:rPr>
              <a:t>(</a:t>
            </a:r>
            <a:r>
              <a:rPr sz="900" i="1" spc="-5" dirty="0">
                <a:solidFill>
                  <a:srgbClr val="FF0000"/>
                </a:solidFill>
                <a:latin typeface="Arial"/>
                <a:cs typeface="Arial"/>
              </a:rPr>
              <a:t>w</a:t>
            </a:r>
            <a:r>
              <a:rPr sz="900" i="1" spc="-1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900" spc="15" dirty="0">
                <a:solidFill>
                  <a:srgbClr val="FF0000"/>
                </a:solidFill>
                <a:latin typeface="Tahoma"/>
                <a:cs typeface="Tahoma"/>
              </a:rPr>
              <a:t>)</a:t>
            </a:r>
            <a:r>
              <a:rPr sz="900" i="1" spc="22" baseline="23148" dirty="0">
                <a:solidFill>
                  <a:srgbClr val="FF0000"/>
                </a:solidFill>
                <a:latin typeface="Trebuchet MS"/>
                <a:cs typeface="Trebuchet MS"/>
              </a:rPr>
              <a:t>ρ</a:t>
            </a:r>
            <a:endParaRPr sz="900" baseline="23148">
              <a:latin typeface="Trebuchet MS"/>
              <a:cs typeface="Trebuchet MS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266046" y="1787615"/>
            <a:ext cx="2354204" cy="134726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274447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15" dirty="0"/>
              <a:t>Location </a:t>
            </a:r>
            <a:r>
              <a:rPr spc="-40" dirty="0"/>
              <a:t>Choice </a:t>
            </a:r>
            <a:r>
              <a:rPr spc="-60" dirty="0"/>
              <a:t>Depends </a:t>
            </a:r>
            <a:r>
              <a:rPr spc="-65" dirty="0"/>
              <a:t>on</a:t>
            </a:r>
            <a:r>
              <a:rPr spc="225" dirty="0"/>
              <a:t> </a:t>
            </a:r>
            <a:r>
              <a:rPr spc="-80" dirty="0"/>
              <a:t>Income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5097" y="765116"/>
            <a:ext cx="3894454" cy="4406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285">
              <a:lnSpc>
                <a:spcPct val="100000"/>
              </a:lnSpc>
              <a:spcBef>
                <a:spcPts val="95"/>
              </a:spcBef>
              <a:buClr>
                <a:srgbClr val="3333B2"/>
              </a:buClr>
              <a:buSzPct val="90000"/>
              <a:buFont typeface="Lucida Sans Unicode"/>
              <a:buChar char="•"/>
              <a:tabLst>
                <a:tab pos="134620" algn="l"/>
              </a:tabLst>
            </a:pPr>
            <a:r>
              <a:rPr sz="1000" spc="-25" dirty="0">
                <a:latin typeface="Arial"/>
                <a:cs typeface="Arial"/>
              </a:rPr>
              <a:t>Location </a:t>
            </a:r>
            <a:r>
              <a:rPr sz="1000" spc="-55" dirty="0">
                <a:latin typeface="Arial"/>
                <a:cs typeface="Arial"/>
              </a:rPr>
              <a:t>choice </a:t>
            </a:r>
            <a:r>
              <a:rPr sz="1000" spc="-70" dirty="0">
                <a:latin typeface="Arial"/>
                <a:cs typeface="Arial"/>
              </a:rPr>
              <a:t>shaped  </a:t>
            </a:r>
            <a:r>
              <a:rPr sz="1000" spc="-60" dirty="0">
                <a:latin typeface="Arial"/>
                <a:cs typeface="Arial"/>
              </a:rPr>
              <a:t>by  </a:t>
            </a:r>
            <a:r>
              <a:rPr sz="1000" i="1" spc="-114" dirty="0">
                <a:latin typeface="Trebuchet MS"/>
                <a:cs typeface="Trebuchet MS"/>
              </a:rPr>
              <a:t>V</a:t>
            </a:r>
            <a:r>
              <a:rPr sz="1500" spc="-172" baseline="13888" dirty="0">
                <a:latin typeface="Arial"/>
                <a:cs typeface="Arial"/>
              </a:rPr>
              <a:t>¯</a:t>
            </a:r>
            <a:r>
              <a:rPr sz="1050" i="1" spc="-172" baseline="-11904" dirty="0">
                <a:latin typeface="Arial"/>
                <a:cs typeface="Arial"/>
              </a:rPr>
              <a:t>nj </a:t>
            </a:r>
            <a:r>
              <a:rPr sz="1000" spc="-10" dirty="0">
                <a:latin typeface="Arial"/>
                <a:cs typeface="Arial"/>
              </a:rPr>
              <a:t>(</a:t>
            </a:r>
            <a:r>
              <a:rPr sz="1000" i="1" spc="-10" dirty="0">
                <a:latin typeface="Trebuchet MS"/>
                <a:cs typeface="Trebuchet MS"/>
              </a:rPr>
              <a:t>w </a:t>
            </a:r>
            <a:r>
              <a:rPr sz="1000" spc="50" dirty="0">
                <a:latin typeface="Arial"/>
                <a:cs typeface="Arial"/>
              </a:rPr>
              <a:t>) </a:t>
            </a:r>
            <a:r>
              <a:rPr sz="1000" spc="-55" dirty="0">
                <a:latin typeface="Arial"/>
                <a:cs typeface="Arial"/>
              </a:rPr>
              <a:t>and </a:t>
            </a:r>
            <a:r>
              <a:rPr sz="1000" i="1" spc="-30" dirty="0">
                <a:latin typeface="Arial"/>
                <a:cs typeface="Arial"/>
              </a:rPr>
              <a:t>ρ</a:t>
            </a:r>
            <a:r>
              <a:rPr sz="1000" spc="-30" dirty="0">
                <a:latin typeface="Arial"/>
                <a:cs typeface="Arial"/>
              </a:rPr>
              <a:t>, </a:t>
            </a:r>
            <a:r>
              <a:rPr sz="1000" spc="-75" dirty="0">
                <a:latin typeface="Arial"/>
                <a:cs typeface="Arial"/>
              </a:rPr>
              <a:t>shape 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spc="-45" dirty="0">
                <a:latin typeface="Arial"/>
                <a:cs typeface="Arial"/>
              </a:rPr>
              <a:t>Frechet</a:t>
            </a:r>
            <a:r>
              <a:rPr sz="1000" spc="10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distribution</a:t>
            </a:r>
            <a:endParaRPr sz="1000">
              <a:latin typeface="Arial"/>
              <a:cs typeface="Arial"/>
            </a:endParaRPr>
          </a:p>
          <a:p>
            <a:pPr marL="255270">
              <a:lnSpc>
                <a:spcPct val="100000"/>
              </a:lnSpc>
              <a:spcBef>
                <a:spcPts val="99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i="1" spc="-45" dirty="0">
                <a:latin typeface="Arial"/>
                <a:cs typeface="Arial"/>
              </a:rPr>
              <a:t>ρ  </a:t>
            </a:r>
            <a:r>
              <a:rPr sz="900" spc="-35" dirty="0">
                <a:latin typeface="Tahoma"/>
                <a:cs typeface="Tahoma"/>
              </a:rPr>
              <a:t>governs </a:t>
            </a:r>
            <a:r>
              <a:rPr sz="900" spc="-10" dirty="0">
                <a:latin typeface="Tahoma"/>
                <a:cs typeface="Tahoma"/>
              </a:rPr>
              <a:t>top </a:t>
            </a:r>
            <a:r>
              <a:rPr sz="900" spc="-30" dirty="0">
                <a:latin typeface="Tahoma"/>
                <a:cs typeface="Tahoma"/>
              </a:rPr>
              <a:t>nest </a:t>
            </a:r>
            <a:r>
              <a:rPr sz="900" spc="-45" dirty="0">
                <a:latin typeface="Tahoma"/>
                <a:cs typeface="Tahoma"/>
              </a:rPr>
              <a:t>between </a:t>
            </a:r>
            <a:r>
              <a:rPr sz="900" i="1" spc="-5" dirty="0">
                <a:latin typeface="Arial"/>
                <a:cs typeface="Arial"/>
              </a:rPr>
              <a:t>n, </a:t>
            </a:r>
            <a:r>
              <a:rPr sz="900" i="1" spc="35" dirty="0">
                <a:latin typeface="Arial"/>
                <a:cs typeface="Arial"/>
              </a:rPr>
              <a:t>j</a:t>
            </a:r>
            <a:r>
              <a:rPr sz="900" i="1" spc="-45" dirty="0">
                <a:latin typeface="Arial"/>
                <a:cs typeface="Arial"/>
              </a:rPr>
              <a:t> </a:t>
            </a:r>
            <a:r>
              <a:rPr sz="900" spc="-20" dirty="0">
                <a:latin typeface="Tahoma"/>
                <a:cs typeface="Tahoma"/>
              </a:rPr>
              <a:t>options</a:t>
            </a:r>
            <a:endParaRPr sz="9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5097" y="1362651"/>
            <a:ext cx="5238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285">
              <a:lnSpc>
                <a:spcPct val="100000"/>
              </a:lnSpc>
              <a:spcBef>
                <a:spcPts val="95"/>
              </a:spcBef>
              <a:buClr>
                <a:srgbClr val="3333B2"/>
              </a:buClr>
              <a:buSzPct val="90000"/>
              <a:buFont typeface="Lucida Sans Unicode"/>
              <a:buChar char="•"/>
              <a:tabLst>
                <a:tab pos="134620" algn="l"/>
              </a:tabLst>
            </a:pPr>
            <a:r>
              <a:rPr sz="1000" spc="-25" dirty="0">
                <a:latin typeface="Arial"/>
                <a:cs typeface="Arial"/>
              </a:rPr>
              <a:t>Notice: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47316" y="1480024"/>
            <a:ext cx="8451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i="1" spc="35" dirty="0">
                <a:latin typeface="Arial"/>
                <a:cs typeface="Arial"/>
              </a:rPr>
              <a:t>λ</a:t>
            </a:r>
            <a:r>
              <a:rPr sz="1050" i="1" spc="52" baseline="-11904" dirty="0">
                <a:latin typeface="Arial"/>
                <a:cs typeface="Arial"/>
              </a:rPr>
              <a:t>nj</a:t>
            </a:r>
            <a:r>
              <a:rPr sz="1050" i="1" spc="-135" baseline="-11904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(</a:t>
            </a:r>
            <a:r>
              <a:rPr sz="1000" i="1" spc="-10" dirty="0">
                <a:latin typeface="Trebuchet MS"/>
                <a:cs typeface="Trebuchet MS"/>
              </a:rPr>
              <a:t>w</a:t>
            </a:r>
            <a:r>
              <a:rPr sz="1000" i="1" spc="-204" dirty="0">
                <a:latin typeface="Trebuchet MS"/>
                <a:cs typeface="Trebuchet MS"/>
              </a:rPr>
              <a:t> </a:t>
            </a:r>
            <a:r>
              <a:rPr sz="1000" spc="75" dirty="0">
                <a:latin typeface="Arial"/>
                <a:cs typeface="Arial"/>
              </a:rPr>
              <a:t>)</a:t>
            </a:r>
            <a:r>
              <a:rPr sz="1000" i="1" spc="75" dirty="0">
                <a:latin typeface="Arial"/>
                <a:cs typeface="Arial"/>
              </a:rPr>
              <a:t>/λ</a:t>
            </a:r>
            <a:r>
              <a:rPr sz="1050" i="1" spc="112" baseline="-11904" dirty="0">
                <a:latin typeface="Arial"/>
                <a:cs typeface="Arial"/>
              </a:rPr>
              <a:t>nj</a:t>
            </a:r>
            <a:r>
              <a:rPr sz="1050" i="1" spc="-135" baseline="-11904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(</a:t>
            </a:r>
            <a:r>
              <a:rPr sz="1000" i="1" spc="-10" dirty="0">
                <a:latin typeface="Trebuchet MS"/>
                <a:cs typeface="Trebuchet MS"/>
              </a:rPr>
              <a:t>w</a:t>
            </a:r>
            <a:r>
              <a:rPr sz="1500" i="1" spc="75" baseline="19444" dirty="0">
                <a:latin typeface="Trebuchet MS"/>
                <a:cs typeface="Trebuchet MS"/>
              </a:rPr>
              <a:t> </a:t>
            </a:r>
            <a:r>
              <a:rPr sz="1000" spc="50" dirty="0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22627" y="1673225"/>
            <a:ext cx="894715" cy="0"/>
          </a:xfrm>
          <a:custGeom>
            <a:avLst/>
            <a:gdLst/>
            <a:ahLst/>
            <a:cxnLst/>
            <a:rect l="l" t="t" r="r" b="b"/>
            <a:pathLst>
              <a:path w="894714">
                <a:moveTo>
                  <a:pt x="0" y="0"/>
                </a:moveTo>
                <a:lnTo>
                  <a:pt x="894524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654782" y="1565622"/>
            <a:ext cx="1238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185" dirty="0">
                <a:latin typeface="Arial"/>
                <a:cs typeface="Arial"/>
              </a:rPr>
              <a:t>=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88335" y="1387225"/>
            <a:ext cx="1187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400" dirty="0">
                <a:latin typeface="Arial"/>
                <a:cs typeface="Arial"/>
              </a:rPr>
              <a:t>(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95547" y="1472072"/>
            <a:ext cx="5461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0" dirty="0">
                <a:latin typeface="Lucida Sans Unicode"/>
                <a:cs typeface="Lucida Sans Unicode"/>
              </a:rPr>
              <a:t> 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03422" y="1536969"/>
            <a:ext cx="74676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59765" algn="l"/>
              </a:tabLst>
            </a:pPr>
            <a:r>
              <a:rPr sz="700" i="1" spc="10" dirty="0">
                <a:latin typeface="Arial"/>
                <a:cs typeface="Arial"/>
              </a:rPr>
              <a:t>nj	nj</a:t>
            </a:r>
            <a:endParaRPr sz="7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34030" y="1480024"/>
            <a:ext cx="11798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(</a:t>
            </a:r>
            <a:r>
              <a:rPr sz="1000" i="1" spc="-10" dirty="0">
                <a:latin typeface="Trebuchet MS"/>
                <a:cs typeface="Trebuchet MS"/>
              </a:rPr>
              <a:t>w</a:t>
            </a:r>
            <a:r>
              <a:rPr sz="1000" i="1" spc="10" dirty="0">
                <a:latin typeface="Trebuchet MS"/>
                <a:cs typeface="Trebuchet MS"/>
              </a:rPr>
              <a:t> </a:t>
            </a:r>
            <a:r>
              <a:rPr sz="1000" spc="265" dirty="0">
                <a:latin typeface="MS Gothic"/>
                <a:cs typeface="MS Gothic"/>
              </a:rPr>
              <a:t>−</a:t>
            </a:r>
            <a:r>
              <a:rPr sz="1000" spc="-285" dirty="0">
                <a:latin typeface="MS Gothic"/>
                <a:cs typeface="MS Gothic"/>
              </a:rPr>
              <a:t> </a:t>
            </a:r>
            <a:r>
              <a:rPr sz="1000" i="1" spc="-45" dirty="0">
                <a:latin typeface="Trebuchet MS"/>
                <a:cs typeface="Trebuchet MS"/>
              </a:rPr>
              <a:t>p </a:t>
            </a:r>
            <a:r>
              <a:rPr sz="1000" i="1" spc="114" dirty="0">
                <a:latin typeface="Trebuchet MS"/>
                <a:cs typeface="Trebuchet MS"/>
              </a:rPr>
              <a:t> </a:t>
            </a:r>
            <a:r>
              <a:rPr sz="1000" spc="50" dirty="0">
                <a:latin typeface="Arial"/>
                <a:cs typeface="Arial"/>
              </a:rPr>
              <a:t>)</a:t>
            </a:r>
            <a:r>
              <a:rPr sz="1000" spc="-120" dirty="0">
                <a:latin typeface="Arial"/>
                <a:cs typeface="Arial"/>
              </a:rPr>
              <a:t> </a:t>
            </a:r>
            <a:r>
              <a:rPr sz="1000" i="1" spc="215" dirty="0">
                <a:latin typeface="Arial"/>
                <a:cs typeface="Arial"/>
              </a:rPr>
              <a:t>/</a:t>
            </a:r>
            <a:r>
              <a:rPr sz="1000" i="1" spc="-1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(</a:t>
            </a:r>
            <a:r>
              <a:rPr sz="1000" i="1" spc="-10" dirty="0">
                <a:latin typeface="Trebuchet MS"/>
                <a:cs typeface="Trebuchet MS"/>
              </a:rPr>
              <a:t>w </a:t>
            </a:r>
            <a:r>
              <a:rPr sz="1000" i="1" dirty="0">
                <a:latin typeface="Trebuchet MS"/>
                <a:cs typeface="Trebuchet MS"/>
              </a:rPr>
              <a:t> </a:t>
            </a:r>
            <a:r>
              <a:rPr sz="1000" spc="265" dirty="0">
                <a:latin typeface="MS Gothic"/>
                <a:cs typeface="MS Gothic"/>
              </a:rPr>
              <a:t>−</a:t>
            </a:r>
            <a:r>
              <a:rPr sz="1000" spc="-285" dirty="0">
                <a:latin typeface="MS Gothic"/>
                <a:cs typeface="MS Gothic"/>
              </a:rPr>
              <a:t> </a:t>
            </a:r>
            <a:r>
              <a:rPr sz="1000" i="1" spc="-45" dirty="0">
                <a:latin typeface="Trebuchet MS"/>
                <a:cs typeface="Trebuchet MS"/>
              </a:rPr>
              <a:t>p </a:t>
            </a:r>
            <a:r>
              <a:rPr sz="1000" i="1" spc="114" dirty="0">
                <a:latin typeface="Trebuchet MS"/>
                <a:cs typeface="Trebuchet MS"/>
              </a:rPr>
              <a:t> </a:t>
            </a:r>
            <a:r>
              <a:rPr sz="1000" spc="50" dirty="0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909354" y="1673225"/>
            <a:ext cx="1229360" cy="0"/>
          </a:xfrm>
          <a:custGeom>
            <a:avLst/>
            <a:gdLst/>
            <a:ahLst/>
            <a:cxnLst/>
            <a:rect l="l" t="t" r="r" b="b"/>
            <a:pathLst>
              <a:path w="1229360">
                <a:moveTo>
                  <a:pt x="0" y="0"/>
                </a:moveTo>
                <a:lnTo>
                  <a:pt x="122910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709927" y="1652414"/>
            <a:ext cx="24415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98880" algn="l"/>
              </a:tabLst>
            </a:pPr>
            <a:r>
              <a:rPr sz="1000" i="1" spc="25" dirty="0">
                <a:latin typeface="Arial"/>
                <a:cs typeface="Arial"/>
              </a:rPr>
              <a:t>λ</a:t>
            </a:r>
            <a:r>
              <a:rPr sz="1050" i="1" spc="37" baseline="-11904" dirty="0">
                <a:latin typeface="Arial"/>
                <a:cs typeface="Arial"/>
              </a:rPr>
              <a:t>DL</a:t>
            </a:r>
            <a:r>
              <a:rPr sz="1000" spc="25" dirty="0">
                <a:latin typeface="Arial"/>
                <a:cs typeface="Arial"/>
              </a:rPr>
              <a:t>(</a:t>
            </a:r>
            <a:r>
              <a:rPr sz="1000" i="1" spc="25" dirty="0">
                <a:latin typeface="Trebuchet MS"/>
                <a:cs typeface="Trebuchet MS"/>
              </a:rPr>
              <a:t>w</a:t>
            </a:r>
            <a:r>
              <a:rPr sz="1000" i="1" spc="-195" dirty="0">
                <a:latin typeface="Trebuchet MS"/>
                <a:cs typeface="Trebuchet MS"/>
              </a:rPr>
              <a:t> </a:t>
            </a:r>
            <a:r>
              <a:rPr sz="1000" spc="55" dirty="0">
                <a:latin typeface="Arial"/>
                <a:cs typeface="Arial"/>
              </a:rPr>
              <a:t>)</a:t>
            </a:r>
            <a:r>
              <a:rPr sz="1000" i="1" spc="55" dirty="0">
                <a:latin typeface="Arial"/>
                <a:cs typeface="Arial"/>
              </a:rPr>
              <a:t>/λ</a:t>
            </a:r>
            <a:r>
              <a:rPr sz="1050" i="1" spc="82" baseline="-11904" dirty="0">
                <a:latin typeface="Arial"/>
                <a:cs typeface="Arial"/>
              </a:rPr>
              <a:t>DL</a:t>
            </a:r>
            <a:r>
              <a:rPr sz="1000" spc="55" dirty="0">
                <a:latin typeface="Arial"/>
                <a:cs typeface="Arial"/>
              </a:rPr>
              <a:t>(</a:t>
            </a:r>
            <a:r>
              <a:rPr sz="1000" i="1" spc="55" dirty="0">
                <a:latin typeface="Trebuchet MS"/>
                <a:cs typeface="Trebuchet MS"/>
              </a:rPr>
              <a:t>w</a:t>
            </a:r>
            <a:r>
              <a:rPr sz="1500" i="1" spc="135" baseline="16666" dirty="0">
                <a:latin typeface="Trebuchet MS"/>
                <a:cs typeface="Trebuchet MS"/>
              </a:rPr>
              <a:t> </a:t>
            </a:r>
            <a:r>
              <a:rPr sz="1000" spc="50" dirty="0">
                <a:latin typeface="Arial"/>
                <a:cs typeface="Arial"/>
              </a:rPr>
              <a:t>)	</a:t>
            </a:r>
            <a:r>
              <a:rPr sz="1000" spc="-10" dirty="0">
                <a:latin typeface="Arial"/>
                <a:cs typeface="Arial"/>
              </a:rPr>
              <a:t>(</a:t>
            </a:r>
            <a:r>
              <a:rPr sz="1000" i="1" spc="-10" dirty="0">
                <a:latin typeface="Trebuchet MS"/>
                <a:cs typeface="Trebuchet MS"/>
              </a:rPr>
              <a:t>w</a:t>
            </a:r>
            <a:r>
              <a:rPr sz="1000" i="1" spc="10" dirty="0">
                <a:latin typeface="Trebuchet MS"/>
                <a:cs typeface="Trebuchet MS"/>
              </a:rPr>
              <a:t> </a:t>
            </a:r>
            <a:r>
              <a:rPr sz="1000" spc="265" dirty="0">
                <a:latin typeface="MS Gothic"/>
                <a:cs typeface="MS Gothic"/>
              </a:rPr>
              <a:t>−</a:t>
            </a:r>
            <a:r>
              <a:rPr sz="1000" spc="-285" dirty="0">
                <a:latin typeface="MS Gothic"/>
                <a:cs typeface="MS Gothic"/>
              </a:rPr>
              <a:t> </a:t>
            </a:r>
            <a:r>
              <a:rPr sz="1000" i="1" spc="15" dirty="0">
                <a:latin typeface="Trebuchet MS"/>
                <a:cs typeface="Trebuchet MS"/>
              </a:rPr>
              <a:t>p</a:t>
            </a:r>
            <a:r>
              <a:rPr sz="1050" i="1" spc="22" baseline="-11904" dirty="0">
                <a:latin typeface="Arial"/>
                <a:cs typeface="Arial"/>
              </a:rPr>
              <a:t>DL</a:t>
            </a:r>
            <a:r>
              <a:rPr sz="1000" spc="15" dirty="0">
                <a:latin typeface="Arial"/>
                <a:cs typeface="Arial"/>
              </a:rPr>
              <a:t>)</a:t>
            </a:r>
            <a:r>
              <a:rPr sz="1000" spc="-120" dirty="0">
                <a:latin typeface="Arial"/>
                <a:cs typeface="Arial"/>
              </a:rPr>
              <a:t> </a:t>
            </a:r>
            <a:r>
              <a:rPr sz="1000" i="1" spc="215" dirty="0">
                <a:latin typeface="Arial"/>
                <a:cs typeface="Arial"/>
              </a:rPr>
              <a:t>/</a:t>
            </a:r>
            <a:r>
              <a:rPr sz="1000" i="1" spc="-1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(</a:t>
            </a:r>
            <a:r>
              <a:rPr sz="1000" i="1" spc="-10" dirty="0">
                <a:latin typeface="Trebuchet MS"/>
                <a:cs typeface="Trebuchet MS"/>
              </a:rPr>
              <a:t>w</a:t>
            </a:r>
            <a:r>
              <a:rPr sz="1500" i="1" spc="-15" baseline="16666" dirty="0">
                <a:latin typeface="Trebuchet MS"/>
                <a:cs typeface="Trebuchet MS"/>
              </a:rPr>
              <a:t> </a:t>
            </a:r>
            <a:r>
              <a:rPr sz="1500" i="1" spc="-7" baseline="16666" dirty="0">
                <a:latin typeface="Trebuchet MS"/>
                <a:cs typeface="Trebuchet MS"/>
              </a:rPr>
              <a:t> </a:t>
            </a:r>
            <a:r>
              <a:rPr sz="1000" spc="265" dirty="0">
                <a:latin typeface="MS Gothic"/>
                <a:cs typeface="MS Gothic"/>
              </a:rPr>
              <a:t>−</a:t>
            </a:r>
            <a:r>
              <a:rPr sz="1000" spc="-285" dirty="0">
                <a:latin typeface="MS Gothic"/>
                <a:cs typeface="MS Gothic"/>
              </a:rPr>
              <a:t> </a:t>
            </a:r>
            <a:r>
              <a:rPr sz="1000" i="1" spc="15" dirty="0">
                <a:latin typeface="Trebuchet MS"/>
                <a:cs typeface="Trebuchet MS"/>
              </a:rPr>
              <a:t>p</a:t>
            </a:r>
            <a:r>
              <a:rPr sz="1050" i="1" spc="22" baseline="-11904" dirty="0">
                <a:latin typeface="Arial"/>
                <a:cs typeface="Arial"/>
              </a:rPr>
              <a:t>DL</a:t>
            </a:r>
            <a:r>
              <a:rPr sz="1000" spc="15" dirty="0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140949" y="1387225"/>
            <a:ext cx="1187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450" dirty="0">
                <a:latin typeface="Arial"/>
                <a:cs typeface="Arial"/>
              </a:rPr>
              <a:t>\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34078" y="1451396"/>
            <a:ext cx="7810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i="1" spc="-25" dirty="0">
                <a:latin typeface="Verdana"/>
                <a:cs typeface="Verdana"/>
              </a:rPr>
              <a:t>ρ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88124" y="1992650"/>
            <a:ext cx="4778375" cy="6565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spc="-10" dirty="0">
                <a:latin typeface="Tahoma"/>
                <a:cs typeface="Tahoma"/>
              </a:rPr>
              <a:t>Propensity </a:t>
            </a:r>
            <a:r>
              <a:rPr sz="900" spc="-20" dirty="0">
                <a:latin typeface="Tahoma"/>
                <a:cs typeface="Tahoma"/>
              </a:rPr>
              <a:t>of high </a:t>
            </a:r>
            <a:r>
              <a:rPr sz="900" spc="-40" dirty="0">
                <a:latin typeface="Tahoma"/>
                <a:cs typeface="Tahoma"/>
              </a:rPr>
              <a:t>vs </a:t>
            </a:r>
            <a:r>
              <a:rPr sz="900" spc="-30" dirty="0">
                <a:latin typeface="Tahoma"/>
                <a:cs typeface="Tahoma"/>
              </a:rPr>
              <a:t>low </a:t>
            </a:r>
            <a:r>
              <a:rPr sz="900" spc="-25" dirty="0">
                <a:latin typeface="Tahoma"/>
                <a:cs typeface="Tahoma"/>
              </a:rPr>
              <a:t>income </a:t>
            </a:r>
            <a:r>
              <a:rPr sz="900" dirty="0">
                <a:latin typeface="Tahoma"/>
                <a:cs typeface="Tahoma"/>
              </a:rPr>
              <a:t>to </a:t>
            </a:r>
            <a:r>
              <a:rPr sz="900" spc="-20" dirty="0">
                <a:latin typeface="Tahoma"/>
                <a:cs typeface="Tahoma"/>
              </a:rPr>
              <a:t>live </a:t>
            </a:r>
            <a:r>
              <a:rPr sz="900" spc="-10" dirty="0">
                <a:latin typeface="Tahoma"/>
                <a:cs typeface="Tahoma"/>
              </a:rPr>
              <a:t>in </a:t>
            </a:r>
            <a:r>
              <a:rPr sz="900" spc="-35" dirty="0">
                <a:latin typeface="Tahoma"/>
                <a:cs typeface="Tahoma"/>
              </a:rPr>
              <a:t>a </a:t>
            </a:r>
            <a:r>
              <a:rPr sz="900" spc="-30" dirty="0">
                <a:latin typeface="Tahoma"/>
                <a:cs typeface="Tahoma"/>
              </a:rPr>
              <a:t>given </a:t>
            </a:r>
            <a:r>
              <a:rPr sz="900" spc="-45" dirty="0">
                <a:latin typeface="Tahoma"/>
                <a:cs typeface="Tahoma"/>
              </a:rPr>
              <a:t>area  </a:t>
            </a:r>
            <a:r>
              <a:rPr sz="900" spc="-40" dirty="0">
                <a:latin typeface="Tahoma"/>
                <a:cs typeface="Tahoma"/>
              </a:rPr>
              <a:t>depends </a:t>
            </a:r>
            <a:r>
              <a:rPr sz="900" spc="-30" dirty="0">
                <a:latin typeface="Tahoma"/>
                <a:cs typeface="Tahoma"/>
              </a:rPr>
              <a:t>on </a:t>
            </a:r>
            <a:r>
              <a:rPr sz="900" spc="-25" dirty="0">
                <a:latin typeface="Tahoma"/>
                <a:cs typeface="Tahoma"/>
              </a:rPr>
              <a:t>disposable income </a:t>
            </a:r>
            <a:r>
              <a:rPr sz="900" i="1" spc="-25" dirty="0">
                <a:latin typeface="Arial"/>
                <a:cs typeface="Arial"/>
              </a:rPr>
              <a:t>w  </a:t>
            </a:r>
            <a:r>
              <a:rPr sz="900" dirty="0">
                <a:latin typeface="Lucida Sans Unicode"/>
                <a:cs typeface="Lucida Sans Unicode"/>
              </a:rPr>
              <a:t>−</a:t>
            </a:r>
            <a:r>
              <a:rPr sz="900" spc="200" dirty="0">
                <a:latin typeface="Lucida Sans Unicode"/>
                <a:cs typeface="Lucida Sans Unicode"/>
              </a:rPr>
              <a:t> </a:t>
            </a:r>
            <a:r>
              <a:rPr sz="900" i="1" dirty="0">
                <a:latin typeface="Arial"/>
                <a:cs typeface="Arial"/>
              </a:rPr>
              <a:t>p</a:t>
            </a:r>
            <a:r>
              <a:rPr sz="900" i="1" baseline="-9259" dirty="0">
                <a:latin typeface="Arial"/>
                <a:cs typeface="Arial"/>
              </a:rPr>
              <a:t>nj</a:t>
            </a:r>
            <a:endParaRPr sz="900" baseline="-9259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</a:t>
            </a:r>
            <a:r>
              <a:rPr sz="900" i="1" spc="-45" dirty="0">
                <a:latin typeface="Arial"/>
                <a:cs typeface="Arial"/>
              </a:rPr>
              <a:t>ρ  </a:t>
            </a:r>
            <a:r>
              <a:rPr sz="900" spc="-35" dirty="0">
                <a:latin typeface="Tahoma"/>
                <a:cs typeface="Tahoma"/>
              </a:rPr>
              <a:t>governs </a:t>
            </a:r>
            <a:r>
              <a:rPr sz="900" spc="-20" dirty="0">
                <a:latin typeface="Tahoma"/>
                <a:cs typeface="Tahoma"/>
              </a:rPr>
              <a:t>strength of</a:t>
            </a:r>
            <a:r>
              <a:rPr sz="900" spc="100" dirty="0">
                <a:latin typeface="Tahoma"/>
                <a:cs typeface="Tahoma"/>
              </a:rPr>
              <a:t> </a:t>
            </a:r>
            <a:r>
              <a:rPr sz="900" spc="-15" dirty="0">
                <a:latin typeface="Tahoma"/>
                <a:cs typeface="Tahoma"/>
              </a:rPr>
              <a:t>non-homotheticity</a:t>
            </a:r>
            <a:endParaRPr sz="9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spc="-5" dirty="0">
                <a:latin typeface="Tahoma"/>
                <a:cs typeface="Tahoma"/>
              </a:rPr>
              <a:t>High </a:t>
            </a:r>
            <a:r>
              <a:rPr sz="900" i="1" spc="-55" dirty="0">
                <a:latin typeface="Arial"/>
                <a:cs typeface="Arial"/>
              </a:rPr>
              <a:t>ρ</a:t>
            </a:r>
            <a:r>
              <a:rPr sz="900" spc="-55" dirty="0">
                <a:latin typeface="Tahoma"/>
                <a:cs typeface="Tahoma"/>
              </a:rPr>
              <a:t>:  </a:t>
            </a:r>
            <a:r>
              <a:rPr sz="900" spc="-5" dirty="0">
                <a:latin typeface="Tahoma"/>
                <a:cs typeface="Tahoma"/>
              </a:rPr>
              <a:t>location </a:t>
            </a:r>
            <a:r>
              <a:rPr sz="900" spc="-25" dirty="0">
                <a:latin typeface="Tahoma"/>
                <a:cs typeface="Tahoma"/>
              </a:rPr>
              <a:t>choices </a:t>
            </a:r>
            <a:r>
              <a:rPr sz="900" spc="-45" dirty="0">
                <a:latin typeface="Tahoma"/>
                <a:cs typeface="Tahoma"/>
              </a:rPr>
              <a:t>are </a:t>
            </a:r>
            <a:r>
              <a:rPr sz="900" spc="-20" dirty="0">
                <a:latin typeface="Tahoma"/>
                <a:cs typeface="Tahoma"/>
              </a:rPr>
              <a:t>strongly </a:t>
            </a:r>
            <a:r>
              <a:rPr sz="900" spc="-30" dirty="0">
                <a:latin typeface="Tahoma"/>
                <a:cs typeface="Tahoma"/>
              </a:rPr>
              <a:t>income-dependent</a:t>
            </a:r>
            <a:endParaRPr sz="9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86296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15" dirty="0"/>
              <a:t>Equili</a:t>
            </a:r>
            <a:r>
              <a:rPr spc="-60" dirty="0"/>
              <a:t>b</a:t>
            </a:r>
            <a:r>
              <a:rPr spc="-40" dirty="0"/>
              <a:t>rium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5097" y="510291"/>
            <a:ext cx="5013325" cy="25215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285">
              <a:lnSpc>
                <a:spcPct val="100000"/>
              </a:lnSpc>
              <a:spcBef>
                <a:spcPts val="95"/>
              </a:spcBef>
              <a:buClr>
                <a:srgbClr val="3333B2"/>
              </a:buClr>
              <a:buSzPct val="90000"/>
              <a:buFont typeface="Lucida Sans Unicode"/>
              <a:buChar char="•"/>
              <a:tabLst>
                <a:tab pos="134620" algn="l"/>
              </a:tabLst>
            </a:pPr>
            <a:r>
              <a:rPr sz="1000" spc="-25" dirty="0">
                <a:latin typeface="Arial"/>
                <a:cs typeface="Arial"/>
              </a:rPr>
              <a:t>An </a:t>
            </a:r>
            <a:r>
              <a:rPr sz="1000" spc="-30" dirty="0">
                <a:latin typeface="Arial"/>
                <a:cs typeface="Arial"/>
              </a:rPr>
              <a:t>equilibrium 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spc="-25" dirty="0">
                <a:latin typeface="Arial"/>
                <a:cs typeface="Arial"/>
              </a:rPr>
              <a:t>the </a:t>
            </a:r>
            <a:r>
              <a:rPr sz="1000" spc="-45" dirty="0">
                <a:latin typeface="Arial"/>
                <a:cs typeface="Arial"/>
              </a:rPr>
              <a:t>model</a:t>
            </a:r>
            <a:r>
              <a:rPr sz="1000" spc="85" dirty="0">
                <a:latin typeface="Arial"/>
                <a:cs typeface="Arial"/>
              </a:rPr>
              <a:t> </a:t>
            </a:r>
            <a:r>
              <a:rPr sz="1000" spc="-40" dirty="0">
                <a:latin typeface="Arial"/>
                <a:cs typeface="Arial"/>
              </a:rPr>
              <a:t>is:</a:t>
            </a:r>
            <a:endParaRPr sz="1000">
              <a:latin typeface="Arial"/>
              <a:cs typeface="Arial"/>
            </a:endParaRPr>
          </a:p>
          <a:p>
            <a:pPr marL="255270">
              <a:lnSpc>
                <a:spcPct val="100000"/>
              </a:lnSpc>
              <a:spcBef>
                <a:spcPts val="99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spc="-35" dirty="0">
                <a:latin typeface="Tahoma"/>
                <a:cs typeface="Tahoma"/>
              </a:rPr>
              <a:t>a </a:t>
            </a:r>
            <a:r>
              <a:rPr sz="900" spc="-10" dirty="0">
                <a:latin typeface="Tahoma"/>
                <a:cs typeface="Tahoma"/>
              </a:rPr>
              <a:t>distribution </a:t>
            </a:r>
            <a:r>
              <a:rPr sz="900" spc="-20" dirty="0">
                <a:latin typeface="Tahoma"/>
                <a:cs typeface="Tahoma"/>
              </a:rPr>
              <a:t>of </a:t>
            </a:r>
            <a:r>
              <a:rPr sz="900" spc="-5" dirty="0">
                <a:latin typeface="Tahoma"/>
                <a:cs typeface="Tahoma"/>
              </a:rPr>
              <a:t>location </a:t>
            </a:r>
            <a:r>
              <a:rPr sz="900" spc="-20" dirty="0">
                <a:latin typeface="Tahoma"/>
                <a:cs typeface="Tahoma"/>
              </a:rPr>
              <a:t>choice </a:t>
            </a:r>
            <a:r>
              <a:rPr sz="900" spc="-40" dirty="0">
                <a:latin typeface="Tahoma"/>
                <a:cs typeface="Tahoma"/>
              </a:rPr>
              <a:t>by </a:t>
            </a:r>
            <a:r>
              <a:rPr sz="900" spc="-25" dirty="0">
                <a:latin typeface="Tahoma"/>
                <a:cs typeface="Tahoma"/>
              </a:rPr>
              <a:t>income </a:t>
            </a:r>
            <a:r>
              <a:rPr sz="900" i="1" spc="25" dirty="0">
                <a:latin typeface="Arial"/>
                <a:cs typeface="Arial"/>
              </a:rPr>
              <a:t>λ</a:t>
            </a:r>
            <a:r>
              <a:rPr sz="900" i="1" spc="37" baseline="-9259" dirty="0">
                <a:latin typeface="Arial"/>
                <a:cs typeface="Arial"/>
              </a:rPr>
              <a:t>n</a:t>
            </a:r>
            <a:r>
              <a:rPr sz="900" i="1" spc="37" baseline="-9259" dirty="0">
                <a:latin typeface="Trebuchet MS"/>
                <a:cs typeface="Trebuchet MS"/>
              </a:rPr>
              <a:t>,</a:t>
            </a:r>
            <a:r>
              <a:rPr sz="900" i="1" spc="37" baseline="-9259" dirty="0">
                <a:latin typeface="Arial"/>
                <a:cs typeface="Arial"/>
              </a:rPr>
              <a:t>j </a:t>
            </a:r>
            <a:r>
              <a:rPr sz="900" spc="-5" dirty="0">
                <a:latin typeface="Tahoma"/>
                <a:cs typeface="Tahoma"/>
              </a:rPr>
              <a:t>(</a:t>
            </a:r>
            <a:r>
              <a:rPr sz="900" i="1" spc="-5" dirty="0">
                <a:latin typeface="Arial"/>
                <a:cs typeface="Arial"/>
              </a:rPr>
              <a:t>w</a:t>
            </a:r>
            <a:r>
              <a:rPr sz="900" i="1" spc="-135" dirty="0">
                <a:latin typeface="Arial"/>
                <a:cs typeface="Arial"/>
              </a:rPr>
              <a:t> </a:t>
            </a:r>
            <a:r>
              <a:rPr sz="900" spc="5" dirty="0">
                <a:latin typeface="Tahoma"/>
                <a:cs typeface="Tahoma"/>
              </a:rPr>
              <a:t>)</a:t>
            </a:r>
            <a:endParaRPr sz="900">
              <a:latin typeface="Tahoma"/>
              <a:cs typeface="Tahoma"/>
            </a:endParaRPr>
          </a:p>
          <a:p>
            <a:pPr marL="255270">
              <a:lnSpc>
                <a:spcPct val="100000"/>
              </a:lnSpc>
              <a:spcBef>
                <a:spcPts val="865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spc="-35" dirty="0">
                <a:latin typeface="Tahoma"/>
                <a:cs typeface="Tahoma"/>
              </a:rPr>
              <a:t>a </a:t>
            </a:r>
            <a:r>
              <a:rPr sz="900" spc="-25" dirty="0">
                <a:latin typeface="Tahoma"/>
                <a:cs typeface="Tahoma"/>
              </a:rPr>
              <a:t>number </a:t>
            </a:r>
            <a:r>
              <a:rPr sz="900" spc="-20" dirty="0">
                <a:latin typeface="Tahoma"/>
                <a:cs typeface="Tahoma"/>
              </a:rPr>
              <a:t>of </a:t>
            </a:r>
            <a:r>
              <a:rPr sz="900" spc="-25" dirty="0">
                <a:latin typeface="Tahoma"/>
                <a:cs typeface="Tahoma"/>
              </a:rPr>
              <a:t>neighborhoods </a:t>
            </a:r>
            <a:r>
              <a:rPr sz="900" spc="-20" dirty="0">
                <a:latin typeface="Tahoma"/>
                <a:cs typeface="Tahoma"/>
              </a:rPr>
              <a:t>of </a:t>
            </a:r>
            <a:r>
              <a:rPr sz="900" spc="-35" dirty="0">
                <a:latin typeface="Tahoma"/>
                <a:cs typeface="Tahoma"/>
              </a:rPr>
              <a:t>each </a:t>
            </a:r>
            <a:r>
              <a:rPr sz="900" spc="-25" dirty="0">
                <a:latin typeface="Tahoma"/>
                <a:cs typeface="Tahoma"/>
              </a:rPr>
              <a:t>type</a:t>
            </a:r>
            <a:r>
              <a:rPr sz="900" spc="80" dirty="0">
                <a:latin typeface="Tahoma"/>
                <a:cs typeface="Tahoma"/>
              </a:rPr>
              <a:t> </a:t>
            </a:r>
            <a:r>
              <a:rPr sz="900" i="1" spc="5" dirty="0">
                <a:latin typeface="Arial"/>
                <a:cs typeface="Arial"/>
              </a:rPr>
              <a:t>N</a:t>
            </a:r>
            <a:r>
              <a:rPr sz="900" i="1" spc="7" baseline="-9259" dirty="0">
                <a:latin typeface="Arial"/>
                <a:cs typeface="Arial"/>
              </a:rPr>
              <a:t>n</a:t>
            </a:r>
            <a:r>
              <a:rPr sz="900" i="1" spc="7" baseline="-9259" dirty="0">
                <a:latin typeface="Trebuchet MS"/>
                <a:cs typeface="Trebuchet MS"/>
              </a:rPr>
              <a:t>,</a:t>
            </a:r>
            <a:r>
              <a:rPr sz="900" i="1" spc="7" baseline="-9259" dirty="0">
                <a:latin typeface="Arial"/>
                <a:cs typeface="Arial"/>
              </a:rPr>
              <a:t>j</a:t>
            </a:r>
            <a:endParaRPr sz="900" baseline="-9259">
              <a:latin typeface="Arial"/>
              <a:cs typeface="Arial"/>
            </a:endParaRPr>
          </a:p>
          <a:p>
            <a:pPr marL="255270">
              <a:lnSpc>
                <a:spcPct val="100000"/>
              </a:lnSpc>
              <a:spcBef>
                <a:spcPts val="865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spc="-20" dirty="0">
                <a:latin typeface="Tahoma"/>
                <a:cs typeface="Tahoma"/>
              </a:rPr>
              <a:t>land, </a:t>
            </a:r>
            <a:r>
              <a:rPr sz="900" spc="-30" dirty="0">
                <a:latin typeface="Tahoma"/>
                <a:cs typeface="Tahoma"/>
              </a:rPr>
              <a:t>housing and </a:t>
            </a:r>
            <a:r>
              <a:rPr sz="900" spc="-25" dirty="0">
                <a:latin typeface="Tahoma"/>
                <a:cs typeface="Tahoma"/>
              </a:rPr>
              <a:t>amenity</a:t>
            </a:r>
            <a:r>
              <a:rPr sz="900" spc="-35" dirty="0">
                <a:latin typeface="Tahoma"/>
                <a:cs typeface="Tahoma"/>
              </a:rPr>
              <a:t> </a:t>
            </a:r>
            <a:r>
              <a:rPr sz="900" spc="-30" dirty="0">
                <a:latin typeface="Tahoma"/>
                <a:cs typeface="Tahoma"/>
              </a:rPr>
              <a:t>prices</a:t>
            </a:r>
            <a:endParaRPr sz="9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00">
              <a:latin typeface="Times New Roman"/>
              <a:cs typeface="Times New Roman"/>
            </a:endParaRPr>
          </a:p>
          <a:p>
            <a:pPr marL="133985" indent="-121285">
              <a:lnSpc>
                <a:spcPct val="100000"/>
              </a:lnSpc>
              <a:buClr>
                <a:srgbClr val="3333B2"/>
              </a:buClr>
              <a:buSzPct val="90000"/>
              <a:buFont typeface="Lucida Sans Unicode"/>
              <a:buChar char="•"/>
              <a:tabLst>
                <a:tab pos="134620" algn="l"/>
              </a:tabLst>
            </a:pPr>
            <a:r>
              <a:rPr sz="1000" spc="-70" dirty="0">
                <a:latin typeface="Arial"/>
                <a:cs typeface="Arial"/>
              </a:rPr>
              <a:t>such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0" dirty="0">
                <a:latin typeface="Arial"/>
                <a:cs typeface="Arial"/>
              </a:rPr>
              <a:t>that:</a:t>
            </a:r>
            <a:endParaRPr sz="1000">
              <a:latin typeface="Arial"/>
              <a:cs typeface="Arial"/>
            </a:endParaRPr>
          </a:p>
          <a:p>
            <a:pPr marL="255270">
              <a:lnSpc>
                <a:spcPct val="100000"/>
              </a:lnSpc>
              <a:spcBef>
                <a:spcPts val="99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spc="-25" dirty="0">
                <a:latin typeface="Tahoma"/>
                <a:cs typeface="Tahoma"/>
              </a:rPr>
              <a:t>Households </a:t>
            </a:r>
            <a:r>
              <a:rPr sz="900" spc="-30" dirty="0">
                <a:latin typeface="Tahoma"/>
                <a:cs typeface="Tahoma"/>
              </a:rPr>
              <a:t>choose </a:t>
            </a:r>
            <a:r>
              <a:rPr sz="900" spc="-15" dirty="0">
                <a:latin typeface="Tahoma"/>
                <a:cs typeface="Tahoma"/>
              </a:rPr>
              <a:t>their </a:t>
            </a:r>
            <a:r>
              <a:rPr sz="900" spc="-5" dirty="0">
                <a:latin typeface="Tahoma"/>
                <a:cs typeface="Tahoma"/>
              </a:rPr>
              <a:t>location </a:t>
            </a:r>
            <a:r>
              <a:rPr sz="900" dirty="0">
                <a:latin typeface="Tahoma"/>
                <a:cs typeface="Tahoma"/>
              </a:rPr>
              <a:t>to </a:t>
            </a:r>
            <a:r>
              <a:rPr sz="900" spc="-20" dirty="0">
                <a:latin typeface="Tahoma"/>
                <a:cs typeface="Tahoma"/>
              </a:rPr>
              <a:t>maximize </a:t>
            </a:r>
            <a:r>
              <a:rPr sz="900" spc="-10" dirty="0">
                <a:latin typeface="Tahoma"/>
                <a:cs typeface="Tahoma"/>
              </a:rPr>
              <a:t>utility, </a:t>
            </a:r>
            <a:r>
              <a:rPr sz="900" spc="-30" dirty="0">
                <a:latin typeface="Tahoma"/>
                <a:cs typeface="Tahoma"/>
              </a:rPr>
              <a:t>and choose </a:t>
            </a:r>
            <a:r>
              <a:rPr sz="900" spc="-20" dirty="0">
                <a:latin typeface="Tahoma"/>
                <a:cs typeface="Tahoma"/>
              </a:rPr>
              <a:t>consumption </a:t>
            </a:r>
            <a:r>
              <a:rPr sz="900" spc="-15" dirty="0">
                <a:latin typeface="Tahoma"/>
                <a:cs typeface="Tahoma"/>
              </a:rPr>
              <a:t>(</a:t>
            </a:r>
            <a:r>
              <a:rPr sz="900" i="1" spc="-15" dirty="0">
                <a:latin typeface="Arial"/>
                <a:cs typeface="Arial"/>
              </a:rPr>
              <a:t>a, </a:t>
            </a:r>
            <a:r>
              <a:rPr sz="900" i="1" spc="15" dirty="0">
                <a:latin typeface="Arial"/>
                <a:cs typeface="Arial"/>
              </a:rPr>
              <a:t>c</a:t>
            </a:r>
            <a:r>
              <a:rPr sz="900" spc="15" dirty="0">
                <a:latin typeface="Tahoma"/>
                <a:cs typeface="Tahoma"/>
              </a:rPr>
              <a:t>)</a:t>
            </a:r>
            <a:r>
              <a:rPr sz="900" spc="204" dirty="0">
                <a:latin typeface="Tahoma"/>
                <a:cs typeface="Tahoma"/>
              </a:rPr>
              <a:t> </a:t>
            </a:r>
            <a:r>
              <a:rPr sz="900" spc="-10" dirty="0">
                <a:latin typeface="Tahoma"/>
                <a:cs typeface="Tahoma"/>
              </a:rPr>
              <a:t>optimally</a:t>
            </a:r>
            <a:endParaRPr sz="9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750">
              <a:latin typeface="Times New Roman"/>
              <a:cs typeface="Times New Roman"/>
            </a:endParaRPr>
          </a:p>
          <a:p>
            <a:pPr marL="255270">
              <a:lnSpc>
                <a:spcPct val="100000"/>
              </a:lnSpc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spc="-25" dirty="0">
                <a:latin typeface="Tahoma"/>
                <a:cs typeface="Tahoma"/>
              </a:rPr>
              <a:t>Developers </a:t>
            </a:r>
            <a:r>
              <a:rPr sz="900" spc="-30" dirty="0">
                <a:latin typeface="Tahoma"/>
                <a:cs typeface="Tahoma"/>
              </a:rPr>
              <a:t>and </a:t>
            </a:r>
            <a:r>
              <a:rPr sz="900" spc="-35" dirty="0">
                <a:latin typeface="Tahoma"/>
                <a:cs typeface="Tahoma"/>
              </a:rPr>
              <a:t>landowners </a:t>
            </a:r>
            <a:r>
              <a:rPr sz="900" spc="-20" dirty="0">
                <a:latin typeface="Tahoma"/>
                <a:cs typeface="Tahoma"/>
              </a:rPr>
              <a:t>maximize</a:t>
            </a:r>
            <a:r>
              <a:rPr sz="900" spc="-5" dirty="0">
                <a:latin typeface="Tahoma"/>
                <a:cs typeface="Tahoma"/>
              </a:rPr>
              <a:t> </a:t>
            </a:r>
            <a:r>
              <a:rPr sz="900" spc="-20" dirty="0">
                <a:latin typeface="Tahoma"/>
                <a:cs typeface="Tahoma"/>
              </a:rPr>
              <a:t>profits</a:t>
            </a:r>
            <a:endParaRPr sz="9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700">
              <a:latin typeface="Times New Roman"/>
              <a:cs typeface="Times New Roman"/>
            </a:endParaRPr>
          </a:p>
          <a:p>
            <a:pPr marL="255270">
              <a:lnSpc>
                <a:spcPct val="100000"/>
              </a:lnSpc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dirty="0">
                <a:latin typeface="Tahoma"/>
                <a:cs typeface="Tahoma"/>
              </a:rPr>
              <a:t>The </a:t>
            </a:r>
            <a:r>
              <a:rPr sz="900" spc="-30" dirty="0">
                <a:latin typeface="Tahoma"/>
                <a:cs typeface="Tahoma"/>
              </a:rPr>
              <a:t>markets </a:t>
            </a:r>
            <a:r>
              <a:rPr sz="900" spc="-25" dirty="0">
                <a:latin typeface="Tahoma"/>
                <a:cs typeface="Tahoma"/>
              </a:rPr>
              <a:t>for </a:t>
            </a:r>
            <a:r>
              <a:rPr sz="900" spc="-20" dirty="0">
                <a:latin typeface="Tahoma"/>
                <a:cs typeface="Tahoma"/>
              </a:rPr>
              <a:t>land, </a:t>
            </a:r>
            <a:r>
              <a:rPr sz="900" spc="-30" dirty="0">
                <a:latin typeface="Tahoma"/>
                <a:cs typeface="Tahoma"/>
              </a:rPr>
              <a:t>housing and </a:t>
            </a:r>
            <a:r>
              <a:rPr sz="900" spc="-25" dirty="0">
                <a:latin typeface="Tahoma"/>
                <a:cs typeface="Tahoma"/>
              </a:rPr>
              <a:t>amenities</a:t>
            </a:r>
            <a:r>
              <a:rPr sz="900" spc="105" dirty="0">
                <a:latin typeface="Tahoma"/>
                <a:cs typeface="Tahoma"/>
              </a:rPr>
              <a:t> </a:t>
            </a:r>
            <a:r>
              <a:rPr sz="900" spc="-30" dirty="0">
                <a:latin typeface="Tahoma"/>
                <a:cs typeface="Tahoma"/>
              </a:rPr>
              <a:t>clear</a:t>
            </a:r>
            <a:endParaRPr sz="9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750">
              <a:latin typeface="Times New Roman"/>
              <a:cs typeface="Times New Roman"/>
            </a:endParaRPr>
          </a:p>
          <a:p>
            <a:pPr marL="255270">
              <a:lnSpc>
                <a:spcPct val="100000"/>
              </a:lnSpc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spc="-25" dirty="0">
                <a:latin typeface="Tahoma"/>
                <a:cs typeface="Tahoma"/>
              </a:rPr>
              <a:t>Developers </a:t>
            </a:r>
            <a:r>
              <a:rPr sz="900" spc="-40" dirty="0">
                <a:latin typeface="Tahoma"/>
                <a:cs typeface="Tahoma"/>
              </a:rPr>
              <a:t>make </a:t>
            </a:r>
            <a:r>
              <a:rPr sz="900" spc="-30" dirty="0">
                <a:latin typeface="Tahoma"/>
                <a:cs typeface="Tahoma"/>
              </a:rPr>
              <a:t>zero</a:t>
            </a:r>
            <a:r>
              <a:rPr sz="900" spc="-85" dirty="0">
                <a:latin typeface="Tahoma"/>
                <a:cs typeface="Tahoma"/>
              </a:rPr>
              <a:t> </a:t>
            </a:r>
            <a:r>
              <a:rPr sz="900" spc="-20" dirty="0">
                <a:latin typeface="Tahoma"/>
                <a:cs typeface="Tahoma"/>
              </a:rPr>
              <a:t>profits</a:t>
            </a:r>
            <a:endParaRPr sz="9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750">
              <a:latin typeface="Times New Roman"/>
              <a:cs typeface="Times New Roman"/>
            </a:endParaRPr>
          </a:p>
          <a:p>
            <a:pPr marL="255270">
              <a:lnSpc>
                <a:spcPct val="100000"/>
              </a:lnSpc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spc="0" dirty="0">
                <a:latin typeface="Tahoma"/>
                <a:cs typeface="Tahoma"/>
              </a:rPr>
              <a:t>Local </a:t>
            </a:r>
            <a:r>
              <a:rPr sz="900" spc="-30" dirty="0">
                <a:latin typeface="Tahoma"/>
                <a:cs typeface="Tahoma"/>
              </a:rPr>
              <a:t>government </a:t>
            </a:r>
            <a:r>
              <a:rPr sz="900" spc="-25" dirty="0">
                <a:latin typeface="Tahoma"/>
                <a:cs typeface="Tahoma"/>
              </a:rPr>
              <a:t>budget </a:t>
            </a:r>
            <a:r>
              <a:rPr sz="900" spc="-20" dirty="0">
                <a:latin typeface="Tahoma"/>
                <a:cs typeface="Tahoma"/>
              </a:rPr>
              <a:t>is</a:t>
            </a:r>
            <a:r>
              <a:rPr sz="900" spc="-120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balanced</a:t>
            </a:r>
            <a:endParaRPr sz="9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163448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10" dirty="0"/>
              <a:t>Key Model</a:t>
            </a:r>
            <a:r>
              <a:rPr spc="25" dirty="0"/>
              <a:t> </a:t>
            </a:r>
            <a:r>
              <a:rPr spc="-45" dirty="0"/>
              <a:t>Outcomes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3830" y="610049"/>
            <a:ext cx="38195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30" dirty="0">
                <a:solidFill>
                  <a:srgbClr val="3333B2"/>
                </a:solidFill>
                <a:latin typeface="Arial"/>
                <a:cs typeface="Arial"/>
              </a:rPr>
              <a:t>1.  </a:t>
            </a:r>
            <a:r>
              <a:rPr sz="1000" b="1" spc="-40" dirty="0">
                <a:latin typeface="Gill Sans MT"/>
                <a:cs typeface="Gill Sans MT"/>
              </a:rPr>
              <a:t>Share  </a:t>
            </a:r>
            <a:r>
              <a:rPr sz="1000" b="1" spc="-10" dirty="0">
                <a:latin typeface="Gill Sans MT"/>
                <a:cs typeface="Gill Sans MT"/>
              </a:rPr>
              <a:t>of </a:t>
            </a:r>
            <a:r>
              <a:rPr sz="1000" b="1" spc="-60" dirty="0">
                <a:latin typeface="Gill Sans MT"/>
                <a:cs typeface="Gill Sans MT"/>
              </a:rPr>
              <a:t>workers  </a:t>
            </a:r>
            <a:r>
              <a:rPr sz="1000" b="1" spc="-20" dirty="0">
                <a:latin typeface="Gill Sans MT"/>
                <a:cs typeface="Gill Sans MT"/>
              </a:rPr>
              <a:t>choosing </a:t>
            </a:r>
            <a:r>
              <a:rPr sz="1000" b="1" spc="-25" dirty="0">
                <a:latin typeface="Gill Sans MT"/>
                <a:cs typeface="Gill Sans MT"/>
              </a:rPr>
              <a:t>to live </a:t>
            </a:r>
            <a:r>
              <a:rPr sz="1000" b="1" spc="-40" dirty="0">
                <a:latin typeface="Gill Sans MT"/>
                <a:cs typeface="Gill Sans MT"/>
              </a:rPr>
              <a:t>downtown </a:t>
            </a:r>
            <a:r>
              <a:rPr sz="1000" spc="-70" dirty="0">
                <a:latin typeface="Arial"/>
                <a:cs typeface="Arial"/>
              </a:rPr>
              <a:t>depends  </a:t>
            </a:r>
            <a:r>
              <a:rPr sz="1000" spc="-55" dirty="0">
                <a:latin typeface="Arial"/>
                <a:cs typeface="Arial"/>
              </a:rPr>
              <a:t>on 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income: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53372" y="882502"/>
            <a:ext cx="11309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i="1" spc="-110" dirty="0">
                <a:latin typeface="Trebuchet MS"/>
                <a:cs typeface="Trebuchet MS"/>
              </a:rPr>
              <a:t>V</a:t>
            </a:r>
            <a:r>
              <a:rPr sz="1500" spc="-165" baseline="13888" dirty="0">
                <a:latin typeface="Arial"/>
                <a:cs typeface="Arial"/>
              </a:rPr>
              <a:t>¯</a:t>
            </a:r>
            <a:r>
              <a:rPr sz="1050" i="1" spc="-165" baseline="-11904" dirty="0">
                <a:latin typeface="Arial"/>
                <a:cs typeface="Arial"/>
              </a:rPr>
              <a:t>DH</a:t>
            </a:r>
            <a:r>
              <a:rPr sz="1050" i="1" spc="-150" baseline="-11904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(</a:t>
            </a:r>
            <a:r>
              <a:rPr sz="1000" i="1" spc="-10" dirty="0">
                <a:latin typeface="Trebuchet MS"/>
                <a:cs typeface="Trebuchet MS"/>
              </a:rPr>
              <a:t>w</a:t>
            </a:r>
            <a:r>
              <a:rPr sz="1000" i="1" spc="-204" dirty="0">
                <a:latin typeface="Trebuchet MS"/>
                <a:cs typeface="Trebuchet MS"/>
              </a:rPr>
              <a:t> </a:t>
            </a:r>
            <a:r>
              <a:rPr sz="1000" spc="5" dirty="0">
                <a:latin typeface="Arial"/>
                <a:cs typeface="Arial"/>
              </a:rPr>
              <a:t>)</a:t>
            </a:r>
            <a:r>
              <a:rPr sz="1050" i="1" spc="7" baseline="27777" dirty="0">
                <a:latin typeface="Verdana"/>
                <a:cs typeface="Verdana"/>
              </a:rPr>
              <a:t>ρ</a:t>
            </a:r>
            <a:r>
              <a:rPr sz="1050" i="1" spc="0" baseline="27777" dirty="0">
                <a:latin typeface="Verdana"/>
                <a:cs typeface="Verdana"/>
              </a:rPr>
              <a:t> </a:t>
            </a:r>
            <a:r>
              <a:rPr sz="1000" spc="185" dirty="0">
                <a:latin typeface="Arial"/>
                <a:cs typeface="Arial"/>
              </a:rPr>
              <a:t>+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i="1" spc="-70" dirty="0">
                <a:latin typeface="Trebuchet MS"/>
                <a:cs typeface="Trebuchet MS"/>
              </a:rPr>
              <a:t>V</a:t>
            </a:r>
            <a:r>
              <a:rPr sz="1500" spc="-104" baseline="13888" dirty="0">
                <a:latin typeface="Arial"/>
                <a:cs typeface="Arial"/>
              </a:rPr>
              <a:t>¯</a:t>
            </a:r>
            <a:r>
              <a:rPr sz="1050" i="1" spc="-104" baseline="-11904" dirty="0">
                <a:latin typeface="Arial"/>
                <a:cs typeface="Arial"/>
              </a:rPr>
              <a:t>DL</a:t>
            </a:r>
            <a:r>
              <a:rPr sz="1000" spc="-70" dirty="0">
                <a:latin typeface="Arial"/>
                <a:cs typeface="Arial"/>
              </a:rPr>
              <a:t>(</a:t>
            </a:r>
            <a:r>
              <a:rPr sz="1000" i="1" spc="-70" dirty="0">
                <a:latin typeface="Trebuchet MS"/>
                <a:cs typeface="Trebuchet MS"/>
              </a:rPr>
              <a:t>w</a:t>
            </a:r>
            <a:r>
              <a:rPr sz="1000" i="1" spc="-204" dirty="0">
                <a:latin typeface="Trebuchet MS"/>
                <a:cs typeface="Trebuchet MS"/>
              </a:rPr>
              <a:t> </a:t>
            </a:r>
            <a:r>
              <a:rPr sz="1000" spc="5" dirty="0">
                <a:latin typeface="Arial"/>
                <a:cs typeface="Arial"/>
              </a:rPr>
              <a:t>)</a:t>
            </a:r>
            <a:r>
              <a:rPr sz="1050" i="1" spc="7" baseline="27777" dirty="0">
                <a:latin typeface="Verdana"/>
                <a:cs typeface="Verdana"/>
              </a:rPr>
              <a:t>ρ</a:t>
            </a:r>
            <a:endParaRPr sz="1050" baseline="27777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538133" y="1075689"/>
            <a:ext cx="1367790" cy="0"/>
          </a:xfrm>
          <a:custGeom>
            <a:avLst/>
            <a:gdLst/>
            <a:ahLst/>
            <a:cxnLst/>
            <a:rect l="l" t="t" r="r" b="b"/>
            <a:pathLst>
              <a:path w="1367789">
                <a:moveTo>
                  <a:pt x="0" y="0"/>
                </a:moveTo>
                <a:lnTo>
                  <a:pt x="13673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988337" y="968100"/>
            <a:ext cx="6965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i="1" spc="50" dirty="0">
                <a:latin typeface="Arial"/>
                <a:cs typeface="Arial"/>
              </a:rPr>
              <a:t>λ</a:t>
            </a:r>
            <a:r>
              <a:rPr sz="1050" i="1" spc="75" baseline="-11904" dirty="0">
                <a:latin typeface="Arial"/>
                <a:cs typeface="Arial"/>
              </a:rPr>
              <a:t>D</a:t>
            </a:r>
            <a:r>
              <a:rPr sz="1050" i="1" spc="-157" baseline="-11904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(</a:t>
            </a:r>
            <a:r>
              <a:rPr sz="1000" i="1" spc="-10" dirty="0">
                <a:latin typeface="Trebuchet MS"/>
                <a:cs typeface="Trebuchet MS"/>
              </a:rPr>
              <a:t>w</a:t>
            </a:r>
            <a:r>
              <a:rPr sz="1000" i="1" spc="-204" dirty="0">
                <a:latin typeface="Trebuchet MS"/>
                <a:cs typeface="Trebuchet MS"/>
              </a:rPr>
              <a:t> </a:t>
            </a:r>
            <a:r>
              <a:rPr sz="1000" spc="50" dirty="0">
                <a:latin typeface="Arial"/>
                <a:cs typeface="Arial"/>
              </a:rPr>
              <a:t>)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185" dirty="0">
                <a:latin typeface="Arial"/>
                <a:cs typeface="Arial"/>
              </a:rPr>
              <a:t>=</a:t>
            </a:r>
            <a:r>
              <a:rPr sz="1000" spc="75" dirty="0">
                <a:latin typeface="Arial"/>
                <a:cs typeface="Arial"/>
              </a:rPr>
              <a:t> </a:t>
            </a:r>
            <a:r>
              <a:rPr sz="1000" spc="215" dirty="0">
                <a:latin typeface="Arial"/>
                <a:cs typeface="Arial"/>
              </a:rPr>
              <a:t>),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58998" y="1138760"/>
            <a:ext cx="80200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i="1" spc="25" dirty="0">
                <a:latin typeface="Arial"/>
                <a:cs typeface="Arial"/>
              </a:rPr>
              <a:t>n</a:t>
            </a:r>
            <a:r>
              <a:rPr sz="700" spc="25" dirty="0">
                <a:latin typeface="Lucida Sans Unicode"/>
                <a:cs typeface="Lucida Sans Unicode"/>
              </a:rPr>
              <a:t>∈{</a:t>
            </a:r>
            <a:r>
              <a:rPr sz="700" i="1" spc="25" dirty="0">
                <a:latin typeface="Arial"/>
                <a:cs typeface="Arial"/>
              </a:rPr>
              <a:t>D</a:t>
            </a:r>
            <a:r>
              <a:rPr sz="700" i="1" spc="25" dirty="0">
                <a:latin typeface="Verdana"/>
                <a:cs typeface="Verdana"/>
              </a:rPr>
              <a:t>,</a:t>
            </a:r>
            <a:r>
              <a:rPr sz="700" i="1" spc="25" dirty="0">
                <a:latin typeface="Arial"/>
                <a:cs typeface="Arial"/>
              </a:rPr>
              <a:t>S</a:t>
            </a:r>
            <a:r>
              <a:rPr sz="700" i="1" spc="-175" dirty="0">
                <a:latin typeface="Arial"/>
                <a:cs typeface="Arial"/>
              </a:rPr>
              <a:t> </a:t>
            </a:r>
            <a:r>
              <a:rPr sz="700" spc="65" dirty="0">
                <a:latin typeface="Lucida Sans Unicode"/>
                <a:cs typeface="Lucida Sans Unicode"/>
              </a:rPr>
              <a:t>}</a:t>
            </a:r>
            <a:r>
              <a:rPr sz="700" i="1" spc="65" dirty="0">
                <a:latin typeface="Verdana"/>
                <a:cs typeface="Verdana"/>
              </a:rPr>
              <a:t>,</a:t>
            </a:r>
            <a:r>
              <a:rPr sz="700" i="1" spc="65" dirty="0">
                <a:latin typeface="Arial"/>
                <a:cs typeface="Arial"/>
              </a:rPr>
              <a:t>j</a:t>
            </a:r>
            <a:r>
              <a:rPr sz="700" spc="65" dirty="0">
                <a:latin typeface="Lucida Sans Unicode"/>
                <a:cs typeface="Lucida Sans Unicode"/>
              </a:rPr>
              <a:t>∈{</a:t>
            </a:r>
            <a:r>
              <a:rPr sz="700" i="1" spc="65" dirty="0">
                <a:latin typeface="Arial"/>
                <a:cs typeface="Arial"/>
              </a:rPr>
              <a:t>H</a:t>
            </a:r>
            <a:r>
              <a:rPr sz="700" i="1" spc="65" dirty="0">
                <a:latin typeface="Verdana"/>
                <a:cs typeface="Verdana"/>
              </a:rPr>
              <a:t>,</a:t>
            </a:r>
            <a:r>
              <a:rPr sz="700" i="1" spc="65" dirty="0">
                <a:latin typeface="Arial"/>
                <a:cs typeface="Arial"/>
              </a:rPr>
              <a:t>L</a:t>
            </a:r>
            <a:r>
              <a:rPr sz="700" spc="65" dirty="0">
                <a:latin typeface="Lucida Sans Unicode"/>
                <a:cs typeface="Lucida Sans Unicode"/>
              </a:rPr>
              <a:t>}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47236" y="1119786"/>
            <a:ext cx="9906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i="1" spc="10" dirty="0">
                <a:latin typeface="Arial"/>
                <a:cs typeface="Arial"/>
              </a:rPr>
              <a:t>nj</a:t>
            </a:r>
            <a:endParaRPr sz="7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62883" y="1062842"/>
            <a:ext cx="4489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i="1" spc="-210" dirty="0">
                <a:latin typeface="Trebuchet MS"/>
                <a:cs typeface="Trebuchet MS"/>
              </a:rPr>
              <a:t>V</a:t>
            </a:r>
            <a:r>
              <a:rPr sz="1500" spc="-315" baseline="13888" dirty="0">
                <a:latin typeface="Arial"/>
                <a:cs typeface="Arial"/>
              </a:rPr>
              <a:t>¯        </a:t>
            </a:r>
            <a:r>
              <a:rPr sz="1000" spc="-10" dirty="0">
                <a:latin typeface="Arial"/>
                <a:cs typeface="Arial"/>
              </a:rPr>
              <a:t>(</a:t>
            </a:r>
            <a:r>
              <a:rPr sz="1000" i="1" spc="-10" dirty="0">
                <a:latin typeface="Trebuchet MS"/>
                <a:cs typeface="Trebuchet MS"/>
              </a:rPr>
              <a:t>w</a:t>
            </a:r>
            <a:r>
              <a:rPr sz="1000" i="1" spc="-190" dirty="0">
                <a:latin typeface="Trebuchet MS"/>
                <a:cs typeface="Trebuchet MS"/>
              </a:rPr>
              <a:t> </a:t>
            </a:r>
            <a:r>
              <a:rPr sz="1000" spc="5" dirty="0">
                <a:latin typeface="Arial"/>
                <a:cs typeface="Arial"/>
              </a:rPr>
              <a:t>)</a:t>
            </a:r>
            <a:r>
              <a:rPr sz="1050" i="1" spc="7" baseline="23809" dirty="0">
                <a:latin typeface="Verdana"/>
                <a:cs typeface="Verdana"/>
              </a:rPr>
              <a:t>ρ</a:t>
            </a:r>
            <a:endParaRPr sz="1050" baseline="23809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3830" y="1439461"/>
            <a:ext cx="5192395" cy="4152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30" dirty="0">
                <a:solidFill>
                  <a:srgbClr val="3333B2"/>
                </a:solidFill>
                <a:latin typeface="Arial"/>
                <a:cs typeface="Arial"/>
              </a:rPr>
              <a:t>2.  </a:t>
            </a:r>
            <a:r>
              <a:rPr sz="1000" b="1" spc="-50" dirty="0">
                <a:latin typeface="Gill Sans MT"/>
                <a:cs typeface="Gill Sans MT"/>
              </a:rPr>
              <a:t>Welfare </a:t>
            </a:r>
            <a:r>
              <a:rPr sz="1000" spc="-75" dirty="0">
                <a:latin typeface="Arial"/>
                <a:cs typeface="Arial"/>
              </a:rPr>
              <a:t>measure  </a:t>
            </a:r>
            <a:r>
              <a:rPr sz="1000" spc="-20" dirty="0">
                <a:latin typeface="Arial"/>
                <a:cs typeface="Arial"/>
              </a:rPr>
              <a:t>for </a:t>
            </a:r>
            <a:r>
              <a:rPr sz="1000" spc="-50" dirty="0">
                <a:latin typeface="Arial"/>
                <a:cs typeface="Arial"/>
              </a:rPr>
              <a:t>income </a:t>
            </a:r>
            <a:r>
              <a:rPr sz="1000" i="1" spc="-65" dirty="0">
                <a:latin typeface="Trebuchet MS"/>
                <a:cs typeface="Trebuchet MS"/>
              </a:rPr>
              <a:t>w </a:t>
            </a:r>
            <a:r>
              <a:rPr sz="1000" spc="-55" dirty="0">
                <a:latin typeface="Arial"/>
                <a:cs typeface="Arial"/>
              </a:rPr>
              <a:t>-workers  </a:t>
            </a:r>
            <a:r>
              <a:rPr sz="1000" spc="-15" dirty="0">
                <a:latin typeface="Arial"/>
                <a:cs typeface="Arial"/>
              </a:rPr>
              <a:t>in </a:t>
            </a:r>
            <a:r>
              <a:rPr sz="1000" spc="-30" dirty="0">
                <a:latin typeface="Arial"/>
                <a:cs typeface="Arial"/>
              </a:rPr>
              <a:t>equilibrium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i="1" dirty="0">
                <a:latin typeface="Trebuchet MS"/>
                <a:cs typeface="Trebuchet MS"/>
              </a:rPr>
              <a:t>t</a:t>
            </a:r>
            <a:r>
              <a:rPr sz="1000" dirty="0"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  <a:p>
            <a:pPr marL="295275">
              <a:lnSpc>
                <a:spcPct val="100000"/>
              </a:lnSpc>
              <a:spcBef>
                <a:spcPts val="79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spc="-25" dirty="0">
                <a:latin typeface="Tahoma"/>
                <a:cs typeface="Tahoma"/>
              </a:rPr>
              <a:t>Representative </a:t>
            </a:r>
            <a:r>
              <a:rPr sz="900" dirty="0">
                <a:latin typeface="Tahoma"/>
                <a:cs typeface="Tahoma"/>
              </a:rPr>
              <a:t>utility at </a:t>
            </a:r>
            <a:r>
              <a:rPr sz="900" spc="-40" dirty="0">
                <a:latin typeface="Tahoma"/>
                <a:cs typeface="Tahoma"/>
              </a:rPr>
              <a:t>every </a:t>
            </a:r>
            <a:r>
              <a:rPr sz="900" spc="-25" dirty="0">
                <a:latin typeface="Tahoma"/>
                <a:cs typeface="Tahoma"/>
              </a:rPr>
              <a:t>income </a:t>
            </a:r>
            <a:r>
              <a:rPr sz="900" spc="-30" dirty="0">
                <a:latin typeface="Tahoma"/>
                <a:cs typeface="Tahoma"/>
              </a:rPr>
              <a:t>level </a:t>
            </a:r>
            <a:r>
              <a:rPr sz="900" spc="-55" dirty="0">
                <a:latin typeface="Tahoma"/>
                <a:cs typeface="Tahoma"/>
              </a:rPr>
              <a:t>w:  </a:t>
            </a:r>
            <a:r>
              <a:rPr sz="900" spc="-10" dirty="0">
                <a:latin typeface="Tahoma"/>
                <a:cs typeface="Tahoma"/>
              </a:rPr>
              <a:t>function </a:t>
            </a:r>
            <a:r>
              <a:rPr sz="900" spc="-35" dirty="0">
                <a:latin typeface="Tahoma"/>
                <a:cs typeface="Tahoma"/>
              </a:rPr>
              <a:t>maps </a:t>
            </a:r>
            <a:r>
              <a:rPr sz="900" i="1" spc="0" dirty="0">
                <a:latin typeface="Calibri"/>
                <a:cs typeface="Calibri"/>
              </a:rPr>
              <a:t>income  </a:t>
            </a:r>
            <a:r>
              <a:rPr sz="900" dirty="0">
                <a:latin typeface="Tahoma"/>
                <a:cs typeface="Tahoma"/>
              </a:rPr>
              <a:t>to </a:t>
            </a:r>
            <a:r>
              <a:rPr sz="900" i="1" spc="-20" dirty="0">
                <a:latin typeface="Calibri"/>
                <a:cs typeface="Calibri"/>
              </a:rPr>
              <a:t>welfare  </a:t>
            </a:r>
            <a:r>
              <a:rPr sz="900" spc="-25" dirty="0">
                <a:latin typeface="Tahoma"/>
                <a:cs typeface="Tahoma"/>
              </a:rPr>
              <a:t>for </a:t>
            </a:r>
            <a:r>
              <a:rPr sz="900" spc="-20" dirty="0">
                <a:latin typeface="Tahoma"/>
                <a:cs typeface="Tahoma"/>
              </a:rPr>
              <a:t>equilibrium</a:t>
            </a:r>
            <a:r>
              <a:rPr sz="900" spc="180" dirty="0">
                <a:latin typeface="Tahoma"/>
                <a:cs typeface="Tahoma"/>
              </a:rPr>
              <a:t> </a:t>
            </a:r>
            <a:r>
              <a:rPr sz="900" i="1" spc="30" dirty="0">
                <a:latin typeface="Arial"/>
                <a:cs typeface="Arial"/>
              </a:rPr>
              <a:t>t</a:t>
            </a:r>
            <a:r>
              <a:rPr sz="900" spc="30" dirty="0">
                <a:latin typeface="Tahoma"/>
                <a:cs typeface="Tahoma"/>
              </a:rPr>
              <a:t>:</a:t>
            </a:r>
            <a:endParaRPr sz="9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11895" y="2074158"/>
            <a:ext cx="53276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i="1" spc="5" dirty="0">
                <a:latin typeface="Arial"/>
                <a:cs typeface="Arial"/>
              </a:rPr>
              <a:t>V</a:t>
            </a:r>
            <a:r>
              <a:rPr sz="900" i="1" spc="-125" dirty="0">
                <a:latin typeface="Arial"/>
                <a:cs typeface="Arial"/>
              </a:rPr>
              <a:t> </a:t>
            </a:r>
            <a:r>
              <a:rPr sz="900" spc="52" baseline="41666" dirty="0">
                <a:latin typeface="Arial"/>
                <a:cs typeface="Arial"/>
              </a:rPr>
              <a:t>(</a:t>
            </a:r>
            <a:r>
              <a:rPr sz="900" i="1" spc="52" baseline="41666" dirty="0">
                <a:latin typeface="Arial"/>
                <a:cs typeface="Arial"/>
              </a:rPr>
              <a:t>t</a:t>
            </a:r>
            <a:r>
              <a:rPr sz="900" spc="52" baseline="41666" dirty="0">
                <a:latin typeface="Arial"/>
                <a:cs typeface="Arial"/>
              </a:rPr>
              <a:t>)</a:t>
            </a:r>
            <a:r>
              <a:rPr sz="900" spc="35" dirty="0">
                <a:latin typeface="Tahoma"/>
                <a:cs typeface="Tahoma"/>
              </a:rPr>
              <a:t>(</a:t>
            </a:r>
            <a:r>
              <a:rPr sz="900" i="1" spc="35" dirty="0">
                <a:latin typeface="Arial"/>
                <a:cs typeface="Arial"/>
              </a:rPr>
              <a:t>w</a:t>
            </a:r>
            <a:r>
              <a:rPr sz="900" i="1" spc="-170" dirty="0">
                <a:latin typeface="Arial"/>
                <a:cs typeface="Arial"/>
              </a:rPr>
              <a:t> </a:t>
            </a:r>
            <a:r>
              <a:rPr sz="900" spc="5" dirty="0">
                <a:latin typeface="Tahoma"/>
                <a:cs typeface="Tahoma"/>
              </a:rPr>
              <a:t>)</a:t>
            </a:r>
            <a:r>
              <a:rPr sz="900" spc="-55" dirty="0">
                <a:latin typeface="Tahoma"/>
                <a:cs typeface="Tahoma"/>
              </a:rPr>
              <a:t> </a:t>
            </a:r>
            <a:r>
              <a:rPr sz="900" spc="55" dirty="0">
                <a:latin typeface="Tahoma"/>
                <a:cs typeface="Tahoma"/>
              </a:rPr>
              <a:t>=</a:t>
            </a:r>
            <a:endParaRPr sz="9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19780" y="1948009"/>
            <a:ext cx="283845" cy="162560"/>
          </a:xfrm>
          <a:prstGeom prst="rect">
            <a:avLst/>
          </a:prstGeom>
        </p:spPr>
        <p:txBody>
          <a:bodyPr vert="horz" wrap="square" lIns="0" tIns="12636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1350" spc="1612" baseline="-9259" dirty="0">
                <a:latin typeface="Arial"/>
                <a:cs typeface="Arial"/>
              </a:rPr>
              <a:t> </a:t>
            </a:r>
            <a:r>
              <a:rPr sz="1350" spc="-150" baseline="-9259" dirty="0">
                <a:latin typeface="Arial"/>
                <a:cs typeface="Arial"/>
              </a:rPr>
              <a:t> </a:t>
            </a:r>
            <a:r>
              <a:rPr sz="900" spc="290" dirty="0">
                <a:latin typeface="Arial"/>
                <a:cs typeface="Arial"/>
              </a:rPr>
              <a:t> </a:t>
            </a:r>
            <a:endParaRPr sz="9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256432" y="2144146"/>
            <a:ext cx="8890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i="1" spc="5" dirty="0">
                <a:latin typeface="Arial"/>
                <a:cs typeface="Arial"/>
              </a:rPr>
              <a:t>nj</a:t>
            </a:r>
            <a:endParaRPr sz="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178238" y="2074158"/>
            <a:ext cx="40894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i="1" spc="-215" dirty="0">
                <a:latin typeface="Arial"/>
                <a:cs typeface="Arial"/>
              </a:rPr>
              <a:t>V</a:t>
            </a:r>
            <a:r>
              <a:rPr sz="1350" spc="-322" baseline="12345" dirty="0">
                <a:latin typeface="Tahoma"/>
                <a:cs typeface="Tahoma"/>
              </a:rPr>
              <a:t>¯ </a:t>
            </a:r>
            <a:r>
              <a:rPr sz="900" spc="52" baseline="41666" dirty="0">
                <a:latin typeface="Arial"/>
                <a:cs typeface="Arial"/>
              </a:rPr>
              <a:t>(</a:t>
            </a:r>
            <a:r>
              <a:rPr sz="900" i="1" spc="52" baseline="41666" dirty="0">
                <a:latin typeface="Arial"/>
                <a:cs typeface="Arial"/>
              </a:rPr>
              <a:t>t</a:t>
            </a:r>
            <a:r>
              <a:rPr sz="900" spc="52" baseline="41666" dirty="0">
                <a:latin typeface="Arial"/>
                <a:cs typeface="Arial"/>
              </a:rPr>
              <a:t>)</a:t>
            </a:r>
            <a:r>
              <a:rPr sz="900" spc="35" dirty="0">
                <a:latin typeface="Tahoma"/>
                <a:cs typeface="Tahoma"/>
              </a:rPr>
              <a:t>(</a:t>
            </a:r>
            <a:r>
              <a:rPr sz="900" i="1" spc="35" dirty="0">
                <a:latin typeface="Arial"/>
                <a:cs typeface="Arial"/>
              </a:rPr>
              <a:t>w</a:t>
            </a:r>
            <a:r>
              <a:rPr sz="900" i="1" spc="-190" dirty="0">
                <a:latin typeface="Arial"/>
                <a:cs typeface="Arial"/>
              </a:rPr>
              <a:t> </a:t>
            </a:r>
            <a:r>
              <a:rPr sz="900" spc="5" dirty="0">
                <a:latin typeface="Tahoma"/>
                <a:cs typeface="Tahoma"/>
              </a:rPr>
              <a:t>)</a:t>
            </a:r>
            <a:endParaRPr sz="9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61803" y="1948009"/>
            <a:ext cx="144145" cy="16256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900" spc="290" dirty="0">
                <a:latin typeface="Arial"/>
                <a:cs typeface="Arial"/>
              </a:rPr>
              <a:t> </a:t>
            </a:r>
            <a:r>
              <a:rPr sz="900" i="1" spc="44" baseline="-18518" dirty="0">
                <a:latin typeface="Trebuchet MS"/>
                <a:cs typeface="Trebuchet MS"/>
              </a:rPr>
              <a:t>ρ</a:t>
            </a:r>
            <a:endParaRPr sz="900" baseline="-18518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851505" y="1879683"/>
            <a:ext cx="98425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47090" algn="l"/>
              </a:tabLst>
            </a:pPr>
            <a:r>
              <a:rPr sz="900" spc="280" dirty="0">
                <a:latin typeface="Arial"/>
                <a:cs typeface="Arial"/>
              </a:rPr>
              <a:t> 	</a:t>
            </a:r>
            <a:r>
              <a:rPr sz="900" spc="330" dirty="0">
                <a:latin typeface="Arial"/>
                <a:cs typeface="Arial"/>
              </a:rPr>
              <a:t>l</a:t>
            </a:r>
            <a:r>
              <a:rPr sz="900" spc="-185" dirty="0">
                <a:latin typeface="Arial"/>
                <a:cs typeface="Arial"/>
              </a:rPr>
              <a:t> </a:t>
            </a:r>
            <a:r>
              <a:rPr sz="750" spc="-22" baseline="5555" dirty="0">
                <a:latin typeface="Arial"/>
                <a:cs typeface="Arial"/>
              </a:rPr>
              <a:t>1</a:t>
            </a:r>
            <a:endParaRPr sz="750" baseline="5555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782695" y="2013750"/>
            <a:ext cx="46355" cy="0"/>
          </a:xfrm>
          <a:custGeom>
            <a:avLst/>
            <a:gdLst/>
            <a:ahLst/>
            <a:cxnLst/>
            <a:rect l="l" t="t" r="r" b="b"/>
            <a:pathLst>
              <a:path w="46354">
                <a:moveTo>
                  <a:pt x="0" y="0"/>
                </a:moveTo>
                <a:lnTo>
                  <a:pt x="45935" y="0"/>
                </a:lnTo>
              </a:path>
            </a:pathLst>
          </a:custGeom>
          <a:ln w="368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769995" y="1989362"/>
            <a:ext cx="7175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i="1" spc="75" dirty="0">
                <a:latin typeface="Arial"/>
                <a:cs typeface="Arial"/>
              </a:rPr>
              <a:t>ρ</a:t>
            </a:r>
            <a:endParaRPr sz="5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96747" y="2245746"/>
            <a:ext cx="5217795" cy="629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875" algn="ctr">
              <a:lnSpc>
                <a:spcPct val="100000"/>
              </a:lnSpc>
              <a:spcBef>
                <a:spcPts val="95"/>
              </a:spcBef>
            </a:pPr>
            <a:r>
              <a:rPr sz="600" i="1" spc="5" dirty="0">
                <a:latin typeface="Arial"/>
                <a:cs typeface="Arial"/>
              </a:rPr>
              <a:t>n</a:t>
            </a:r>
            <a:r>
              <a:rPr sz="600" i="1" spc="5" dirty="0">
                <a:latin typeface="Trebuchet MS"/>
                <a:cs typeface="Trebuchet MS"/>
              </a:rPr>
              <a:t>,</a:t>
            </a:r>
            <a:r>
              <a:rPr sz="600" i="1" spc="5" dirty="0">
                <a:latin typeface="Arial"/>
                <a:cs typeface="Arial"/>
              </a:rPr>
              <a:t>j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6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</a:t>
            </a:r>
            <a:r>
              <a:rPr sz="900" spc="-10" dirty="0">
                <a:latin typeface="Tahoma"/>
                <a:cs typeface="Tahoma"/>
              </a:rPr>
              <a:t>Dollar-term </a:t>
            </a:r>
            <a:r>
              <a:rPr sz="900" spc="-45" dirty="0">
                <a:latin typeface="Tahoma"/>
                <a:cs typeface="Tahoma"/>
              </a:rPr>
              <a:t>measure:  </a:t>
            </a:r>
            <a:r>
              <a:rPr sz="900" spc="-25" dirty="0">
                <a:latin typeface="Tahoma"/>
                <a:cs typeface="Tahoma"/>
              </a:rPr>
              <a:t>compute </a:t>
            </a:r>
            <a:r>
              <a:rPr sz="900" b="1" spc="-30" dirty="0">
                <a:latin typeface="Gill Sans MT"/>
                <a:cs typeface="Gill Sans MT"/>
              </a:rPr>
              <a:t>Compensating  Variation </a:t>
            </a:r>
            <a:r>
              <a:rPr sz="900" spc="-25" dirty="0">
                <a:latin typeface="Tahoma"/>
                <a:cs typeface="Tahoma"/>
              </a:rPr>
              <a:t>for income </a:t>
            </a:r>
            <a:r>
              <a:rPr sz="900" spc="-20" dirty="0">
                <a:latin typeface="Tahoma"/>
                <a:cs typeface="Tahoma"/>
              </a:rPr>
              <a:t>percentile </a:t>
            </a:r>
            <a:r>
              <a:rPr sz="900" i="1" spc="10" dirty="0">
                <a:latin typeface="Arial"/>
                <a:cs typeface="Arial"/>
              </a:rPr>
              <a:t>i  </a:t>
            </a:r>
            <a:r>
              <a:rPr sz="900" spc="-45" dirty="0">
                <a:latin typeface="Tahoma"/>
                <a:cs typeface="Tahoma"/>
              </a:rPr>
              <a:t>between </a:t>
            </a:r>
            <a:r>
              <a:rPr sz="900" i="1" spc="75" dirty="0">
                <a:latin typeface="Arial"/>
                <a:cs typeface="Arial"/>
              </a:rPr>
              <a:t>t </a:t>
            </a:r>
            <a:r>
              <a:rPr sz="900" spc="55" dirty="0">
                <a:latin typeface="Tahoma"/>
                <a:cs typeface="Tahoma"/>
              </a:rPr>
              <a:t>= </a:t>
            </a:r>
            <a:r>
              <a:rPr sz="900" spc="-35" dirty="0">
                <a:latin typeface="Tahoma"/>
                <a:cs typeface="Tahoma"/>
              </a:rPr>
              <a:t>1990 </a:t>
            </a:r>
            <a:r>
              <a:rPr sz="900" spc="55" dirty="0">
                <a:latin typeface="Tahoma"/>
                <a:cs typeface="Tahoma"/>
              </a:rPr>
              <a:t> </a:t>
            </a:r>
            <a:r>
              <a:rPr sz="900" spc="-30" dirty="0">
                <a:latin typeface="Tahoma"/>
                <a:cs typeface="Tahoma"/>
              </a:rPr>
              <a:t>and</a:t>
            </a:r>
            <a:endParaRPr sz="900">
              <a:latin typeface="Tahoma"/>
              <a:cs typeface="Tahoma"/>
            </a:endParaRPr>
          </a:p>
          <a:p>
            <a:pPr marL="144145">
              <a:lnSpc>
                <a:spcPct val="100000"/>
              </a:lnSpc>
              <a:spcBef>
                <a:spcPts val="10"/>
              </a:spcBef>
            </a:pPr>
            <a:r>
              <a:rPr sz="900" i="1" spc="75" dirty="0">
                <a:latin typeface="Arial"/>
                <a:cs typeface="Arial"/>
              </a:rPr>
              <a:t>t </a:t>
            </a:r>
            <a:r>
              <a:rPr sz="900" spc="55" dirty="0">
                <a:latin typeface="Tahoma"/>
                <a:cs typeface="Tahoma"/>
              </a:rPr>
              <a:t>=</a:t>
            </a:r>
            <a:r>
              <a:rPr sz="900" spc="-125" dirty="0">
                <a:latin typeface="Tahoma"/>
                <a:cs typeface="Tahoma"/>
              </a:rPr>
              <a:t> </a:t>
            </a:r>
            <a:r>
              <a:rPr sz="900" spc="-40" dirty="0">
                <a:latin typeface="Tahoma"/>
                <a:cs typeface="Tahoma"/>
              </a:rPr>
              <a:t>2014:</a:t>
            </a:r>
            <a:endParaRPr sz="900">
              <a:latin typeface="Tahoma"/>
              <a:cs typeface="Tahoma"/>
            </a:endParaRPr>
          </a:p>
          <a:p>
            <a:pPr marL="1559560">
              <a:lnSpc>
                <a:spcPct val="100000"/>
              </a:lnSpc>
              <a:spcBef>
                <a:spcPts val="10"/>
              </a:spcBef>
            </a:pPr>
            <a:r>
              <a:rPr sz="900" i="1" spc="-30" dirty="0">
                <a:latin typeface="Arial"/>
                <a:cs typeface="Arial"/>
              </a:rPr>
              <a:t>CV</a:t>
            </a:r>
            <a:r>
              <a:rPr sz="900" i="1" spc="-110" dirty="0">
                <a:latin typeface="Arial"/>
                <a:cs typeface="Arial"/>
              </a:rPr>
              <a:t> </a:t>
            </a:r>
            <a:r>
              <a:rPr sz="900" spc="10" dirty="0">
                <a:latin typeface="Tahoma"/>
                <a:cs typeface="Tahoma"/>
              </a:rPr>
              <a:t>(</a:t>
            </a:r>
            <a:r>
              <a:rPr sz="900" i="1" spc="10" dirty="0">
                <a:latin typeface="Arial"/>
                <a:cs typeface="Arial"/>
              </a:rPr>
              <a:t>i</a:t>
            </a:r>
            <a:r>
              <a:rPr sz="900" i="1" spc="-165" dirty="0">
                <a:latin typeface="Arial"/>
                <a:cs typeface="Arial"/>
              </a:rPr>
              <a:t> </a:t>
            </a:r>
            <a:r>
              <a:rPr sz="900" spc="5" dirty="0">
                <a:latin typeface="Tahoma"/>
                <a:cs typeface="Tahoma"/>
              </a:rPr>
              <a:t>)</a:t>
            </a:r>
            <a:r>
              <a:rPr sz="900" spc="-35" dirty="0">
                <a:latin typeface="Tahoma"/>
                <a:cs typeface="Tahoma"/>
              </a:rPr>
              <a:t> </a:t>
            </a:r>
            <a:r>
              <a:rPr sz="900" spc="55" dirty="0">
                <a:latin typeface="Tahoma"/>
                <a:cs typeface="Tahoma"/>
              </a:rPr>
              <a:t>=</a:t>
            </a:r>
            <a:r>
              <a:rPr sz="900" spc="-30" dirty="0">
                <a:latin typeface="Tahoma"/>
                <a:cs typeface="Tahoma"/>
              </a:rPr>
              <a:t> </a:t>
            </a:r>
            <a:r>
              <a:rPr sz="900" i="1" spc="-5" dirty="0">
                <a:latin typeface="Arial"/>
                <a:cs typeface="Arial"/>
              </a:rPr>
              <a:t>e</a:t>
            </a:r>
            <a:r>
              <a:rPr sz="900" spc="-5" dirty="0">
                <a:latin typeface="Tahoma"/>
                <a:cs typeface="Tahoma"/>
              </a:rPr>
              <a:t>(</a:t>
            </a:r>
            <a:r>
              <a:rPr sz="900" i="1" spc="-5" dirty="0">
                <a:latin typeface="Arial"/>
                <a:cs typeface="Arial"/>
              </a:rPr>
              <a:t>p</a:t>
            </a:r>
            <a:r>
              <a:rPr sz="900" spc="-7" baseline="41666" dirty="0">
                <a:latin typeface="Arial"/>
                <a:cs typeface="Arial"/>
              </a:rPr>
              <a:t>2014</a:t>
            </a:r>
            <a:r>
              <a:rPr sz="900" i="1" spc="-5" dirty="0">
                <a:latin typeface="Arial"/>
                <a:cs typeface="Arial"/>
              </a:rPr>
              <a:t>,</a:t>
            </a:r>
            <a:r>
              <a:rPr sz="900" i="1" spc="-105" dirty="0">
                <a:latin typeface="Arial"/>
                <a:cs typeface="Arial"/>
              </a:rPr>
              <a:t> </a:t>
            </a:r>
            <a:r>
              <a:rPr sz="900" i="1" spc="5" dirty="0">
                <a:latin typeface="Arial"/>
                <a:cs typeface="Arial"/>
              </a:rPr>
              <a:t>V</a:t>
            </a:r>
            <a:r>
              <a:rPr sz="900" i="1" spc="-110" dirty="0">
                <a:latin typeface="Arial"/>
                <a:cs typeface="Arial"/>
              </a:rPr>
              <a:t> </a:t>
            </a:r>
            <a:r>
              <a:rPr sz="900" baseline="41666" dirty="0">
                <a:latin typeface="Arial"/>
                <a:cs typeface="Arial"/>
              </a:rPr>
              <a:t>2014</a:t>
            </a:r>
            <a:r>
              <a:rPr sz="900" dirty="0">
                <a:latin typeface="Tahoma"/>
                <a:cs typeface="Tahoma"/>
              </a:rPr>
              <a:t>(</a:t>
            </a:r>
            <a:r>
              <a:rPr sz="900" i="1" dirty="0">
                <a:latin typeface="Arial"/>
                <a:cs typeface="Arial"/>
              </a:rPr>
              <a:t>i</a:t>
            </a:r>
            <a:r>
              <a:rPr sz="900" i="1" spc="-165" dirty="0">
                <a:latin typeface="Arial"/>
                <a:cs typeface="Arial"/>
              </a:rPr>
              <a:t> </a:t>
            </a:r>
            <a:r>
              <a:rPr sz="900" spc="5" dirty="0">
                <a:latin typeface="Tahoma"/>
                <a:cs typeface="Tahoma"/>
              </a:rPr>
              <a:t>))</a:t>
            </a:r>
            <a:r>
              <a:rPr sz="900" spc="-85" dirty="0">
                <a:latin typeface="Tahoma"/>
                <a:cs typeface="Tahoma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−</a:t>
            </a:r>
            <a:r>
              <a:rPr sz="900" spc="-85" dirty="0">
                <a:latin typeface="Lucida Sans Unicode"/>
                <a:cs typeface="Lucida Sans Unicode"/>
              </a:rPr>
              <a:t> </a:t>
            </a:r>
            <a:r>
              <a:rPr sz="900" i="1" spc="-5" dirty="0">
                <a:latin typeface="Arial"/>
                <a:cs typeface="Arial"/>
              </a:rPr>
              <a:t>e</a:t>
            </a:r>
            <a:r>
              <a:rPr sz="900" spc="-5" dirty="0">
                <a:latin typeface="Tahoma"/>
                <a:cs typeface="Tahoma"/>
              </a:rPr>
              <a:t>(</a:t>
            </a:r>
            <a:r>
              <a:rPr sz="900" i="1" spc="-5" dirty="0">
                <a:latin typeface="Arial"/>
                <a:cs typeface="Arial"/>
              </a:rPr>
              <a:t>p</a:t>
            </a:r>
            <a:r>
              <a:rPr sz="900" spc="-7" baseline="41666" dirty="0">
                <a:latin typeface="Arial"/>
                <a:cs typeface="Arial"/>
              </a:rPr>
              <a:t>2014</a:t>
            </a:r>
            <a:r>
              <a:rPr sz="900" i="1" spc="-5" dirty="0">
                <a:latin typeface="Arial"/>
                <a:cs typeface="Arial"/>
              </a:rPr>
              <a:t>,</a:t>
            </a:r>
            <a:r>
              <a:rPr sz="900" i="1" spc="-105" dirty="0">
                <a:latin typeface="Arial"/>
                <a:cs typeface="Arial"/>
              </a:rPr>
              <a:t> </a:t>
            </a:r>
            <a:r>
              <a:rPr sz="900" i="1" spc="5" dirty="0">
                <a:latin typeface="Arial"/>
                <a:cs typeface="Arial"/>
              </a:rPr>
              <a:t>V</a:t>
            </a:r>
            <a:r>
              <a:rPr sz="900" i="1" spc="-110" dirty="0">
                <a:latin typeface="Arial"/>
                <a:cs typeface="Arial"/>
              </a:rPr>
              <a:t> </a:t>
            </a:r>
            <a:r>
              <a:rPr sz="900" baseline="41666" dirty="0">
                <a:latin typeface="Arial"/>
                <a:cs typeface="Arial"/>
              </a:rPr>
              <a:t>1990</a:t>
            </a:r>
            <a:r>
              <a:rPr sz="900" dirty="0">
                <a:latin typeface="Tahoma"/>
                <a:cs typeface="Tahoma"/>
              </a:rPr>
              <a:t>(</a:t>
            </a:r>
            <a:r>
              <a:rPr sz="900" i="1" dirty="0">
                <a:latin typeface="Arial"/>
                <a:cs typeface="Arial"/>
              </a:rPr>
              <a:t>i</a:t>
            </a:r>
            <a:r>
              <a:rPr sz="900" i="1" spc="-165" dirty="0">
                <a:latin typeface="Arial"/>
                <a:cs typeface="Arial"/>
              </a:rPr>
              <a:t> </a:t>
            </a:r>
            <a:r>
              <a:rPr sz="900" spc="5" dirty="0">
                <a:latin typeface="Tahoma"/>
                <a:cs typeface="Tahoma"/>
              </a:rPr>
              <a:t>))</a:t>
            </a:r>
            <a:endParaRPr sz="9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239014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20" dirty="0"/>
              <a:t>Distributional </a:t>
            </a:r>
            <a:r>
              <a:rPr spc="-55" dirty="0"/>
              <a:t>effects </a:t>
            </a:r>
            <a:r>
              <a:rPr spc="-40" dirty="0"/>
              <a:t>of </a:t>
            </a:r>
            <a:r>
              <a:rPr spc="-65" dirty="0"/>
              <a:t>a</a:t>
            </a:r>
            <a:r>
              <a:rPr spc="210" dirty="0"/>
              <a:t> </a:t>
            </a:r>
            <a:r>
              <a:rPr spc="-45" dirty="0"/>
              <a:t>shock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5097" y="1176126"/>
            <a:ext cx="4957445" cy="837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285">
              <a:lnSpc>
                <a:spcPct val="100000"/>
              </a:lnSpc>
              <a:spcBef>
                <a:spcPts val="95"/>
              </a:spcBef>
              <a:buClr>
                <a:srgbClr val="3333B2"/>
              </a:buClr>
              <a:buSzPct val="90000"/>
              <a:buFont typeface="Lucida Sans Unicode"/>
              <a:buChar char="•"/>
              <a:tabLst>
                <a:tab pos="134620" algn="l"/>
              </a:tabLst>
            </a:pPr>
            <a:r>
              <a:rPr sz="1000" spc="-25" dirty="0">
                <a:latin typeface="Arial"/>
                <a:cs typeface="Arial"/>
              </a:rPr>
              <a:t>In </a:t>
            </a:r>
            <a:r>
              <a:rPr sz="1000" spc="-75" dirty="0">
                <a:latin typeface="Arial"/>
                <a:cs typeface="Arial"/>
              </a:rPr>
              <a:t>response  </a:t>
            </a:r>
            <a:r>
              <a:rPr sz="1000" spc="5" dirty="0">
                <a:latin typeface="Arial"/>
                <a:cs typeface="Arial"/>
              </a:rPr>
              <a:t>to </a:t>
            </a:r>
            <a:r>
              <a:rPr sz="1000" spc="-80" dirty="0">
                <a:latin typeface="Arial"/>
                <a:cs typeface="Arial"/>
              </a:rPr>
              <a:t>a  </a:t>
            </a:r>
            <a:r>
              <a:rPr sz="1000" spc="-55" dirty="0">
                <a:latin typeface="Arial"/>
                <a:cs typeface="Arial"/>
              </a:rPr>
              <a:t>shock  </a:t>
            </a:r>
            <a:r>
              <a:rPr sz="1000" spc="-25" dirty="0">
                <a:latin typeface="Arial"/>
                <a:cs typeface="Arial"/>
              </a:rPr>
              <a:t>(e.g., </a:t>
            </a:r>
            <a:r>
              <a:rPr sz="1000" spc="-50" dirty="0">
                <a:latin typeface="Arial"/>
                <a:cs typeface="Arial"/>
              </a:rPr>
              <a:t>income  </a:t>
            </a:r>
            <a:r>
              <a:rPr sz="1000" spc="-15" dirty="0">
                <a:latin typeface="Arial"/>
                <a:cs typeface="Arial"/>
              </a:rPr>
              <a:t>distribution</a:t>
            </a:r>
            <a:r>
              <a:rPr sz="1000" spc="-105" dirty="0">
                <a:latin typeface="Arial"/>
                <a:cs typeface="Arial"/>
              </a:rPr>
              <a:t> </a:t>
            </a:r>
            <a:r>
              <a:rPr sz="1000" spc="-50" dirty="0">
                <a:latin typeface="Arial"/>
                <a:cs typeface="Arial"/>
              </a:rPr>
              <a:t>change)</a:t>
            </a:r>
            <a:endParaRPr sz="1000">
              <a:latin typeface="Arial"/>
              <a:cs typeface="Arial"/>
            </a:endParaRPr>
          </a:p>
          <a:p>
            <a:pPr marL="255270">
              <a:lnSpc>
                <a:spcPct val="100000"/>
              </a:lnSpc>
              <a:spcBef>
                <a:spcPts val="79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spc="-20" dirty="0">
                <a:latin typeface="Tahoma"/>
                <a:cs typeface="Tahoma"/>
              </a:rPr>
              <a:t>Compute </a:t>
            </a:r>
            <a:r>
              <a:rPr sz="900" spc="-45" dirty="0">
                <a:latin typeface="Tahoma"/>
                <a:cs typeface="Tahoma"/>
              </a:rPr>
              <a:t>new  </a:t>
            </a:r>
            <a:r>
              <a:rPr sz="900" spc="-25" dirty="0">
                <a:latin typeface="Tahoma"/>
                <a:cs typeface="Tahoma"/>
              </a:rPr>
              <a:t>neighborhood amenities, </a:t>
            </a:r>
            <a:r>
              <a:rPr sz="900" spc="-30" dirty="0">
                <a:latin typeface="Tahoma"/>
                <a:cs typeface="Tahoma"/>
              </a:rPr>
              <a:t>prices, and </a:t>
            </a:r>
            <a:r>
              <a:rPr sz="900" spc="-20" dirty="0">
                <a:latin typeface="Tahoma"/>
                <a:cs typeface="Tahoma"/>
              </a:rPr>
              <a:t>resulting sorting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20" dirty="0">
                <a:latin typeface="Tahoma"/>
                <a:cs typeface="Tahoma"/>
              </a:rPr>
              <a:t>patterns</a:t>
            </a:r>
            <a:endParaRPr sz="900">
              <a:latin typeface="Tahoma"/>
              <a:cs typeface="Tahoma"/>
            </a:endParaRPr>
          </a:p>
          <a:p>
            <a:pPr marL="255270">
              <a:lnSpc>
                <a:spcPct val="100000"/>
              </a:lnSpc>
              <a:spcBef>
                <a:spcPts val="58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spc="-20" dirty="0">
                <a:latin typeface="Tahoma"/>
                <a:cs typeface="Tahoma"/>
              </a:rPr>
              <a:t>Compute </a:t>
            </a:r>
            <a:r>
              <a:rPr sz="900" spc="-40" dirty="0">
                <a:latin typeface="Tahoma"/>
                <a:cs typeface="Tahoma"/>
              </a:rPr>
              <a:t>welfare </a:t>
            </a:r>
            <a:r>
              <a:rPr sz="900" spc="-35" dirty="0">
                <a:latin typeface="Tahoma"/>
                <a:cs typeface="Tahoma"/>
              </a:rPr>
              <a:t>change </a:t>
            </a:r>
            <a:r>
              <a:rPr sz="900" spc="-25" dirty="0">
                <a:latin typeface="Tahoma"/>
                <a:cs typeface="Tahoma"/>
              </a:rPr>
              <a:t>for </a:t>
            </a:r>
            <a:r>
              <a:rPr sz="900" spc="-5" dirty="0">
                <a:latin typeface="Tahoma"/>
                <a:cs typeface="Tahoma"/>
              </a:rPr>
              <a:t>all </a:t>
            </a:r>
            <a:r>
              <a:rPr sz="900" i="1" spc="-25" dirty="0">
                <a:latin typeface="Arial"/>
                <a:cs typeface="Arial"/>
              </a:rPr>
              <a:t>w  </a:t>
            </a:r>
            <a:r>
              <a:rPr sz="900" spc="-20" dirty="0">
                <a:latin typeface="Tahoma"/>
                <a:cs typeface="Tahoma"/>
              </a:rPr>
              <a:t>(compensating</a:t>
            </a:r>
            <a:r>
              <a:rPr sz="900" spc="60" dirty="0">
                <a:latin typeface="Tahoma"/>
                <a:cs typeface="Tahoma"/>
              </a:rPr>
              <a:t> </a:t>
            </a:r>
            <a:r>
              <a:rPr sz="900" spc="-15" dirty="0">
                <a:latin typeface="Tahoma"/>
                <a:cs typeface="Tahoma"/>
              </a:rPr>
              <a:t>variation)</a:t>
            </a:r>
            <a:endParaRPr sz="900">
              <a:latin typeface="Tahoma"/>
              <a:cs typeface="Tahoma"/>
            </a:endParaRPr>
          </a:p>
          <a:p>
            <a:pPr marL="255270">
              <a:lnSpc>
                <a:spcPct val="100000"/>
              </a:lnSpc>
              <a:spcBef>
                <a:spcPts val="58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</a:t>
            </a:r>
            <a:r>
              <a:rPr sz="900" dirty="0">
                <a:latin typeface="Tahoma"/>
                <a:cs typeface="Tahoma"/>
              </a:rPr>
              <a:t>Maps </a:t>
            </a:r>
            <a:r>
              <a:rPr sz="900" i="1" spc="0" dirty="0">
                <a:latin typeface="Calibri"/>
                <a:cs typeface="Calibri"/>
              </a:rPr>
              <a:t>income  inequality  </a:t>
            </a:r>
            <a:r>
              <a:rPr sz="900" i="1" dirty="0">
                <a:latin typeface="Calibri"/>
                <a:cs typeface="Calibri"/>
              </a:rPr>
              <a:t>change  </a:t>
            </a:r>
            <a:r>
              <a:rPr sz="900" dirty="0">
                <a:latin typeface="Tahoma"/>
                <a:cs typeface="Tahoma"/>
              </a:rPr>
              <a:t>to </a:t>
            </a:r>
            <a:r>
              <a:rPr sz="900" i="1" spc="-20" dirty="0">
                <a:latin typeface="Calibri"/>
                <a:cs typeface="Calibri"/>
              </a:rPr>
              <a:t>welfare  </a:t>
            </a:r>
            <a:r>
              <a:rPr sz="900" i="1" spc="0" dirty="0">
                <a:latin typeface="Calibri"/>
                <a:cs typeface="Calibri"/>
              </a:rPr>
              <a:t>inequality  </a:t>
            </a:r>
            <a:r>
              <a:rPr sz="900" i="1" spc="-5" dirty="0">
                <a:latin typeface="Calibri"/>
                <a:cs typeface="Calibri"/>
              </a:rPr>
              <a:t>change</a:t>
            </a:r>
            <a:r>
              <a:rPr sz="900" spc="-5" dirty="0">
                <a:latin typeface="Tahoma"/>
                <a:cs typeface="Tahoma"/>
              </a:rPr>
              <a:t>, </a:t>
            </a:r>
            <a:r>
              <a:rPr sz="900" spc="-15" dirty="0">
                <a:latin typeface="Tahoma"/>
                <a:cs typeface="Tahoma"/>
              </a:rPr>
              <a:t>accounting </a:t>
            </a:r>
            <a:r>
              <a:rPr sz="900" spc="-25" dirty="0">
                <a:latin typeface="Tahoma"/>
                <a:cs typeface="Tahoma"/>
              </a:rPr>
              <a:t>for </a:t>
            </a:r>
            <a:r>
              <a:rPr sz="900" spc="-15" dirty="0">
                <a:latin typeface="Tahoma"/>
                <a:cs typeface="Tahoma"/>
              </a:rPr>
              <a:t>spatial</a:t>
            </a:r>
            <a:r>
              <a:rPr sz="900" spc="-55" dirty="0">
                <a:latin typeface="Tahoma"/>
                <a:cs typeface="Tahoma"/>
              </a:rPr>
              <a:t> </a:t>
            </a:r>
            <a:r>
              <a:rPr sz="900" spc="-40" dirty="0">
                <a:latin typeface="Tahoma"/>
                <a:cs typeface="Tahoma"/>
              </a:rPr>
              <a:t>responses</a:t>
            </a:r>
            <a:endParaRPr sz="9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119761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10" dirty="0"/>
              <a:t>Key</a:t>
            </a:r>
            <a:r>
              <a:rPr spc="-50" dirty="0"/>
              <a:t> Parameters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5097" y="601972"/>
            <a:ext cx="5401945" cy="22923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285">
              <a:lnSpc>
                <a:spcPct val="100000"/>
              </a:lnSpc>
              <a:spcBef>
                <a:spcPts val="95"/>
              </a:spcBef>
              <a:buClr>
                <a:srgbClr val="3333B2"/>
              </a:buClr>
              <a:buSzPct val="90000"/>
              <a:buFont typeface="Lucida Sans Unicode"/>
              <a:buChar char="•"/>
              <a:tabLst>
                <a:tab pos="134620" algn="l"/>
              </a:tabLst>
            </a:pPr>
            <a:r>
              <a:rPr sz="1000" i="1" spc="-30" dirty="0">
                <a:solidFill>
                  <a:srgbClr val="FF0000"/>
                </a:solidFill>
                <a:latin typeface="Arial"/>
                <a:cs typeface="Arial"/>
              </a:rPr>
              <a:t>ρ</a:t>
            </a:r>
            <a:r>
              <a:rPr sz="1000" spc="-30" dirty="0">
                <a:latin typeface="Arial"/>
                <a:cs typeface="Arial"/>
              </a:rPr>
              <a:t>:  </a:t>
            </a:r>
            <a:r>
              <a:rPr sz="1000" spc="-50" dirty="0">
                <a:latin typeface="Arial"/>
                <a:cs typeface="Arial"/>
              </a:rPr>
              <a:t>Rrechet parameter </a:t>
            </a:r>
            <a:r>
              <a:rPr sz="1000" spc="-55" dirty="0">
                <a:latin typeface="Arial"/>
                <a:cs typeface="Arial"/>
              </a:rPr>
              <a:t>on choice 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spc="0" dirty="0">
                <a:latin typeface="Arial"/>
                <a:cs typeface="Arial"/>
              </a:rPr>
              <a:t>(</a:t>
            </a:r>
            <a:r>
              <a:rPr sz="1000" i="1" spc="0" dirty="0">
                <a:latin typeface="Trebuchet MS"/>
                <a:cs typeface="Trebuchet MS"/>
              </a:rPr>
              <a:t>n</a:t>
            </a:r>
            <a:r>
              <a:rPr sz="1000" i="1" spc="0" dirty="0">
                <a:latin typeface="Arial"/>
                <a:cs typeface="Arial"/>
              </a:rPr>
              <a:t>, </a:t>
            </a:r>
            <a:r>
              <a:rPr sz="1000" i="1" spc="-105" dirty="0">
                <a:latin typeface="Trebuchet MS"/>
                <a:cs typeface="Trebuchet MS"/>
              </a:rPr>
              <a:t>j </a:t>
            </a:r>
            <a:r>
              <a:rPr sz="1000" spc="50" dirty="0">
                <a:latin typeface="Arial"/>
                <a:cs typeface="Arial"/>
              </a:rPr>
              <a:t>) </a:t>
            </a:r>
            <a:r>
              <a:rPr sz="1000" spc="-40" dirty="0">
                <a:latin typeface="Arial"/>
                <a:cs typeface="Arial"/>
              </a:rPr>
              <a:t>pairs.  </a:t>
            </a:r>
            <a:r>
              <a:rPr sz="1000" spc="-75" dirty="0">
                <a:latin typeface="Arial"/>
                <a:cs typeface="Arial"/>
              </a:rPr>
              <a:t>Governs  </a:t>
            </a:r>
            <a:r>
              <a:rPr sz="1000" spc="-30" dirty="0">
                <a:latin typeface="Arial"/>
                <a:cs typeface="Arial"/>
              </a:rPr>
              <a:t>strength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spc="-25" dirty="0">
                <a:latin typeface="Arial"/>
                <a:cs typeface="Arial"/>
              </a:rPr>
              <a:t>non-homotheticity </a:t>
            </a:r>
            <a:r>
              <a:rPr sz="1000" dirty="0">
                <a:latin typeface="Arial"/>
                <a:cs typeface="Arial"/>
              </a:rPr>
              <a:t>with  </a:t>
            </a:r>
            <a:r>
              <a:rPr sz="1000" spc="-45" dirty="0">
                <a:latin typeface="Arial"/>
                <a:cs typeface="Arial"/>
              </a:rPr>
              <a:t>income.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3333B2"/>
              </a:buClr>
              <a:buFont typeface="Lucida Sans Unicode"/>
              <a:buChar char="•"/>
            </a:pPr>
            <a:endParaRPr sz="1200">
              <a:latin typeface="Times New Roman"/>
              <a:cs typeface="Times New Roman"/>
            </a:endParaRPr>
          </a:p>
          <a:p>
            <a:pPr marL="133985" marR="207010" indent="-121285">
              <a:lnSpc>
                <a:spcPct val="100000"/>
              </a:lnSpc>
              <a:buClr>
                <a:srgbClr val="3333B2"/>
              </a:buClr>
              <a:buSzPct val="90000"/>
              <a:buFont typeface="Lucida Sans Unicode"/>
              <a:buChar char="•"/>
              <a:tabLst>
                <a:tab pos="134620" algn="l"/>
              </a:tabLst>
            </a:pPr>
            <a:r>
              <a:rPr sz="1000" i="1" spc="25" dirty="0">
                <a:solidFill>
                  <a:srgbClr val="FF0000"/>
                </a:solidFill>
                <a:latin typeface="Arial"/>
                <a:cs typeface="Arial"/>
              </a:rPr>
              <a:t>γ</a:t>
            </a:r>
            <a:r>
              <a:rPr sz="1000" spc="25" dirty="0">
                <a:latin typeface="Arial"/>
                <a:cs typeface="Arial"/>
              </a:rPr>
              <a:t>: </a:t>
            </a:r>
            <a:r>
              <a:rPr sz="1000" spc="-45" dirty="0">
                <a:latin typeface="Arial"/>
                <a:cs typeface="Arial"/>
              </a:rPr>
              <a:t>Frehet parameter </a:t>
            </a:r>
            <a:r>
              <a:rPr sz="1000" spc="-55" dirty="0">
                <a:latin typeface="Arial"/>
                <a:cs typeface="Arial"/>
              </a:rPr>
              <a:t>on choice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spc="-50" dirty="0">
                <a:latin typeface="Arial"/>
                <a:cs typeface="Arial"/>
              </a:rPr>
              <a:t>neighborhoods </a:t>
            </a:r>
            <a:r>
              <a:rPr sz="1000" spc="-5" dirty="0">
                <a:latin typeface="Arial"/>
                <a:cs typeface="Arial"/>
              </a:rPr>
              <a:t>within </a:t>
            </a:r>
            <a:r>
              <a:rPr sz="1000" spc="0" dirty="0">
                <a:latin typeface="Arial"/>
                <a:cs typeface="Arial"/>
              </a:rPr>
              <a:t>(</a:t>
            </a:r>
            <a:r>
              <a:rPr sz="1000" i="1" spc="0" dirty="0">
                <a:latin typeface="Trebuchet MS"/>
                <a:cs typeface="Trebuchet MS"/>
              </a:rPr>
              <a:t>n</a:t>
            </a:r>
            <a:r>
              <a:rPr sz="1000" i="1" spc="0" dirty="0">
                <a:latin typeface="Arial"/>
                <a:cs typeface="Arial"/>
              </a:rPr>
              <a:t>, </a:t>
            </a:r>
            <a:r>
              <a:rPr sz="1000" i="1" spc="-105" dirty="0">
                <a:latin typeface="Trebuchet MS"/>
                <a:cs typeface="Trebuchet MS"/>
              </a:rPr>
              <a:t>j </a:t>
            </a:r>
            <a:r>
              <a:rPr sz="1000" spc="50" dirty="0">
                <a:latin typeface="Arial"/>
                <a:cs typeface="Arial"/>
              </a:rPr>
              <a:t>) </a:t>
            </a:r>
            <a:r>
              <a:rPr sz="1000" spc="-40" dirty="0">
                <a:latin typeface="Arial"/>
                <a:cs typeface="Arial"/>
              </a:rPr>
              <a:t>pairs. </a:t>
            </a:r>
            <a:r>
              <a:rPr sz="1000" spc="-75" dirty="0">
                <a:latin typeface="Arial"/>
                <a:cs typeface="Arial"/>
              </a:rPr>
              <a:t>Governs </a:t>
            </a:r>
            <a:r>
              <a:rPr sz="1000" spc="-30" dirty="0">
                <a:latin typeface="Arial"/>
                <a:cs typeface="Arial"/>
              </a:rPr>
              <a:t>strength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spc="-50" dirty="0">
                <a:latin typeface="Arial"/>
                <a:cs typeface="Arial"/>
              </a:rPr>
              <a:t>love </a:t>
            </a:r>
            <a:r>
              <a:rPr sz="1000" spc="-20" dirty="0">
                <a:latin typeface="Arial"/>
                <a:cs typeface="Arial"/>
              </a:rPr>
              <a:t>of  </a:t>
            </a:r>
            <a:r>
              <a:rPr sz="1000" spc="-35" dirty="0">
                <a:latin typeface="Arial"/>
                <a:cs typeface="Arial"/>
              </a:rPr>
              <a:t>variety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40" dirty="0">
                <a:latin typeface="Arial"/>
                <a:cs typeface="Arial"/>
              </a:rPr>
              <a:t>effects.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3333B2"/>
              </a:buClr>
              <a:buFont typeface="Lucida Sans Unicode"/>
              <a:buChar char="•"/>
            </a:pPr>
            <a:endParaRPr sz="1200">
              <a:latin typeface="Times New Roman"/>
              <a:cs typeface="Times New Roman"/>
            </a:endParaRPr>
          </a:p>
          <a:p>
            <a:pPr marL="133985" marR="395605" indent="-121285">
              <a:lnSpc>
                <a:spcPct val="100000"/>
              </a:lnSpc>
              <a:buClr>
                <a:srgbClr val="3333B2"/>
              </a:buClr>
              <a:buSzPct val="90000"/>
              <a:buFont typeface="Lucida Sans Unicode"/>
              <a:buChar char="•"/>
              <a:tabLst>
                <a:tab pos="134620" algn="l"/>
              </a:tabLst>
            </a:pPr>
            <a:r>
              <a:rPr sz="1000" i="1" spc="25" dirty="0">
                <a:solidFill>
                  <a:srgbClr val="FF0000"/>
                </a:solidFill>
                <a:latin typeface="Arial"/>
                <a:cs typeface="Arial"/>
              </a:rPr>
              <a:t>α</a:t>
            </a:r>
            <a:r>
              <a:rPr sz="1000" spc="25" dirty="0">
                <a:latin typeface="Arial"/>
                <a:cs typeface="Arial"/>
              </a:rPr>
              <a:t>: </a:t>
            </a:r>
            <a:r>
              <a:rPr sz="1000" spc="-55" dirty="0">
                <a:latin typeface="Arial"/>
                <a:cs typeface="Arial"/>
              </a:rPr>
              <a:t>Cobb-Douglas </a:t>
            </a:r>
            <a:r>
              <a:rPr sz="1000" spc="-45" dirty="0">
                <a:latin typeface="Arial"/>
                <a:cs typeface="Arial"/>
              </a:rPr>
              <a:t>parameter governing </a:t>
            </a:r>
            <a:r>
              <a:rPr sz="1000" spc="-30" dirty="0">
                <a:latin typeface="Arial"/>
                <a:cs typeface="Arial"/>
              </a:rPr>
              <a:t>private </a:t>
            </a:r>
            <a:r>
              <a:rPr sz="1000" spc="-40" dirty="0">
                <a:latin typeface="Arial"/>
                <a:cs typeface="Arial"/>
              </a:rPr>
              <a:t>amenity </a:t>
            </a:r>
            <a:r>
              <a:rPr sz="1000" spc="-65" dirty="0">
                <a:latin typeface="Arial"/>
                <a:cs typeface="Arial"/>
              </a:rPr>
              <a:t>share. Makes </a:t>
            </a:r>
            <a:r>
              <a:rPr sz="1000" spc="-30" dirty="0">
                <a:latin typeface="Arial"/>
                <a:cs typeface="Arial"/>
              </a:rPr>
              <a:t>private </a:t>
            </a:r>
            <a:r>
              <a:rPr sz="1000" spc="-45" dirty="0">
                <a:latin typeface="Arial"/>
                <a:cs typeface="Arial"/>
              </a:rPr>
              <a:t>amenities </a:t>
            </a:r>
            <a:r>
              <a:rPr sz="1000" spc="-60" dirty="0">
                <a:latin typeface="Arial"/>
                <a:cs typeface="Arial"/>
              </a:rPr>
              <a:t>more  </a:t>
            </a:r>
            <a:r>
              <a:rPr sz="1000" spc="-10" dirty="0">
                <a:latin typeface="Arial"/>
                <a:cs typeface="Arial"/>
              </a:rPr>
              <a:t>important.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3333B2"/>
              </a:buClr>
              <a:buFont typeface="Lucida Sans Unicode"/>
              <a:buChar char="•"/>
            </a:pPr>
            <a:endParaRPr sz="1200">
              <a:latin typeface="Times New Roman"/>
              <a:cs typeface="Times New Roman"/>
            </a:endParaRPr>
          </a:p>
          <a:p>
            <a:pPr marL="133985" marR="115570" indent="-121285">
              <a:lnSpc>
                <a:spcPct val="100000"/>
              </a:lnSpc>
              <a:buClr>
                <a:srgbClr val="3333B2"/>
              </a:buClr>
              <a:buSzPct val="90000"/>
              <a:buFont typeface="Lucida Sans Unicode"/>
              <a:buChar char="•"/>
              <a:tabLst>
                <a:tab pos="134620" algn="l"/>
              </a:tabLst>
            </a:pPr>
            <a:r>
              <a:rPr sz="1000" i="1" spc="-5" dirty="0">
                <a:solidFill>
                  <a:srgbClr val="FF0000"/>
                </a:solidFill>
                <a:latin typeface="Arial"/>
                <a:cs typeface="Arial"/>
              </a:rPr>
              <a:t>σ</a:t>
            </a:r>
            <a:r>
              <a:rPr sz="1000" spc="-5" dirty="0">
                <a:latin typeface="Arial"/>
                <a:cs typeface="Arial"/>
              </a:rPr>
              <a:t>: </a:t>
            </a:r>
            <a:r>
              <a:rPr sz="1000" spc="-20" dirty="0">
                <a:latin typeface="Arial"/>
                <a:cs typeface="Arial"/>
              </a:rPr>
              <a:t>Elasticity of substitution of </a:t>
            </a:r>
            <a:r>
              <a:rPr sz="1000" spc="-30" dirty="0">
                <a:latin typeface="Arial"/>
                <a:cs typeface="Arial"/>
              </a:rPr>
              <a:t>private </a:t>
            </a:r>
            <a:r>
              <a:rPr sz="1000" spc="-45" dirty="0">
                <a:latin typeface="Arial"/>
                <a:cs typeface="Arial"/>
              </a:rPr>
              <a:t>amenities </a:t>
            </a:r>
            <a:r>
              <a:rPr sz="1000" spc="-75" dirty="0">
                <a:latin typeface="Arial"/>
                <a:cs typeface="Arial"/>
              </a:rPr>
              <a:t>across </a:t>
            </a:r>
            <a:r>
              <a:rPr sz="1000" spc="-45" dirty="0">
                <a:latin typeface="Arial"/>
                <a:cs typeface="Arial"/>
              </a:rPr>
              <a:t>neighborhoods. </a:t>
            </a:r>
            <a:r>
              <a:rPr sz="1000" spc="-75" dirty="0">
                <a:latin typeface="Arial"/>
                <a:cs typeface="Arial"/>
              </a:rPr>
              <a:t>Governs </a:t>
            </a:r>
            <a:r>
              <a:rPr sz="1000" spc="-30" dirty="0">
                <a:latin typeface="Arial"/>
                <a:cs typeface="Arial"/>
              </a:rPr>
              <a:t>strength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spc="-10" dirty="0">
                <a:latin typeface="Arial"/>
                <a:cs typeface="Arial"/>
              </a:rPr>
              <a:t>”love  </a:t>
            </a:r>
            <a:r>
              <a:rPr sz="1000" spc="-20" dirty="0">
                <a:latin typeface="Arial"/>
                <a:cs typeface="Arial"/>
              </a:rPr>
              <a:t>of density”</a:t>
            </a:r>
            <a:r>
              <a:rPr sz="1000" spc="75" dirty="0">
                <a:latin typeface="Arial"/>
                <a:cs typeface="Arial"/>
              </a:rPr>
              <a:t> </a:t>
            </a:r>
            <a:r>
              <a:rPr sz="1000" spc="-40" dirty="0">
                <a:latin typeface="Arial"/>
                <a:cs typeface="Arial"/>
              </a:rPr>
              <a:t>effects.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3333B2"/>
              </a:buClr>
              <a:buFont typeface="Lucida Sans Unicode"/>
              <a:buChar char="•"/>
            </a:pPr>
            <a:endParaRPr sz="1200">
              <a:latin typeface="Times New Roman"/>
              <a:cs typeface="Times New Roman"/>
            </a:endParaRPr>
          </a:p>
          <a:p>
            <a:pPr marL="133985" indent="-121285">
              <a:lnSpc>
                <a:spcPct val="100000"/>
              </a:lnSpc>
              <a:buClr>
                <a:srgbClr val="3333B2"/>
              </a:buClr>
              <a:buSzPct val="90000"/>
              <a:buFont typeface="Lucida Sans Unicode"/>
              <a:buChar char="•"/>
              <a:tabLst>
                <a:tab pos="134620" algn="l"/>
              </a:tabLst>
            </a:pPr>
            <a:r>
              <a:rPr sz="1000" i="1" spc="-14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050" i="1" spc="-209" baseline="-11904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050" i="1" spc="-202" baseline="-11904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:</a:t>
            </a:r>
            <a:r>
              <a:rPr sz="1000" spc="165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Land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50" dirty="0">
                <a:latin typeface="Arial"/>
                <a:cs typeface="Arial"/>
              </a:rPr>
              <a:t>supply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elasticities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for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40" dirty="0">
                <a:latin typeface="Arial"/>
                <a:cs typeface="Arial"/>
              </a:rPr>
              <a:t>downtown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55" dirty="0">
                <a:latin typeface="Arial"/>
                <a:cs typeface="Arial"/>
              </a:rPr>
              <a:t>and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55" dirty="0">
                <a:latin typeface="Arial"/>
                <a:cs typeface="Arial"/>
              </a:rPr>
              <a:t>suburbs.  </a:t>
            </a:r>
            <a:r>
              <a:rPr sz="1000" spc="-75" dirty="0">
                <a:latin typeface="Arial"/>
                <a:cs typeface="Arial"/>
              </a:rPr>
              <a:t>Governs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75" dirty="0">
                <a:latin typeface="Arial"/>
                <a:cs typeface="Arial"/>
              </a:rPr>
              <a:t>house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price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65" dirty="0">
                <a:latin typeface="Arial"/>
                <a:cs typeface="Arial"/>
              </a:rPr>
              <a:t>response.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3333B2"/>
              </a:buClr>
              <a:buFont typeface="Lucida Sans Unicode"/>
              <a:buChar char="•"/>
            </a:pPr>
            <a:endParaRPr sz="1200">
              <a:latin typeface="Times New Roman"/>
              <a:cs typeface="Times New Roman"/>
            </a:endParaRPr>
          </a:p>
          <a:p>
            <a:pPr marL="133985" indent="-121285">
              <a:lnSpc>
                <a:spcPct val="100000"/>
              </a:lnSpc>
              <a:buClr>
                <a:srgbClr val="3333B2"/>
              </a:buClr>
              <a:buSzPct val="90000"/>
              <a:buFont typeface="Lucida Sans Unicode"/>
              <a:buChar char="•"/>
              <a:tabLst>
                <a:tab pos="134620" algn="l"/>
              </a:tabLst>
            </a:pPr>
            <a:r>
              <a:rPr sz="1000" i="1" spc="25" dirty="0">
                <a:solidFill>
                  <a:srgbClr val="FF0000"/>
                </a:solidFill>
                <a:latin typeface="Arial"/>
                <a:cs typeface="Arial"/>
              </a:rPr>
              <a:t>τ</a:t>
            </a:r>
            <a:r>
              <a:rPr sz="1050" i="1" spc="37" baseline="-11904" dirty="0">
                <a:solidFill>
                  <a:srgbClr val="FF0000"/>
                </a:solidFill>
                <a:latin typeface="Arial"/>
                <a:cs typeface="Arial"/>
              </a:rPr>
              <a:t>n </a:t>
            </a:r>
            <a:r>
              <a:rPr sz="1000" spc="-5" dirty="0">
                <a:latin typeface="Arial"/>
                <a:cs typeface="Arial"/>
              </a:rPr>
              <a:t>:  </a:t>
            </a:r>
            <a:r>
              <a:rPr sz="1000" spc="-35" dirty="0">
                <a:latin typeface="Arial"/>
                <a:cs typeface="Arial"/>
              </a:rPr>
              <a:t>Commuting </a:t>
            </a:r>
            <a:r>
              <a:rPr sz="1000" spc="-55" dirty="0">
                <a:latin typeface="Arial"/>
                <a:cs typeface="Arial"/>
              </a:rPr>
              <a:t>costs  </a:t>
            </a:r>
            <a:r>
              <a:rPr sz="1000" spc="-20" dirty="0">
                <a:latin typeface="Arial"/>
                <a:cs typeface="Arial"/>
              </a:rPr>
              <a:t>for </a:t>
            </a:r>
            <a:r>
              <a:rPr sz="1000" spc="-40" dirty="0">
                <a:latin typeface="Arial"/>
                <a:cs typeface="Arial"/>
              </a:rPr>
              <a:t>downtown </a:t>
            </a:r>
            <a:r>
              <a:rPr sz="1000" spc="-55" dirty="0">
                <a:latin typeface="Arial"/>
                <a:cs typeface="Arial"/>
              </a:rPr>
              <a:t>and</a:t>
            </a:r>
            <a:r>
              <a:rPr sz="1000" spc="-105" dirty="0">
                <a:latin typeface="Arial"/>
                <a:cs typeface="Arial"/>
              </a:rPr>
              <a:t> </a:t>
            </a:r>
            <a:r>
              <a:rPr sz="1000" spc="-55" dirty="0">
                <a:latin typeface="Arial"/>
                <a:cs typeface="Arial"/>
              </a:rPr>
              <a:t>suburbs.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534" y="674966"/>
            <a:ext cx="146202" cy="1462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8414" y="648200"/>
            <a:ext cx="14033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50" spc="-30" baseline="7936" dirty="0">
                <a:solidFill>
                  <a:srgbClr val="FAFAFD"/>
                </a:solidFill>
                <a:latin typeface="Arial"/>
                <a:cs typeface="Arial"/>
              </a:rPr>
              <a:t>1     </a:t>
            </a:r>
            <a:r>
              <a:rPr sz="1000" spc="-85" dirty="0">
                <a:solidFill>
                  <a:srgbClr val="D6D6EF"/>
                </a:solidFill>
                <a:latin typeface="Arial"/>
                <a:cs typeface="Arial"/>
                <a:hlinkClick r:id="rId3" action="ppaction://hlinksldjump"/>
              </a:rPr>
              <a:t>Some  </a:t>
            </a:r>
            <a:r>
              <a:rPr sz="1000" spc="-5" dirty="0">
                <a:solidFill>
                  <a:srgbClr val="D6D6EF"/>
                </a:solidFill>
                <a:latin typeface="Arial"/>
                <a:cs typeface="Arial"/>
                <a:hlinkClick r:id="rId3" action="ppaction://hlinksldjump"/>
              </a:rPr>
              <a:t>Motivating</a:t>
            </a:r>
            <a:r>
              <a:rPr sz="1000" spc="-150" dirty="0">
                <a:solidFill>
                  <a:srgbClr val="D6D6EF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sz="1000" spc="-50" dirty="0">
                <a:solidFill>
                  <a:srgbClr val="D6D6EF"/>
                </a:solidFill>
                <a:latin typeface="Arial"/>
                <a:cs typeface="Arial"/>
                <a:hlinkClick r:id="rId3" action="ppaction://hlinksldjump"/>
              </a:rPr>
              <a:t>Facts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1534" y="1176223"/>
            <a:ext cx="146202" cy="14620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1534" y="1677492"/>
            <a:ext cx="146202" cy="1462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8414" y="1149469"/>
            <a:ext cx="1550670" cy="6788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50" spc="-30" baseline="7936" dirty="0">
                <a:solidFill>
                  <a:srgbClr val="FAFAFD"/>
                </a:solidFill>
                <a:latin typeface="Arial"/>
                <a:cs typeface="Arial"/>
              </a:rPr>
              <a:t>2     </a:t>
            </a:r>
            <a:r>
              <a:rPr sz="1000" spc="-30" dirty="0">
                <a:solidFill>
                  <a:srgbClr val="D6D6EF"/>
                </a:solidFill>
                <a:latin typeface="Arial"/>
                <a:cs typeface="Arial"/>
                <a:hlinkClick r:id="rId5" action="ppaction://hlinksldjump"/>
              </a:rPr>
              <a:t>Spatial </a:t>
            </a:r>
            <a:r>
              <a:rPr sz="1000" spc="-25" dirty="0">
                <a:solidFill>
                  <a:srgbClr val="D6D6EF"/>
                </a:solidFill>
                <a:latin typeface="Arial"/>
                <a:cs typeface="Arial"/>
                <a:hlinkClick r:id="rId5" action="ppaction://hlinksldjump"/>
              </a:rPr>
              <a:t>Equilibrium</a:t>
            </a:r>
            <a:r>
              <a:rPr sz="1000" spc="15" dirty="0">
                <a:solidFill>
                  <a:srgbClr val="D6D6EF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1000" spc="-30" dirty="0">
                <a:solidFill>
                  <a:srgbClr val="D6D6EF"/>
                </a:solidFill>
                <a:latin typeface="Arial"/>
                <a:cs typeface="Arial"/>
                <a:hlinkClick r:id="rId5" action="ppaction://hlinksldjump"/>
              </a:rPr>
              <a:t>Model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50" spc="-30" baseline="7936" dirty="0">
                <a:solidFill>
                  <a:srgbClr val="EAEAF7"/>
                </a:solidFill>
                <a:latin typeface="Arial"/>
                <a:cs typeface="Arial"/>
              </a:rPr>
              <a:t>3   </a:t>
            </a:r>
            <a:r>
              <a:rPr sz="1050" spc="75" baseline="7936" dirty="0">
                <a:solidFill>
                  <a:srgbClr val="EAEAF7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3333B2"/>
                </a:solidFill>
                <a:latin typeface="Arial"/>
                <a:cs typeface="Arial"/>
                <a:hlinkClick r:id="rId6" action="ppaction://hlinksldjump"/>
              </a:rPr>
              <a:t>Quantification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1534" y="2178748"/>
            <a:ext cx="146202" cy="1462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18414" y="2179640"/>
            <a:ext cx="7302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20" dirty="0">
                <a:solidFill>
                  <a:srgbClr val="FAFAFD"/>
                </a:solidFill>
                <a:latin typeface="Arial"/>
                <a:cs typeface="Arial"/>
              </a:rPr>
              <a:t>4</a:t>
            </a:r>
            <a:endParaRPr sz="7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8465" y="2151982"/>
            <a:ext cx="12712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35" dirty="0">
                <a:solidFill>
                  <a:srgbClr val="D6D6EF"/>
                </a:solidFill>
                <a:latin typeface="Arial"/>
                <a:cs typeface="Arial"/>
                <a:hlinkClick r:id="rId7" action="ppaction://hlinksldjump"/>
              </a:rPr>
              <a:t>Counterfactual</a:t>
            </a:r>
            <a:r>
              <a:rPr sz="1000" spc="10" dirty="0">
                <a:solidFill>
                  <a:srgbClr val="D6D6EF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sz="1000" spc="-50" dirty="0">
                <a:solidFill>
                  <a:srgbClr val="D6D6EF"/>
                </a:solidFill>
                <a:latin typeface="Arial"/>
                <a:cs typeface="Arial"/>
                <a:hlinkClick r:id="rId7" action="ppaction://hlinksldjump"/>
              </a:rPr>
              <a:t>Analysis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176212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20" dirty="0"/>
              <a:t>Quantification</a:t>
            </a:r>
            <a:r>
              <a:rPr spc="-35" dirty="0"/>
              <a:t> Strategy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5097" y="996269"/>
            <a:ext cx="5386070" cy="12871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285">
              <a:lnSpc>
                <a:spcPct val="100000"/>
              </a:lnSpc>
              <a:spcBef>
                <a:spcPts val="95"/>
              </a:spcBef>
              <a:buClr>
                <a:srgbClr val="3333B2"/>
              </a:buClr>
              <a:buSzPct val="90000"/>
              <a:buFont typeface="Lucida Sans Unicode"/>
              <a:buChar char="•"/>
              <a:tabLst>
                <a:tab pos="134620" algn="l"/>
              </a:tabLst>
            </a:pPr>
            <a:r>
              <a:rPr sz="1000" u="sng" spc="-60" dirty="0">
                <a:latin typeface="Arial"/>
                <a:cs typeface="Arial"/>
              </a:rPr>
              <a:t>Stage  </a:t>
            </a:r>
            <a:r>
              <a:rPr sz="1000" u="sng" spc="-35" dirty="0">
                <a:latin typeface="Arial"/>
                <a:cs typeface="Arial"/>
              </a:rPr>
              <a:t>1</a:t>
            </a:r>
            <a:r>
              <a:rPr sz="1000" spc="-35" dirty="0">
                <a:latin typeface="Arial"/>
                <a:cs typeface="Arial"/>
              </a:rPr>
              <a:t>:  </a:t>
            </a:r>
            <a:r>
              <a:rPr sz="1000" spc="-20" dirty="0">
                <a:latin typeface="Arial"/>
                <a:cs typeface="Arial"/>
              </a:rPr>
              <a:t>Quantification of </a:t>
            </a:r>
            <a:r>
              <a:rPr sz="1000" spc="-30" dirty="0">
                <a:latin typeface="Arial"/>
                <a:cs typeface="Arial"/>
              </a:rPr>
              <a:t>Model</a:t>
            </a:r>
            <a:r>
              <a:rPr sz="1000" spc="7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Elasticities</a:t>
            </a:r>
            <a:endParaRPr sz="1000">
              <a:latin typeface="Arial"/>
              <a:cs typeface="Arial"/>
            </a:endParaRPr>
          </a:p>
          <a:p>
            <a:pPr marL="255270">
              <a:lnSpc>
                <a:spcPct val="100000"/>
              </a:lnSpc>
              <a:spcBef>
                <a:spcPts val="79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spc="-5" dirty="0">
                <a:latin typeface="Tahoma"/>
                <a:cs typeface="Tahoma"/>
              </a:rPr>
              <a:t>Estimation </a:t>
            </a:r>
            <a:r>
              <a:rPr sz="900" spc="-20" dirty="0">
                <a:latin typeface="Tahoma"/>
                <a:cs typeface="Tahoma"/>
              </a:rPr>
              <a:t>of </a:t>
            </a:r>
            <a:r>
              <a:rPr sz="900" spc="-40" dirty="0">
                <a:latin typeface="Tahoma"/>
                <a:cs typeface="Tahoma"/>
              </a:rPr>
              <a:t>key</a:t>
            </a:r>
            <a:r>
              <a:rPr sz="900" spc="-130" dirty="0">
                <a:latin typeface="Tahoma"/>
                <a:cs typeface="Tahoma"/>
              </a:rPr>
              <a:t> </a:t>
            </a:r>
            <a:r>
              <a:rPr sz="900" spc="-15" dirty="0">
                <a:latin typeface="Tahoma"/>
                <a:cs typeface="Tahoma"/>
              </a:rPr>
              <a:t>elasticities</a:t>
            </a:r>
            <a:endParaRPr sz="900">
              <a:latin typeface="Tahoma"/>
              <a:cs typeface="Tahoma"/>
            </a:endParaRPr>
          </a:p>
          <a:p>
            <a:pPr marL="255270">
              <a:lnSpc>
                <a:spcPct val="100000"/>
              </a:lnSpc>
              <a:spcBef>
                <a:spcPts val="58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spc="-10" dirty="0">
                <a:latin typeface="Tahoma"/>
                <a:cs typeface="Tahoma"/>
              </a:rPr>
              <a:t>Calibration </a:t>
            </a:r>
            <a:r>
              <a:rPr sz="900" spc="-20" dirty="0">
                <a:latin typeface="Tahoma"/>
                <a:cs typeface="Tahoma"/>
              </a:rPr>
              <a:t>of other</a:t>
            </a:r>
            <a:r>
              <a:rPr sz="900" spc="-130" dirty="0">
                <a:latin typeface="Tahoma"/>
                <a:cs typeface="Tahoma"/>
              </a:rPr>
              <a:t> </a:t>
            </a:r>
            <a:r>
              <a:rPr sz="900" spc="-15" dirty="0">
                <a:latin typeface="Tahoma"/>
                <a:cs typeface="Tahoma"/>
              </a:rPr>
              <a:t>elasticities</a:t>
            </a:r>
            <a:endParaRPr sz="9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33985" indent="-121285">
              <a:lnSpc>
                <a:spcPct val="100000"/>
              </a:lnSpc>
              <a:buClr>
                <a:srgbClr val="3333B2"/>
              </a:buClr>
              <a:buSzPct val="90000"/>
              <a:buFont typeface="Lucida Sans Unicode"/>
              <a:buChar char="•"/>
              <a:tabLst>
                <a:tab pos="134620" algn="l"/>
              </a:tabLst>
            </a:pPr>
            <a:r>
              <a:rPr sz="1000" u="sng" spc="-60" dirty="0">
                <a:latin typeface="Arial"/>
                <a:cs typeface="Arial"/>
              </a:rPr>
              <a:t>Stage  </a:t>
            </a:r>
            <a:r>
              <a:rPr sz="1000" u="sng" spc="-35" dirty="0">
                <a:latin typeface="Arial"/>
                <a:cs typeface="Arial"/>
              </a:rPr>
              <a:t>2</a:t>
            </a:r>
            <a:r>
              <a:rPr sz="1000" spc="-35" dirty="0">
                <a:latin typeface="Arial"/>
                <a:cs typeface="Arial"/>
              </a:rPr>
              <a:t>:  </a:t>
            </a:r>
            <a:r>
              <a:rPr sz="1000" spc="-20" dirty="0">
                <a:latin typeface="Arial"/>
                <a:cs typeface="Arial"/>
              </a:rPr>
              <a:t>Method of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spc="-50" dirty="0">
                <a:latin typeface="Arial"/>
                <a:cs typeface="Arial"/>
              </a:rPr>
              <a:t>moments</a:t>
            </a:r>
            <a:endParaRPr sz="1000">
              <a:latin typeface="Arial"/>
              <a:cs typeface="Arial"/>
            </a:endParaRPr>
          </a:p>
          <a:p>
            <a:pPr marL="255270">
              <a:lnSpc>
                <a:spcPct val="100000"/>
              </a:lnSpc>
              <a:spcBef>
                <a:spcPts val="79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</a:t>
            </a:r>
            <a:r>
              <a:rPr sz="750" spc="540" baseline="16666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900" spc="-15" dirty="0">
                <a:latin typeface="Tahoma"/>
                <a:cs typeface="Tahoma"/>
              </a:rPr>
              <a:t>Calibrate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remaining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30" dirty="0">
                <a:latin typeface="Tahoma"/>
                <a:cs typeface="Tahoma"/>
              </a:rPr>
              <a:t>parameters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to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15" dirty="0">
                <a:latin typeface="Tahoma"/>
                <a:cs typeface="Tahoma"/>
              </a:rPr>
              <a:t>match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5" dirty="0">
                <a:latin typeface="Tahoma"/>
                <a:cs typeface="Tahoma"/>
              </a:rPr>
              <a:t>location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choices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40" dirty="0">
                <a:latin typeface="Tahoma"/>
                <a:cs typeface="Tahoma"/>
              </a:rPr>
              <a:t>by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income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30" dirty="0">
                <a:latin typeface="Tahoma"/>
                <a:cs typeface="Tahoma"/>
              </a:rPr>
              <a:t>and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20" dirty="0">
                <a:latin typeface="Tahoma"/>
                <a:cs typeface="Tahoma"/>
              </a:rPr>
              <a:t>relative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40" dirty="0">
                <a:latin typeface="Tahoma"/>
                <a:cs typeface="Tahoma"/>
              </a:rPr>
              <a:t>house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30" dirty="0">
                <a:latin typeface="Tahoma"/>
                <a:cs typeface="Tahoma"/>
              </a:rPr>
              <a:t>prices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10" dirty="0">
                <a:latin typeface="Tahoma"/>
                <a:cs typeface="Tahoma"/>
              </a:rPr>
              <a:t>in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95" dirty="0">
                <a:latin typeface="Tahoma"/>
                <a:cs typeface="Tahoma"/>
              </a:rPr>
              <a:t>1990</a:t>
            </a:r>
            <a:endParaRPr sz="9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516001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35" dirty="0"/>
              <a:t>From </a:t>
            </a:r>
            <a:r>
              <a:rPr spc="-55" dirty="0"/>
              <a:t>model </a:t>
            </a:r>
            <a:r>
              <a:rPr spc="-15" dirty="0"/>
              <a:t>to </a:t>
            </a:r>
            <a:r>
              <a:rPr spc="-50" dirty="0"/>
              <a:t>data:  </a:t>
            </a:r>
            <a:r>
              <a:rPr spc="-75" dirty="0"/>
              <a:t>key  </a:t>
            </a:r>
            <a:r>
              <a:rPr spc="-65" dirty="0"/>
              <a:t>parameters </a:t>
            </a:r>
            <a:r>
              <a:rPr spc="-15" dirty="0"/>
              <a:t>that </a:t>
            </a:r>
            <a:r>
              <a:rPr spc="-55" dirty="0"/>
              <a:t>mediate </a:t>
            </a:r>
            <a:r>
              <a:rPr spc="-30" dirty="0"/>
              <a:t>impact </a:t>
            </a:r>
            <a:r>
              <a:rPr spc="-40" dirty="0"/>
              <a:t>of </a:t>
            </a:r>
            <a:r>
              <a:rPr spc="-65" dirty="0"/>
              <a:t>a</a:t>
            </a:r>
            <a:r>
              <a:rPr spc="229" dirty="0"/>
              <a:t> </a:t>
            </a:r>
            <a:r>
              <a:rPr spc="-45" dirty="0"/>
              <a:t>shock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3830" y="345394"/>
            <a:ext cx="3781425" cy="2724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Estimate/ </a:t>
            </a:r>
            <a:r>
              <a:rPr sz="1000" spc="-35" dirty="0">
                <a:latin typeface="Arial"/>
                <a:cs typeface="Arial"/>
              </a:rPr>
              <a:t>calibrate  </a:t>
            </a:r>
            <a:r>
              <a:rPr sz="1000" spc="-55" dirty="0">
                <a:latin typeface="Arial"/>
                <a:cs typeface="Arial"/>
              </a:rPr>
              <a:t>parameters  </a:t>
            </a:r>
            <a:r>
              <a:rPr sz="1000" spc="5" dirty="0">
                <a:latin typeface="Arial"/>
                <a:cs typeface="Arial"/>
              </a:rPr>
              <a:t>that</a:t>
            </a:r>
            <a:r>
              <a:rPr sz="1000" spc="-175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govern: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900">
              <a:latin typeface="Times New Roman"/>
              <a:cs typeface="Times New Roman"/>
            </a:endParaRPr>
          </a:p>
          <a:p>
            <a:pPr marL="173990" indent="-161290">
              <a:lnSpc>
                <a:spcPct val="100000"/>
              </a:lnSpc>
              <a:buClr>
                <a:srgbClr val="3333B2"/>
              </a:buClr>
              <a:buFont typeface="Arial"/>
              <a:buAutoNum type="arabicPeriod"/>
              <a:tabLst>
                <a:tab pos="174625" algn="l"/>
              </a:tabLst>
            </a:pPr>
            <a:r>
              <a:rPr sz="1000" b="1" spc="-35" dirty="0">
                <a:latin typeface="Gill Sans MT"/>
                <a:cs typeface="Gill Sans MT"/>
              </a:rPr>
              <a:t>Costs</a:t>
            </a:r>
            <a:endParaRPr sz="1000">
              <a:latin typeface="Gill Sans MT"/>
              <a:cs typeface="Gill Sans MT"/>
            </a:endParaRPr>
          </a:p>
          <a:p>
            <a:pPr marL="295275">
              <a:lnSpc>
                <a:spcPct val="100000"/>
              </a:lnSpc>
              <a:spcBef>
                <a:spcPts val="84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</a:t>
            </a:r>
            <a:r>
              <a:rPr sz="900" b="1" spc="-20" dirty="0">
                <a:latin typeface="Gill Sans MT"/>
                <a:cs typeface="Gill Sans MT"/>
              </a:rPr>
              <a:t>Housing supply </a:t>
            </a:r>
            <a:r>
              <a:rPr sz="900" b="1" spc="25" dirty="0">
                <a:latin typeface="Gill Sans MT"/>
                <a:cs typeface="Gill Sans MT"/>
              </a:rPr>
              <a:t> </a:t>
            </a:r>
            <a:r>
              <a:rPr sz="900" b="1" spc="-20" dirty="0">
                <a:latin typeface="Gill Sans MT"/>
                <a:cs typeface="Gill Sans MT"/>
              </a:rPr>
              <a:t>elasticities</a:t>
            </a:r>
            <a:r>
              <a:rPr sz="900" spc="-20" dirty="0">
                <a:latin typeface="Tahoma"/>
                <a:cs typeface="Tahoma"/>
              </a:rPr>
              <a:t>:</a:t>
            </a:r>
            <a:endParaRPr sz="900">
              <a:latin typeface="Tahoma"/>
              <a:cs typeface="Tahoma"/>
            </a:endParaRPr>
          </a:p>
          <a:p>
            <a:pPr marL="549275">
              <a:lnSpc>
                <a:spcPct val="100000"/>
              </a:lnSpc>
              <a:spcBef>
                <a:spcPts val="760"/>
              </a:spcBef>
            </a:pPr>
            <a:r>
              <a:rPr sz="750" spc="494" baseline="16666" dirty="0">
                <a:solidFill>
                  <a:srgbClr val="3333B2"/>
                </a:solidFill>
                <a:latin typeface="Arial"/>
                <a:cs typeface="Arial"/>
              </a:rPr>
              <a:t>* </a:t>
            </a:r>
            <a:r>
              <a:rPr sz="800" i="1" spc="-15" dirty="0">
                <a:latin typeface="Calibri"/>
                <a:cs typeface="Calibri"/>
              </a:rPr>
              <a:t>E</a:t>
            </a:r>
            <a:r>
              <a:rPr sz="900" i="1" spc="-22" baseline="-13888" dirty="0">
                <a:latin typeface="Arial"/>
                <a:cs typeface="Arial"/>
              </a:rPr>
              <a:t>D  </a:t>
            </a:r>
            <a:r>
              <a:rPr sz="800" spc="185" dirty="0">
                <a:latin typeface="Arial"/>
                <a:cs typeface="Arial"/>
              </a:rPr>
              <a:t>= </a:t>
            </a:r>
            <a:r>
              <a:rPr sz="800" spc="-5" dirty="0">
                <a:latin typeface="Arial"/>
                <a:cs typeface="Arial"/>
              </a:rPr>
              <a:t>0</a:t>
            </a:r>
            <a:r>
              <a:rPr sz="800" i="1" spc="-5" dirty="0">
                <a:latin typeface="Calibri"/>
                <a:cs typeface="Calibri"/>
              </a:rPr>
              <a:t>.</a:t>
            </a:r>
            <a:r>
              <a:rPr sz="800" spc="-5" dirty="0">
                <a:latin typeface="Arial"/>
                <a:cs typeface="Arial"/>
              </a:rPr>
              <a:t>60, </a:t>
            </a:r>
            <a:r>
              <a:rPr sz="800" i="1" spc="-50" dirty="0">
                <a:latin typeface="Calibri"/>
                <a:cs typeface="Calibri"/>
              </a:rPr>
              <a:t>E</a:t>
            </a:r>
            <a:r>
              <a:rPr sz="900" i="1" spc="-75" baseline="-13888" dirty="0">
                <a:latin typeface="Arial"/>
                <a:cs typeface="Arial"/>
              </a:rPr>
              <a:t>S   </a:t>
            </a:r>
            <a:r>
              <a:rPr sz="800" spc="185" dirty="0">
                <a:latin typeface="Arial"/>
                <a:cs typeface="Arial"/>
              </a:rPr>
              <a:t>= </a:t>
            </a:r>
            <a:r>
              <a:rPr sz="800" spc="-10" dirty="0">
                <a:latin typeface="Arial"/>
                <a:cs typeface="Arial"/>
              </a:rPr>
              <a:t>1</a:t>
            </a:r>
            <a:r>
              <a:rPr sz="800" i="1" spc="-10" dirty="0">
                <a:latin typeface="Calibri"/>
                <a:cs typeface="Calibri"/>
              </a:rPr>
              <a:t>.</a:t>
            </a:r>
            <a:r>
              <a:rPr sz="800" spc="-10" dirty="0">
                <a:latin typeface="Arial"/>
                <a:cs typeface="Arial"/>
              </a:rPr>
              <a:t>33 (Saiz elasticities, low </a:t>
            </a:r>
            <a:r>
              <a:rPr sz="800" spc="-45" dirty="0">
                <a:latin typeface="Arial"/>
                <a:cs typeface="Arial"/>
              </a:rPr>
              <a:t>vs  </a:t>
            </a:r>
            <a:r>
              <a:rPr sz="800" spc="-5" dirty="0">
                <a:latin typeface="Arial"/>
                <a:cs typeface="Arial"/>
              </a:rPr>
              <a:t>high</a:t>
            </a:r>
            <a:r>
              <a:rPr sz="800" spc="1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density)</a:t>
            </a:r>
            <a:endParaRPr sz="800">
              <a:latin typeface="Arial"/>
              <a:cs typeface="Arial"/>
            </a:endParaRPr>
          </a:p>
          <a:p>
            <a:pPr marL="295275">
              <a:lnSpc>
                <a:spcPct val="100000"/>
              </a:lnSpc>
              <a:spcBef>
                <a:spcPts val="60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</a:t>
            </a:r>
            <a:r>
              <a:rPr sz="900" b="1" spc="-55" dirty="0">
                <a:latin typeface="Gill Sans MT"/>
                <a:cs typeface="Gill Sans MT"/>
              </a:rPr>
              <a:t>Commute  </a:t>
            </a:r>
            <a:r>
              <a:rPr sz="900" b="1" spc="-20" dirty="0">
                <a:latin typeface="Gill Sans MT"/>
                <a:cs typeface="Gill Sans MT"/>
              </a:rPr>
              <a:t>cost </a:t>
            </a:r>
            <a:r>
              <a:rPr sz="900" spc="-20" dirty="0">
                <a:latin typeface="Tahoma"/>
                <a:cs typeface="Tahoma"/>
              </a:rPr>
              <a:t>(income </a:t>
            </a:r>
            <a:r>
              <a:rPr sz="900" spc="-40" dirty="0">
                <a:latin typeface="Tahoma"/>
                <a:cs typeface="Tahoma"/>
              </a:rPr>
              <a:t>share):  </a:t>
            </a:r>
            <a:r>
              <a:rPr sz="900" i="1" spc="40" dirty="0">
                <a:latin typeface="Arial"/>
                <a:cs typeface="Arial"/>
              </a:rPr>
              <a:t>τ</a:t>
            </a:r>
            <a:r>
              <a:rPr sz="900" i="1" spc="60" baseline="-9259" dirty="0">
                <a:latin typeface="Arial"/>
                <a:cs typeface="Arial"/>
              </a:rPr>
              <a:t>D </a:t>
            </a:r>
            <a:r>
              <a:rPr sz="900" spc="-15" dirty="0">
                <a:latin typeface="Tahoma"/>
                <a:cs typeface="Tahoma"/>
              </a:rPr>
              <a:t>=0.044, </a:t>
            </a:r>
            <a:r>
              <a:rPr sz="900" i="1" spc="5" dirty="0">
                <a:latin typeface="Arial"/>
                <a:cs typeface="Arial"/>
              </a:rPr>
              <a:t>τ</a:t>
            </a:r>
            <a:r>
              <a:rPr sz="900" i="1" spc="7" baseline="-9259" dirty="0">
                <a:latin typeface="Arial"/>
                <a:cs typeface="Arial"/>
              </a:rPr>
              <a:t>S </a:t>
            </a:r>
            <a:r>
              <a:rPr sz="900" spc="-15" dirty="0">
                <a:latin typeface="Tahoma"/>
                <a:cs typeface="Tahoma"/>
              </a:rPr>
              <a:t>=0.059 </a:t>
            </a:r>
            <a:r>
              <a:rPr sz="900" spc="-25" dirty="0">
                <a:latin typeface="Tahoma"/>
                <a:cs typeface="Tahoma"/>
              </a:rPr>
              <a:t>(2009</a:t>
            </a:r>
            <a:r>
              <a:rPr sz="900" spc="65" dirty="0">
                <a:latin typeface="Tahoma"/>
                <a:cs typeface="Tahoma"/>
              </a:rPr>
              <a:t> </a:t>
            </a:r>
            <a:r>
              <a:rPr sz="900" spc="-15" dirty="0">
                <a:latin typeface="Tahoma"/>
                <a:cs typeface="Tahoma"/>
              </a:rPr>
              <a:t>NHTS)</a:t>
            </a:r>
            <a:endParaRPr sz="9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50">
              <a:latin typeface="Times New Roman"/>
              <a:cs typeface="Times New Roman"/>
            </a:endParaRPr>
          </a:p>
          <a:p>
            <a:pPr marL="173990" indent="-161290">
              <a:lnSpc>
                <a:spcPct val="100000"/>
              </a:lnSpc>
              <a:buClr>
                <a:srgbClr val="3333B2"/>
              </a:buClr>
              <a:buFont typeface="Arial"/>
              <a:buAutoNum type="arabicPeriod" startAt="2"/>
              <a:tabLst>
                <a:tab pos="174625" algn="l"/>
              </a:tabLst>
            </a:pPr>
            <a:r>
              <a:rPr sz="1000" b="1" spc="-30" dirty="0">
                <a:latin typeface="Gill Sans MT"/>
                <a:cs typeface="Gill Sans MT"/>
              </a:rPr>
              <a:t>Non-homothetic  </a:t>
            </a:r>
            <a:r>
              <a:rPr sz="1000" b="1" spc="-20" dirty="0">
                <a:latin typeface="Gill Sans MT"/>
                <a:cs typeface="Gill Sans MT"/>
              </a:rPr>
              <a:t>location</a:t>
            </a:r>
            <a:r>
              <a:rPr sz="1000" b="1" spc="-105" dirty="0">
                <a:latin typeface="Gill Sans MT"/>
                <a:cs typeface="Gill Sans MT"/>
              </a:rPr>
              <a:t> </a:t>
            </a:r>
            <a:r>
              <a:rPr sz="1000" b="1" spc="-30" dirty="0">
                <a:latin typeface="Gill Sans MT"/>
                <a:cs typeface="Gill Sans MT"/>
              </a:rPr>
              <a:t>choice</a:t>
            </a:r>
            <a:endParaRPr sz="1000">
              <a:latin typeface="Gill Sans MT"/>
              <a:cs typeface="Gill Sans MT"/>
            </a:endParaRPr>
          </a:p>
          <a:p>
            <a:pPr marL="295275">
              <a:lnSpc>
                <a:spcPct val="100000"/>
              </a:lnSpc>
              <a:spcBef>
                <a:spcPts val="79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</a:t>
            </a:r>
            <a:r>
              <a:rPr sz="900" spc="-30" dirty="0">
                <a:latin typeface="Tahoma"/>
                <a:cs typeface="Tahoma"/>
              </a:rPr>
              <a:t>next:  </a:t>
            </a:r>
            <a:r>
              <a:rPr sz="900" spc="-20" dirty="0">
                <a:latin typeface="Tahoma"/>
                <a:cs typeface="Tahoma"/>
              </a:rPr>
              <a:t>estimate </a:t>
            </a:r>
            <a:r>
              <a:rPr sz="900" i="1" spc="-45" dirty="0">
                <a:latin typeface="Arial"/>
                <a:cs typeface="Arial"/>
              </a:rPr>
              <a:t>ρ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00">
              <a:latin typeface="Times New Roman"/>
              <a:cs typeface="Times New Roman"/>
            </a:endParaRPr>
          </a:p>
          <a:p>
            <a:pPr marL="173990" indent="-161290">
              <a:lnSpc>
                <a:spcPct val="100000"/>
              </a:lnSpc>
              <a:buClr>
                <a:srgbClr val="3333B2"/>
              </a:buClr>
              <a:buFont typeface="Arial"/>
              <a:buAutoNum type="arabicPeriod" startAt="3"/>
              <a:tabLst>
                <a:tab pos="174625" algn="l"/>
              </a:tabLst>
            </a:pPr>
            <a:r>
              <a:rPr sz="1000" b="1" spc="-25" dirty="0">
                <a:latin typeface="Gill Sans MT"/>
                <a:cs typeface="Gill Sans MT"/>
              </a:rPr>
              <a:t>Endogenous  </a:t>
            </a:r>
            <a:r>
              <a:rPr sz="1000" b="1" spc="-30" dirty="0">
                <a:latin typeface="Gill Sans MT"/>
                <a:cs typeface="Gill Sans MT"/>
              </a:rPr>
              <a:t>amenities</a:t>
            </a:r>
            <a:r>
              <a:rPr sz="1000" b="1" spc="-110" dirty="0">
                <a:latin typeface="Gill Sans MT"/>
                <a:cs typeface="Gill Sans MT"/>
              </a:rPr>
              <a:t> </a:t>
            </a:r>
            <a:r>
              <a:rPr sz="1000" b="1" spc="-25" dirty="0">
                <a:latin typeface="Gill Sans MT"/>
                <a:cs typeface="Gill Sans MT"/>
              </a:rPr>
              <a:t>response:</a:t>
            </a:r>
            <a:endParaRPr sz="10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850">
              <a:latin typeface="Times New Roman"/>
              <a:cs typeface="Times New Roman"/>
            </a:endParaRPr>
          </a:p>
          <a:p>
            <a:pPr marL="295275">
              <a:lnSpc>
                <a:spcPct val="100000"/>
              </a:lnSpc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</a:t>
            </a:r>
            <a:r>
              <a:rPr sz="900" spc="-10" dirty="0">
                <a:latin typeface="Tahoma"/>
                <a:cs typeface="Tahoma"/>
              </a:rPr>
              <a:t>Amenity </a:t>
            </a:r>
            <a:r>
              <a:rPr sz="900" spc="-50" dirty="0">
                <a:latin typeface="Tahoma"/>
                <a:cs typeface="Tahoma"/>
              </a:rPr>
              <a:t>share:  </a:t>
            </a:r>
            <a:r>
              <a:rPr sz="900" i="1" spc="75" dirty="0">
                <a:latin typeface="Arial"/>
                <a:cs typeface="Arial"/>
              </a:rPr>
              <a:t>α </a:t>
            </a:r>
            <a:r>
              <a:rPr sz="900" spc="55" dirty="0">
                <a:latin typeface="Tahoma"/>
                <a:cs typeface="Tahoma"/>
              </a:rPr>
              <a:t>= </a:t>
            </a:r>
            <a:r>
              <a:rPr sz="900" spc="-25" dirty="0">
                <a:latin typeface="Tahoma"/>
                <a:cs typeface="Tahoma"/>
              </a:rPr>
              <a:t>0</a:t>
            </a:r>
            <a:r>
              <a:rPr sz="900" i="1" spc="-25" dirty="0">
                <a:latin typeface="Arial"/>
                <a:cs typeface="Arial"/>
              </a:rPr>
              <a:t>.</a:t>
            </a:r>
            <a:r>
              <a:rPr sz="900" spc="-25" dirty="0">
                <a:latin typeface="Tahoma"/>
                <a:cs typeface="Tahoma"/>
              </a:rPr>
              <a:t>15</a:t>
            </a:r>
            <a:r>
              <a:rPr sz="900" spc="-30" dirty="0">
                <a:latin typeface="Tahoma"/>
                <a:cs typeface="Tahoma"/>
              </a:rPr>
              <a:t> </a:t>
            </a:r>
            <a:r>
              <a:rPr sz="900" spc="35" dirty="0">
                <a:latin typeface="Tahoma"/>
                <a:cs typeface="Tahoma"/>
              </a:rPr>
              <a:t>(CEX)</a:t>
            </a:r>
            <a:endParaRPr sz="900">
              <a:latin typeface="Tahoma"/>
              <a:cs typeface="Tahoma"/>
            </a:endParaRPr>
          </a:p>
          <a:p>
            <a:pPr marL="295275">
              <a:lnSpc>
                <a:spcPct val="100000"/>
              </a:lnSpc>
              <a:spcBef>
                <a:spcPts val="58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</a:t>
            </a:r>
            <a:r>
              <a:rPr sz="900" spc="5" dirty="0">
                <a:latin typeface="Tahoma"/>
                <a:cs typeface="Tahoma"/>
              </a:rPr>
              <a:t>Public </a:t>
            </a:r>
            <a:r>
              <a:rPr sz="900" spc="-25" dirty="0">
                <a:latin typeface="Tahoma"/>
                <a:cs typeface="Tahoma"/>
              </a:rPr>
              <a:t>amenity </a:t>
            </a:r>
            <a:r>
              <a:rPr sz="900" spc="-40" dirty="0">
                <a:latin typeface="Tahoma"/>
                <a:cs typeface="Tahoma"/>
              </a:rPr>
              <a:t>response:  </a:t>
            </a:r>
            <a:r>
              <a:rPr sz="900" spc="-20" dirty="0">
                <a:latin typeface="Tahoma"/>
                <a:cs typeface="Tahoma"/>
              </a:rPr>
              <a:t>calibrated from </a:t>
            </a:r>
            <a:r>
              <a:rPr sz="900" spc="-15" dirty="0">
                <a:latin typeface="Tahoma"/>
                <a:cs typeface="Tahoma"/>
              </a:rPr>
              <a:t>literature.  </a:t>
            </a:r>
            <a:r>
              <a:rPr sz="900" spc="15" dirty="0">
                <a:latin typeface="Tahoma"/>
                <a:cs typeface="Tahoma"/>
              </a:rPr>
              <a:t>(Ω </a:t>
            </a:r>
            <a:r>
              <a:rPr sz="900" spc="55" dirty="0">
                <a:latin typeface="Tahoma"/>
                <a:cs typeface="Tahoma"/>
              </a:rPr>
              <a:t>=</a:t>
            </a:r>
            <a:r>
              <a:rPr sz="900" spc="75" dirty="0">
                <a:latin typeface="Tahoma"/>
                <a:cs typeface="Tahoma"/>
              </a:rPr>
              <a:t> </a:t>
            </a:r>
            <a:r>
              <a:rPr sz="900" spc="-20" dirty="0">
                <a:latin typeface="Tahoma"/>
                <a:cs typeface="Tahoma"/>
              </a:rPr>
              <a:t>0</a:t>
            </a:r>
            <a:r>
              <a:rPr sz="900" i="1" spc="-20" dirty="0">
                <a:latin typeface="Arial"/>
                <a:cs typeface="Arial"/>
              </a:rPr>
              <a:t>.</a:t>
            </a:r>
            <a:r>
              <a:rPr sz="900" spc="-20" dirty="0">
                <a:latin typeface="Tahoma"/>
                <a:cs typeface="Tahoma"/>
              </a:rPr>
              <a:t>05)</a:t>
            </a:r>
            <a:endParaRPr sz="900">
              <a:latin typeface="Tahoma"/>
              <a:cs typeface="Tahoma"/>
            </a:endParaRPr>
          </a:p>
          <a:p>
            <a:pPr marL="295275">
              <a:lnSpc>
                <a:spcPct val="100000"/>
              </a:lnSpc>
              <a:spcBef>
                <a:spcPts val="58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spc="-20" dirty="0">
                <a:latin typeface="Tahoma"/>
                <a:cs typeface="Tahoma"/>
              </a:rPr>
              <a:t>Access </a:t>
            </a:r>
            <a:r>
              <a:rPr sz="900" dirty="0">
                <a:latin typeface="Tahoma"/>
                <a:cs typeface="Tahoma"/>
              </a:rPr>
              <a:t>to </a:t>
            </a:r>
            <a:r>
              <a:rPr sz="900" spc="-35" dirty="0">
                <a:latin typeface="Tahoma"/>
                <a:cs typeface="Tahoma"/>
              </a:rPr>
              <a:t>a </a:t>
            </a:r>
            <a:r>
              <a:rPr sz="900" spc="-25" dirty="0">
                <a:latin typeface="Tahoma"/>
                <a:cs typeface="Tahoma"/>
              </a:rPr>
              <a:t>variety </a:t>
            </a:r>
            <a:r>
              <a:rPr sz="900" spc="-20" dirty="0">
                <a:latin typeface="Tahoma"/>
                <a:cs typeface="Tahoma"/>
              </a:rPr>
              <a:t>of </a:t>
            </a:r>
            <a:r>
              <a:rPr sz="900" spc="-25" dirty="0">
                <a:latin typeface="Tahoma"/>
                <a:cs typeface="Tahoma"/>
              </a:rPr>
              <a:t>amenities </a:t>
            </a:r>
            <a:r>
              <a:rPr sz="900" spc="-30" dirty="0">
                <a:latin typeface="Tahoma"/>
                <a:cs typeface="Tahoma"/>
              </a:rPr>
              <a:t>and neighborhoods: </a:t>
            </a:r>
            <a:r>
              <a:rPr sz="900" spc="35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next</a:t>
            </a:r>
            <a:endParaRPr sz="9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20421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20" dirty="0"/>
              <a:t>Empirical </a:t>
            </a:r>
            <a:r>
              <a:rPr spc="-25" dirty="0"/>
              <a:t>Notions </a:t>
            </a:r>
            <a:r>
              <a:rPr spc="-40" dirty="0"/>
              <a:t>of</a:t>
            </a:r>
            <a:r>
              <a:rPr spc="90" dirty="0"/>
              <a:t> </a:t>
            </a:r>
            <a:r>
              <a:rPr spc="-55" dirty="0"/>
              <a:t>Space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5097" y="693996"/>
            <a:ext cx="4918710" cy="2036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285">
              <a:lnSpc>
                <a:spcPct val="100000"/>
              </a:lnSpc>
              <a:spcBef>
                <a:spcPts val="95"/>
              </a:spcBef>
              <a:buClr>
                <a:srgbClr val="3333B2"/>
              </a:buClr>
              <a:buSzPct val="90000"/>
              <a:buFont typeface="Lucida Sans Unicode"/>
              <a:buChar char="•"/>
              <a:tabLst>
                <a:tab pos="134620" algn="l"/>
              </a:tabLst>
            </a:pPr>
            <a:r>
              <a:rPr sz="1000" b="1" spc="-35" dirty="0">
                <a:latin typeface="Gill Sans MT"/>
                <a:cs typeface="Gill Sans MT"/>
              </a:rPr>
              <a:t>Neighborhood  </a:t>
            </a:r>
            <a:r>
              <a:rPr sz="1000" i="1" spc="-15" dirty="0">
                <a:latin typeface="Trebuchet MS"/>
                <a:cs typeface="Trebuchet MS"/>
              </a:rPr>
              <a:t>r</a:t>
            </a:r>
            <a:r>
              <a:rPr sz="1050" i="1" spc="-22" baseline="-11904" dirty="0">
                <a:latin typeface="Arial"/>
                <a:cs typeface="Arial"/>
              </a:rPr>
              <a:t>nj   </a:t>
            </a:r>
            <a:r>
              <a:rPr sz="1000" b="1" spc="-25" dirty="0">
                <a:latin typeface="Gill Sans MT"/>
                <a:cs typeface="Gill Sans MT"/>
              </a:rPr>
              <a:t>in</a:t>
            </a:r>
            <a:r>
              <a:rPr sz="1000" b="1" spc="-125" dirty="0">
                <a:latin typeface="Gill Sans MT"/>
                <a:cs typeface="Gill Sans MT"/>
              </a:rPr>
              <a:t> </a:t>
            </a:r>
            <a:r>
              <a:rPr sz="1000" b="1" spc="-30" dirty="0">
                <a:latin typeface="Gill Sans MT"/>
                <a:cs typeface="Gill Sans MT"/>
              </a:rPr>
              <a:t>CBSA</a:t>
            </a:r>
            <a:endParaRPr sz="1000">
              <a:latin typeface="Gill Sans MT"/>
              <a:cs typeface="Gill Sans MT"/>
            </a:endParaRPr>
          </a:p>
          <a:p>
            <a:pPr marL="255270">
              <a:lnSpc>
                <a:spcPct val="100000"/>
              </a:lnSpc>
              <a:spcBef>
                <a:spcPts val="79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spc="-35" dirty="0">
                <a:latin typeface="Tahoma"/>
                <a:cs typeface="Tahoma"/>
              </a:rPr>
              <a:t>Census </a:t>
            </a:r>
            <a:r>
              <a:rPr sz="900" spc="-10" dirty="0">
                <a:latin typeface="Tahoma"/>
                <a:cs typeface="Tahoma"/>
              </a:rPr>
              <a:t>tracts within </a:t>
            </a:r>
            <a:r>
              <a:rPr sz="900" spc="-30" dirty="0">
                <a:latin typeface="Tahoma"/>
                <a:cs typeface="Tahoma"/>
              </a:rPr>
              <a:t>an </a:t>
            </a:r>
            <a:r>
              <a:rPr sz="900" spc="-25" dirty="0">
                <a:latin typeface="Tahoma"/>
                <a:cs typeface="Tahoma"/>
              </a:rPr>
              <a:t>area-quality </a:t>
            </a:r>
            <a:r>
              <a:rPr sz="900" spc="-10" dirty="0">
                <a:latin typeface="Tahoma"/>
                <a:cs typeface="Tahoma"/>
              </a:rPr>
              <a:t>tier</a:t>
            </a:r>
            <a:r>
              <a:rPr sz="900" spc="85" dirty="0">
                <a:latin typeface="Tahoma"/>
                <a:cs typeface="Tahoma"/>
              </a:rPr>
              <a:t> </a:t>
            </a:r>
            <a:r>
              <a:rPr sz="900" spc="-15" dirty="0">
                <a:latin typeface="Tahoma"/>
                <a:cs typeface="Tahoma"/>
              </a:rPr>
              <a:t>pair</a:t>
            </a:r>
            <a:endParaRPr sz="9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50">
              <a:latin typeface="Times New Roman"/>
              <a:cs typeface="Times New Roman"/>
            </a:endParaRPr>
          </a:p>
          <a:p>
            <a:pPr marL="133985" indent="-121285">
              <a:lnSpc>
                <a:spcPct val="100000"/>
              </a:lnSpc>
              <a:spcBef>
                <a:spcPts val="5"/>
              </a:spcBef>
              <a:buClr>
                <a:srgbClr val="3333B2"/>
              </a:buClr>
              <a:buSzPct val="90000"/>
              <a:buFont typeface="Lucida Sans Unicode"/>
              <a:buChar char="•"/>
              <a:tabLst>
                <a:tab pos="134620" algn="l"/>
              </a:tabLst>
            </a:pPr>
            <a:r>
              <a:rPr sz="1000" b="1" spc="-45" dirty="0">
                <a:latin typeface="Gill Sans MT"/>
                <a:cs typeface="Gill Sans MT"/>
              </a:rPr>
              <a:t>Area </a:t>
            </a:r>
            <a:r>
              <a:rPr sz="1000" i="1" spc="-35" dirty="0">
                <a:latin typeface="Trebuchet MS"/>
                <a:cs typeface="Trebuchet MS"/>
              </a:rPr>
              <a:t>n </a:t>
            </a:r>
            <a:r>
              <a:rPr sz="1000" spc="-340" dirty="0">
                <a:latin typeface="MS Gothic"/>
                <a:cs typeface="MS Gothic"/>
              </a:rPr>
              <a:t>∈ </a:t>
            </a:r>
            <a:r>
              <a:rPr sz="1000" spc="50" dirty="0">
                <a:latin typeface="MS Gothic"/>
                <a:cs typeface="MS Gothic"/>
              </a:rPr>
              <a:t>{</a:t>
            </a:r>
            <a:r>
              <a:rPr sz="1000" i="1" spc="50" dirty="0">
                <a:latin typeface="Trebuchet MS"/>
                <a:cs typeface="Trebuchet MS"/>
              </a:rPr>
              <a:t>D</a:t>
            </a:r>
            <a:r>
              <a:rPr sz="1000" i="1" spc="50" dirty="0">
                <a:latin typeface="Arial"/>
                <a:cs typeface="Arial"/>
              </a:rPr>
              <a:t>, </a:t>
            </a:r>
            <a:r>
              <a:rPr sz="1000" i="1" spc="75" dirty="0">
                <a:latin typeface="Trebuchet MS"/>
                <a:cs typeface="Trebuchet MS"/>
              </a:rPr>
              <a:t>S</a:t>
            </a:r>
            <a:r>
              <a:rPr sz="1000" spc="75" dirty="0">
                <a:latin typeface="MS Gothic"/>
                <a:cs typeface="MS Gothic"/>
              </a:rPr>
              <a:t>} </a:t>
            </a:r>
            <a:r>
              <a:rPr sz="1000" b="1" spc="-25" dirty="0">
                <a:latin typeface="Gill Sans MT"/>
                <a:cs typeface="Gill Sans MT"/>
              </a:rPr>
              <a:t>within</a:t>
            </a:r>
            <a:r>
              <a:rPr sz="1000" b="1" spc="-70" dirty="0">
                <a:latin typeface="Gill Sans MT"/>
                <a:cs typeface="Gill Sans MT"/>
              </a:rPr>
              <a:t> </a:t>
            </a:r>
            <a:r>
              <a:rPr sz="1000" b="1" spc="-20" dirty="0">
                <a:latin typeface="Gill Sans MT"/>
                <a:cs typeface="Gill Sans MT"/>
              </a:rPr>
              <a:t>CBSAs</a:t>
            </a:r>
            <a:r>
              <a:rPr sz="1000" spc="-20" dirty="0"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  <a:p>
            <a:pPr marL="255270">
              <a:lnSpc>
                <a:spcPct val="100000"/>
              </a:lnSpc>
              <a:spcBef>
                <a:spcPts val="79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i="1" spc="10" dirty="0">
                <a:latin typeface="Arial"/>
                <a:cs typeface="Arial"/>
              </a:rPr>
              <a:t>D </a:t>
            </a:r>
            <a:r>
              <a:rPr sz="900" spc="55" dirty="0">
                <a:latin typeface="Tahoma"/>
                <a:cs typeface="Tahoma"/>
              </a:rPr>
              <a:t>= </a:t>
            </a:r>
            <a:r>
              <a:rPr sz="900" spc="-5" dirty="0">
                <a:latin typeface="Tahoma"/>
                <a:cs typeface="Tahoma"/>
              </a:rPr>
              <a:t>all </a:t>
            </a:r>
            <a:r>
              <a:rPr sz="900" spc="-10" dirty="0">
                <a:latin typeface="Tahoma"/>
                <a:cs typeface="Tahoma"/>
              </a:rPr>
              <a:t>tracts </a:t>
            </a:r>
            <a:r>
              <a:rPr sz="900" spc="-30" dirty="0">
                <a:latin typeface="Tahoma"/>
                <a:cs typeface="Tahoma"/>
              </a:rPr>
              <a:t>close </a:t>
            </a:r>
            <a:r>
              <a:rPr sz="900" dirty="0">
                <a:latin typeface="Tahoma"/>
                <a:cs typeface="Tahoma"/>
              </a:rPr>
              <a:t>to </a:t>
            </a:r>
            <a:r>
              <a:rPr sz="900" spc="-25" dirty="0">
                <a:latin typeface="Tahoma"/>
                <a:cs typeface="Tahoma"/>
              </a:rPr>
              <a:t>center </a:t>
            </a:r>
            <a:r>
              <a:rPr sz="900" spc="-5" dirty="0">
                <a:latin typeface="Tahoma"/>
                <a:cs typeface="Tahoma"/>
              </a:rPr>
              <a:t>city </a:t>
            </a:r>
            <a:r>
              <a:rPr sz="900" spc="-20" dirty="0">
                <a:latin typeface="Tahoma"/>
                <a:cs typeface="Tahoma"/>
              </a:rPr>
              <a:t>of main </a:t>
            </a:r>
            <a:r>
              <a:rPr sz="900" spc="50" dirty="0">
                <a:latin typeface="Tahoma"/>
                <a:cs typeface="Tahoma"/>
              </a:rPr>
              <a:t>CBSA </a:t>
            </a:r>
            <a:r>
              <a:rPr sz="900" spc="-15" dirty="0">
                <a:latin typeface="Tahoma"/>
                <a:cs typeface="Tahoma"/>
              </a:rPr>
              <a:t>containing </a:t>
            </a:r>
            <a:r>
              <a:rPr sz="900" spc="-35" dirty="0">
                <a:latin typeface="Tahoma"/>
                <a:cs typeface="Tahoma"/>
              </a:rPr>
              <a:t>10 </a:t>
            </a:r>
            <a:r>
              <a:rPr sz="900" spc="-20" dirty="0">
                <a:latin typeface="Tahoma"/>
                <a:cs typeface="Tahoma"/>
              </a:rPr>
              <a:t>percent of </a:t>
            </a:r>
            <a:r>
              <a:rPr sz="900" spc="50" dirty="0">
                <a:latin typeface="Tahoma"/>
                <a:cs typeface="Tahoma"/>
              </a:rPr>
              <a:t>CBSA </a:t>
            </a:r>
            <a:r>
              <a:rPr sz="900" spc="75" dirty="0">
                <a:latin typeface="Tahoma"/>
                <a:cs typeface="Tahoma"/>
              </a:rPr>
              <a:t> </a:t>
            </a:r>
            <a:r>
              <a:rPr sz="900" spc="-15" dirty="0">
                <a:latin typeface="Tahoma"/>
                <a:cs typeface="Tahoma"/>
              </a:rPr>
              <a:t>population</a:t>
            </a:r>
            <a:endParaRPr sz="9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750">
              <a:latin typeface="Times New Roman"/>
              <a:cs typeface="Times New Roman"/>
            </a:endParaRPr>
          </a:p>
          <a:p>
            <a:pPr marL="255270">
              <a:lnSpc>
                <a:spcPct val="100000"/>
              </a:lnSpc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i="1" spc="-90" dirty="0">
                <a:latin typeface="Arial"/>
                <a:cs typeface="Arial"/>
              </a:rPr>
              <a:t>S  </a:t>
            </a:r>
            <a:r>
              <a:rPr sz="900" spc="55" dirty="0">
                <a:latin typeface="Tahoma"/>
                <a:cs typeface="Tahoma"/>
              </a:rPr>
              <a:t>= </a:t>
            </a:r>
            <a:r>
              <a:rPr sz="900" spc="-5" dirty="0">
                <a:latin typeface="Tahoma"/>
                <a:cs typeface="Tahoma"/>
              </a:rPr>
              <a:t>all </a:t>
            </a:r>
            <a:r>
              <a:rPr sz="900" spc="-25" dirty="0">
                <a:latin typeface="Tahoma"/>
                <a:cs typeface="Tahoma"/>
              </a:rPr>
              <a:t>remaining </a:t>
            </a:r>
            <a:r>
              <a:rPr sz="900" spc="-10" dirty="0">
                <a:latin typeface="Tahoma"/>
                <a:cs typeface="Tahoma"/>
              </a:rPr>
              <a:t>tracts in</a:t>
            </a:r>
            <a:r>
              <a:rPr sz="900" spc="-90" dirty="0">
                <a:latin typeface="Tahoma"/>
                <a:cs typeface="Tahoma"/>
              </a:rPr>
              <a:t> </a:t>
            </a:r>
            <a:r>
              <a:rPr sz="900" spc="40" dirty="0">
                <a:latin typeface="Tahoma"/>
                <a:cs typeface="Tahoma"/>
              </a:rPr>
              <a:t>CBSA</a:t>
            </a:r>
            <a:endParaRPr sz="9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50">
              <a:latin typeface="Times New Roman"/>
              <a:cs typeface="Times New Roman"/>
            </a:endParaRPr>
          </a:p>
          <a:p>
            <a:pPr marL="133985" indent="-121285">
              <a:lnSpc>
                <a:spcPct val="100000"/>
              </a:lnSpc>
              <a:spcBef>
                <a:spcPts val="5"/>
              </a:spcBef>
              <a:buClr>
                <a:srgbClr val="3333B2"/>
              </a:buClr>
              <a:buSzPct val="90000"/>
              <a:buFont typeface="Lucida Sans Unicode"/>
              <a:buChar char="•"/>
              <a:tabLst>
                <a:tab pos="134620" algn="l"/>
              </a:tabLst>
            </a:pPr>
            <a:r>
              <a:rPr sz="1000" b="1" spc="-30" dirty="0">
                <a:latin typeface="Gill Sans MT"/>
                <a:cs typeface="Gill Sans MT"/>
              </a:rPr>
              <a:t>Quality </a:t>
            </a:r>
            <a:r>
              <a:rPr sz="1000" i="1" spc="-105" dirty="0">
                <a:latin typeface="Trebuchet MS"/>
                <a:cs typeface="Trebuchet MS"/>
              </a:rPr>
              <a:t>j  </a:t>
            </a:r>
            <a:r>
              <a:rPr sz="1000" spc="-340" dirty="0">
                <a:latin typeface="MS Gothic"/>
                <a:cs typeface="MS Gothic"/>
              </a:rPr>
              <a:t>∈  </a:t>
            </a:r>
            <a:r>
              <a:rPr sz="1000" spc="30" dirty="0">
                <a:latin typeface="MS Gothic"/>
                <a:cs typeface="MS Gothic"/>
              </a:rPr>
              <a:t>{</a:t>
            </a:r>
            <a:r>
              <a:rPr sz="1000" i="1" spc="30" dirty="0">
                <a:latin typeface="Trebuchet MS"/>
                <a:cs typeface="Trebuchet MS"/>
              </a:rPr>
              <a:t>H</a:t>
            </a:r>
            <a:r>
              <a:rPr sz="1000" i="1" spc="30" dirty="0">
                <a:latin typeface="Arial"/>
                <a:cs typeface="Arial"/>
              </a:rPr>
              <a:t>, </a:t>
            </a:r>
            <a:r>
              <a:rPr sz="1000" i="1" spc="10" dirty="0">
                <a:latin typeface="Trebuchet MS"/>
                <a:cs typeface="Trebuchet MS"/>
              </a:rPr>
              <a:t>L</a:t>
            </a:r>
            <a:r>
              <a:rPr sz="1000" spc="10" dirty="0">
                <a:latin typeface="MS Gothic"/>
                <a:cs typeface="MS Gothic"/>
              </a:rPr>
              <a:t>} </a:t>
            </a:r>
            <a:r>
              <a:rPr sz="1000" b="1" spc="-45" dirty="0">
                <a:latin typeface="Gill Sans MT"/>
                <a:cs typeface="Gill Sans MT"/>
              </a:rPr>
              <a:t>measured  </a:t>
            </a:r>
            <a:r>
              <a:rPr sz="1000" b="1" spc="-10" dirty="0">
                <a:latin typeface="Gill Sans MT"/>
                <a:cs typeface="Gill Sans MT"/>
              </a:rPr>
              <a:t>at </a:t>
            </a:r>
            <a:r>
              <a:rPr sz="1000" b="1" spc="-25" dirty="0">
                <a:latin typeface="Gill Sans MT"/>
                <a:cs typeface="Gill Sans MT"/>
              </a:rPr>
              <a:t>the </a:t>
            </a:r>
            <a:r>
              <a:rPr sz="1000" b="1" spc="-20" dirty="0">
                <a:latin typeface="Gill Sans MT"/>
                <a:cs typeface="Gill Sans MT"/>
              </a:rPr>
              <a:t>tract-level</a:t>
            </a:r>
            <a:r>
              <a:rPr sz="1000" b="1" spc="-40" dirty="0">
                <a:latin typeface="Gill Sans MT"/>
                <a:cs typeface="Gill Sans MT"/>
              </a:rPr>
              <a:t> </a:t>
            </a:r>
            <a:r>
              <a:rPr sz="1000" b="1" spc="-15" dirty="0">
                <a:latin typeface="Gill Sans MT"/>
                <a:cs typeface="Gill Sans MT"/>
              </a:rPr>
              <a:t>using</a:t>
            </a:r>
            <a:r>
              <a:rPr sz="1000" spc="-15" dirty="0"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  <a:p>
            <a:pPr marL="255270">
              <a:lnSpc>
                <a:spcPct val="100000"/>
              </a:lnSpc>
              <a:spcBef>
                <a:spcPts val="79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spc="-25" dirty="0">
                <a:latin typeface="Tahoma"/>
                <a:cs typeface="Tahoma"/>
              </a:rPr>
              <a:t>density </a:t>
            </a:r>
            <a:r>
              <a:rPr sz="900" spc="-20" dirty="0">
                <a:latin typeface="Tahoma"/>
                <a:cs typeface="Tahoma"/>
              </a:rPr>
              <a:t>of </a:t>
            </a:r>
            <a:r>
              <a:rPr sz="900" spc="-15" dirty="0">
                <a:latin typeface="Tahoma"/>
                <a:cs typeface="Tahoma"/>
              </a:rPr>
              <a:t>high-quality </a:t>
            </a:r>
            <a:r>
              <a:rPr sz="900" spc="-20" dirty="0">
                <a:latin typeface="Tahoma"/>
                <a:cs typeface="Tahoma"/>
              </a:rPr>
              <a:t>restaurant</a:t>
            </a:r>
            <a:r>
              <a:rPr sz="900" spc="-90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chains</a:t>
            </a:r>
            <a:endParaRPr sz="9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750">
              <a:latin typeface="Times New Roman"/>
              <a:cs typeface="Times New Roman"/>
            </a:endParaRPr>
          </a:p>
          <a:p>
            <a:pPr marL="255270">
              <a:lnSpc>
                <a:spcPct val="100000"/>
              </a:lnSpc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spc="-25" dirty="0">
                <a:latin typeface="Tahoma"/>
                <a:cs typeface="Tahoma"/>
              </a:rPr>
              <a:t>college </a:t>
            </a:r>
            <a:r>
              <a:rPr sz="900" spc="-45" dirty="0">
                <a:latin typeface="Tahoma"/>
                <a:cs typeface="Tahoma"/>
              </a:rPr>
              <a:t>share  </a:t>
            </a:r>
            <a:r>
              <a:rPr sz="900" spc="-60" dirty="0">
                <a:latin typeface="Tahoma"/>
                <a:cs typeface="Tahoma"/>
              </a:rPr>
              <a:t>40%  </a:t>
            </a:r>
            <a:r>
              <a:rPr sz="900" spc="-5" dirty="0">
                <a:latin typeface="Tahoma"/>
                <a:cs typeface="Tahoma"/>
              </a:rPr>
              <a:t>(top </a:t>
            </a:r>
            <a:r>
              <a:rPr sz="900" spc="-35" dirty="0">
                <a:latin typeface="Tahoma"/>
                <a:cs typeface="Tahoma"/>
              </a:rPr>
              <a:t>20 </a:t>
            </a:r>
            <a:r>
              <a:rPr sz="900" spc="-20" dirty="0">
                <a:latin typeface="Tahoma"/>
                <a:cs typeface="Tahoma"/>
              </a:rPr>
              <a:t>percent of </a:t>
            </a:r>
            <a:r>
              <a:rPr sz="900" spc="-5" dirty="0">
                <a:latin typeface="Tahoma"/>
                <a:cs typeface="Tahoma"/>
              </a:rPr>
              <a:t>all </a:t>
            </a:r>
            <a:r>
              <a:rPr sz="900" spc="-10" dirty="0">
                <a:latin typeface="Tahoma"/>
                <a:cs typeface="Tahoma"/>
              </a:rPr>
              <a:t>tracts in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2000)</a:t>
            </a:r>
            <a:endParaRPr sz="9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177609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40" dirty="0"/>
              <a:t>Three </a:t>
            </a:r>
            <a:r>
              <a:rPr spc="-10" dirty="0"/>
              <a:t>Motivating</a:t>
            </a:r>
            <a:r>
              <a:rPr spc="60" dirty="0"/>
              <a:t> </a:t>
            </a:r>
            <a:r>
              <a:rPr spc="-25" dirty="0"/>
              <a:t>Facts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3830" y="469206"/>
            <a:ext cx="3963035" cy="16446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30" dirty="0">
                <a:latin typeface="Arial"/>
                <a:cs typeface="Arial"/>
              </a:rPr>
              <a:t>The </a:t>
            </a:r>
            <a:r>
              <a:rPr sz="1000" spc="-25" dirty="0">
                <a:latin typeface="Arial"/>
                <a:cs typeface="Arial"/>
              </a:rPr>
              <a:t>last </a:t>
            </a:r>
            <a:r>
              <a:rPr sz="1000" spc="-45" dirty="0">
                <a:latin typeface="Arial"/>
                <a:cs typeface="Arial"/>
              </a:rPr>
              <a:t>few  </a:t>
            </a:r>
            <a:r>
              <a:rPr sz="1000" spc="-85" dirty="0">
                <a:latin typeface="Arial"/>
                <a:cs typeface="Arial"/>
              </a:rPr>
              <a:t>decades  </a:t>
            </a:r>
            <a:r>
              <a:rPr sz="1000" spc="-15" dirty="0">
                <a:latin typeface="Arial"/>
                <a:cs typeface="Arial"/>
              </a:rPr>
              <a:t>in </a:t>
            </a:r>
            <a:r>
              <a:rPr sz="1000" spc="-25" dirty="0">
                <a:latin typeface="Arial"/>
                <a:cs typeface="Arial"/>
              </a:rPr>
              <a:t>the </a:t>
            </a:r>
            <a:r>
              <a:rPr sz="1000" spc="-40" dirty="0">
                <a:latin typeface="Arial"/>
                <a:cs typeface="Arial"/>
              </a:rPr>
              <a:t>U.S. </a:t>
            </a:r>
            <a:r>
              <a:rPr sz="1000" spc="-70" dirty="0">
                <a:latin typeface="Arial"/>
                <a:cs typeface="Arial"/>
              </a:rPr>
              <a:t>have </a:t>
            </a:r>
            <a:r>
              <a:rPr sz="1000" spc="0" dirty="0">
                <a:latin typeface="Arial"/>
                <a:cs typeface="Arial"/>
              </a:rPr>
              <a:t> </a:t>
            </a:r>
            <a:r>
              <a:rPr sz="1000" spc="-80" dirty="0">
                <a:latin typeface="Arial"/>
                <a:cs typeface="Arial"/>
              </a:rPr>
              <a:t>seen: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Times New Roman"/>
              <a:cs typeface="Times New Roman"/>
            </a:endParaRPr>
          </a:p>
          <a:p>
            <a:pPr marL="265430" indent="-121920">
              <a:lnSpc>
                <a:spcPct val="100000"/>
              </a:lnSpc>
              <a:buClr>
                <a:srgbClr val="3333B2"/>
              </a:buClr>
              <a:buSzPct val="90000"/>
              <a:buFont typeface="Lucida Sans Unicode"/>
              <a:buChar char="•"/>
              <a:tabLst>
                <a:tab pos="266065" algn="l"/>
              </a:tabLst>
            </a:pPr>
            <a:r>
              <a:rPr sz="1000" b="1" spc="-35" dirty="0">
                <a:latin typeface="Gill Sans MT"/>
                <a:cs typeface="Gill Sans MT"/>
              </a:rPr>
              <a:t>Sharp </a:t>
            </a:r>
            <a:r>
              <a:rPr sz="1000" b="1" spc="-40" dirty="0">
                <a:latin typeface="Gill Sans MT"/>
                <a:cs typeface="Gill Sans MT"/>
              </a:rPr>
              <a:t>growth  </a:t>
            </a:r>
            <a:r>
              <a:rPr sz="1000" b="1" spc="-25" dirty="0">
                <a:latin typeface="Gill Sans MT"/>
                <a:cs typeface="Gill Sans MT"/>
              </a:rPr>
              <a:t>in </a:t>
            </a:r>
            <a:r>
              <a:rPr sz="1000" b="1" spc="-40" dirty="0">
                <a:latin typeface="Gill Sans MT"/>
                <a:cs typeface="Gill Sans MT"/>
              </a:rPr>
              <a:t>income  </a:t>
            </a:r>
            <a:r>
              <a:rPr sz="1000" b="1" spc="-25" dirty="0">
                <a:latin typeface="Gill Sans MT"/>
                <a:cs typeface="Gill Sans MT"/>
              </a:rPr>
              <a:t>inequality</a:t>
            </a:r>
            <a:r>
              <a:rPr sz="1000" spc="-25" dirty="0">
                <a:latin typeface="Arial"/>
                <a:cs typeface="Arial"/>
              </a:rPr>
              <a:t>, </a:t>
            </a:r>
            <a:r>
              <a:rPr sz="1000" spc="-40" dirty="0">
                <a:latin typeface="Arial"/>
                <a:cs typeface="Arial"/>
              </a:rPr>
              <a:t>driven </a:t>
            </a:r>
            <a:r>
              <a:rPr sz="1000" spc="-60" dirty="0">
                <a:latin typeface="Arial"/>
                <a:cs typeface="Arial"/>
              </a:rPr>
              <a:t>by  </a:t>
            </a:r>
            <a:r>
              <a:rPr sz="1000" spc="-25" dirty="0">
                <a:latin typeface="Arial"/>
                <a:cs typeface="Arial"/>
              </a:rPr>
              <a:t>the</a:t>
            </a:r>
            <a:r>
              <a:rPr sz="1000" spc="1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top</a:t>
            </a:r>
            <a:endParaRPr sz="1000">
              <a:latin typeface="Arial"/>
              <a:cs typeface="Arial"/>
            </a:endParaRPr>
          </a:p>
          <a:p>
            <a:pPr marL="265430" indent="-121920">
              <a:lnSpc>
                <a:spcPct val="100000"/>
              </a:lnSpc>
              <a:spcBef>
                <a:spcPts val="1410"/>
              </a:spcBef>
              <a:buClr>
                <a:srgbClr val="3333B2"/>
              </a:buClr>
              <a:buSzPct val="90000"/>
              <a:buFont typeface="Lucida Sans Unicode"/>
              <a:buChar char="•"/>
              <a:tabLst>
                <a:tab pos="266065" algn="l"/>
              </a:tabLst>
            </a:pPr>
            <a:r>
              <a:rPr sz="1000" b="1" spc="-35" dirty="0">
                <a:latin typeface="Gill Sans MT"/>
                <a:cs typeface="Gill Sans MT"/>
              </a:rPr>
              <a:t>Higher</a:t>
            </a:r>
            <a:r>
              <a:rPr sz="1000" b="1" spc="80" dirty="0">
                <a:latin typeface="Gill Sans MT"/>
                <a:cs typeface="Gill Sans MT"/>
              </a:rPr>
              <a:t> </a:t>
            </a:r>
            <a:r>
              <a:rPr sz="1000" b="1" spc="-40" dirty="0">
                <a:latin typeface="Gill Sans MT"/>
                <a:cs typeface="Gill Sans MT"/>
              </a:rPr>
              <a:t>income</a:t>
            </a:r>
            <a:r>
              <a:rPr sz="1000" b="1" spc="80" dirty="0">
                <a:latin typeface="Gill Sans MT"/>
                <a:cs typeface="Gill Sans MT"/>
              </a:rPr>
              <a:t> </a:t>
            </a:r>
            <a:r>
              <a:rPr sz="1000" b="1" spc="-20" dirty="0">
                <a:latin typeface="Gill Sans MT"/>
                <a:cs typeface="Gill Sans MT"/>
              </a:rPr>
              <a:t>individuals</a:t>
            </a:r>
            <a:r>
              <a:rPr sz="1000" b="1" spc="80" dirty="0">
                <a:latin typeface="Gill Sans MT"/>
                <a:cs typeface="Gill Sans MT"/>
              </a:rPr>
              <a:t> </a:t>
            </a:r>
            <a:r>
              <a:rPr sz="1000" b="1" spc="-35" dirty="0">
                <a:latin typeface="Gill Sans MT"/>
                <a:cs typeface="Gill Sans MT"/>
              </a:rPr>
              <a:t>moving</a:t>
            </a:r>
            <a:r>
              <a:rPr sz="1000" b="1" spc="80" dirty="0">
                <a:latin typeface="Gill Sans MT"/>
                <a:cs typeface="Gill Sans MT"/>
              </a:rPr>
              <a:t> </a:t>
            </a:r>
            <a:r>
              <a:rPr sz="1000" b="1" spc="-45" dirty="0">
                <a:latin typeface="Gill Sans MT"/>
                <a:cs typeface="Gill Sans MT"/>
              </a:rPr>
              <a:t>towards</a:t>
            </a:r>
            <a:r>
              <a:rPr sz="1000" b="1" spc="80" dirty="0">
                <a:latin typeface="Gill Sans MT"/>
                <a:cs typeface="Gill Sans MT"/>
              </a:rPr>
              <a:t> </a:t>
            </a:r>
            <a:r>
              <a:rPr sz="1000" b="1" spc="-35" dirty="0">
                <a:latin typeface="Gill Sans MT"/>
                <a:cs typeface="Gill Sans MT"/>
              </a:rPr>
              <a:t>urban</a:t>
            </a:r>
            <a:r>
              <a:rPr sz="1000" b="1" spc="80" dirty="0">
                <a:latin typeface="Gill Sans MT"/>
                <a:cs typeface="Gill Sans MT"/>
              </a:rPr>
              <a:t> </a:t>
            </a:r>
            <a:r>
              <a:rPr sz="1000" b="1" spc="-35" dirty="0">
                <a:latin typeface="Gill Sans MT"/>
                <a:cs typeface="Gill Sans MT"/>
              </a:rPr>
              <a:t>centers</a:t>
            </a:r>
            <a:endParaRPr sz="1000">
              <a:latin typeface="Gill Sans MT"/>
              <a:cs typeface="Gill Sans MT"/>
            </a:endParaRPr>
          </a:p>
          <a:p>
            <a:pPr marL="265430" indent="-121920">
              <a:lnSpc>
                <a:spcPct val="100000"/>
              </a:lnSpc>
              <a:spcBef>
                <a:spcPts val="1310"/>
              </a:spcBef>
              <a:buClr>
                <a:srgbClr val="3333B2"/>
              </a:buClr>
              <a:buSzPct val="90000"/>
              <a:buFont typeface="Lucida Sans Unicode"/>
              <a:buChar char="•"/>
              <a:tabLst>
                <a:tab pos="266065" algn="l"/>
              </a:tabLst>
            </a:pPr>
            <a:r>
              <a:rPr sz="1000" b="1" spc="-35" dirty="0">
                <a:latin typeface="Gill Sans MT"/>
                <a:cs typeface="Gill Sans MT"/>
              </a:rPr>
              <a:t>Renewed  </a:t>
            </a:r>
            <a:r>
              <a:rPr sz="1000" b="1" spc="-20" dirty="0">
                <a:latin typeface="Gill Sans MT"/>
                <a:cs typeface="Gill Sans MT"/>
              </a:rPr>
              <a:t>discussion </a:t>
            </a:r>
            <a:r>
              <a:rPr sz="1000" b="1" spc="-10" dirty="0">
                <a:latin typeface="Gill Sans MT"/>
                <a:cs typeface="Gill Sans MT"/>
              </a:rPr>
              <a:t>of </a:t>
            </a:r>
            <a:r>
              <a:rPr sz="1000" b="1" spc="-30" dirty="0">
                <a:latin typeface="Gill Sans MT"/>
                <a:cs typeface="Gill Sans MT"/>
              </a:rPr>
              <a:t>neighborhood  </a:t>
            </a:r>
            <a:r>
              <a:rPr sz="1000" b="1" spc="-20" dirty="0">
                <a:latin typeface="Gill Sans MT"/>
                <a:cs typeface="Gill Sans MT"/>
              </a:rPr>
              <a:t>change </a:t>
            </a:r>
            <a:r>
              <a:rPr sz="1000" b="1" spc="-25" dirty="0">
                <a:latin typeface="Gill Sans MT"/>
                <a:cs typeface="Gill Sans MT"/>
              </a:rPr>
              <a:t>within  </a:t>
            </a:r>
            <a:r>
              <a:rPr sz="1000" b="1" spc="-35" dirty="0">
                <a:latin typeface="Gill Sans MT"/>
                <a:cs typeface="Gill Sans MT"/>
              </a:rPr>
              <a:t>urban</a:t>
            </a:r>
            <a:r>
              <a:rPr sz="1000" b="1" spc="5" dirty="0">
                <a:latin typeface="Gill Sans MT"/>
                <a:cs typeface="Gill Sans MT"/>
              </a:rPr>
              <a:t> </a:t>
            </a:r>
            <a:r>
              <a:rPr sz="1000" b="1" spc="-35" dirty="0">
                <a:latin typeface="Gill Sans MT"/>
                <a:cs typeface="Gill Sans MT"/>
              </a:rPr>
              <a:t>areas</a:t>
            </a:r>
            <a:endParaRPr sz="1000">
              <a:latin typeface="Gill Sans MT"/>
              <a:cs typeface="Gill Sans MT"/>
            </a:endParaRPr>
          </a:p>
          <a:p>
            <a:pPr marL="386715">
              <a:lnSpc>
                <a:spcPct val="100000"/>
              </a:lnSpc>
              <a:spcBef>
                <a:spcPts val="79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spc="-5" dirty="0">
                <a:latin typeface="Tahoma"/>
                <a:cs typeface="Tahoma"/>
              </a:rPr>
              <a:t>Anti-gentrification </a:t>
            </a:r>
            <a:r>
              <a:rPr sz="900" spc="-25" dirty="0">
                <a:latin typeface="Tahoma"/>
                <a:cs typeface="Tahoma"/>
              </a:rPr>
              <a:t>protests </a:t>
            </a:r>
            <a:r>
              <a:rPr sz="900" spc="-10" dirty="0">
                <a:latin typeface="Tahoma"/>
                <a:cs typeface="Tahoma"/>
              </a:rPr>
              <a:t>in </a:t>
            </a:r>
            <a:r>
              <a:rPr sz="900" spc="10" dirty="0">
                <a:latin typeface="Tahoma"/>
                <a:cs typeface="Tahoma"/>
              </a:rPr>
              <a:t>SF, </a:t>
            </a:r>
            <a:r>
              <a:rPr sz="900" spc="-15" dirty="0">
                <a:latin typeface="Tahoma"/>
                <a:cs typeface="Tahoma"/>
              </a:rPr>
              <a:t>Chicago, </a:t>
            </a:r>
            <a:r>
              <a:rPr sz="900" spc="-10" dirty="0">
                <a:latin typeface="Tahoma"/>
                <a:cs typeface="Tahoma"/>
              </a:rPr>
              <a:t>Portland,</a:t>
            </a:r>
            <a:r>
              <a:rPr sz="900" spc="-15" dirty="0">
                <a:latin typeface="Tahoma"/>
                <a:cs typeface="Tahoma"/>
              </a:rPr>
              <a:t> </a:t>
            </a:r>
            <a:r>
              <a:rPr sz="900" spc="0" dirty="0">
                <a:latin typeface="Tahoma"/>
                <a:cs typeface="Tahoma"/>
              </a:rPr>
              <a:t>Atlanta</a:t>
            </a:r>
            <a:endParaRPr sz="900">
              <a:latin typeface="Tahoma"/>
              <a:cs typeface="Tahoma"/>
            </a:endParaRPr>
          </a:p>
          <a:p>
            <a:pPr marL="386715">
              <a:lnSpc>
                <a:spcPct val="100000"/>
              </a:lnSpc>
              <a:spcBef>
                <a:spcPts val="58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spc="25" dirty="0">
                <a:latin typeface="Tahoma"/>
                <a:cs typeface="Tahoma"/>
              </a:rPr>
              <a:t>NYC: </a:t>
            </a:r>
            <a:r>
              <a:rPr sz="900" spc="-45" dirty="0">
                <a:latin typeface="Tahoma"/>
                <a:cs typeface="Tahoma"/>
              </a:rPr>
              <a:t>new </a:t>
            </a:r>
            <a:r>
              <a:rPr sz="900" spc="-20" dirty="0">
                <a:latin typeface="Tahoma"/>
                <a:cs typeface="Tahoma"/>
              </a:rPr>
              <a:t>zoning </a:t>
            </a:r>
            <a:r>
              <a:rPr sz="900" spc="-15" dirty="0">
                <a:latin typeface="Tahoma"/>
                <a:cs typeface="Tahoma"/>
              </a:rPr>
              <a:t>policies </a:t>
            </a:r>
            <a:r>
              <a:rPr sz="900" dirty="0">
                <a:latin typeface="Tahoma"/>
                <a:cs typeface="Tahoma"/>
              </a:rPr>
              <a:t>to </a:t>
            </a:r>
            <a:r>
              <a:rPr sz="900" spc="-35" dirty="0">
                <a:latin typeface="Tahoma"/>
                <a:cs typeface="Tahoma"/>
              </a:rPr>
              <a:t>slow </a:t>
            </a:r>
            <a:r>
              <a:rPr sz="900" spc="-40" dirty="0">
                <a:latin typeface="Tahoma"/>
                <a:cs typeface="Tahoma"/>
              </a:rPr>
              <a:t>down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10" dirty="0">
                <a:latin typeface="Tahoma"/>
                <a:cs typeface="Tahoma"/>
              </a:rPr>
              <a:t>gentrification</a:t>
            </a:r>
            <a:endParaRPr sz="9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403669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35" dirty="0"/>
              <a:t>Non-homotheticity </a:t>
            </a:r>
            <a:r>
              <a:rPr spc="-30" dirty="0"/>
              <a:t>in </a:t>
            </a:r>
            <a:r>
              <a:rPr spc="-25" dirty="0"/>
              <a:t>location </a:t>
            </a:r>
            <a:r>
              <a:rPr spc="-45" dirty="0"/>
              <a:t>choice </a:t>
            </a:r>
            <a:r>
              <a:rPr spc="-40" dirty="0"/>
              <a:t>is </a:t>
            </a:r>
            <a:r>
              <a:rPr spc="-70" dirty="0"/>
              <a:t>governed </a:t>
            </a:r>
            <a:r>
              <a:rPr spc="-75" dirty="0"/>
              <a:t>by </a:t>
            </a:r>
            <a:r>
              <a:rPr spc="130" dirty="0"/>
              <a:t> </a:t>
            </a:r>
            <a:r>
              <a:rPr i="1" spc="-80" dirty="0">
                <a:latin typeface="Arial"/>
                <a:cs typeface="Arial"/>
              </a:rPr>
              <a:t>ρ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48562" y="1126837"/>
            <a:ext cx="2476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210" dirty="0">
                <a:latin typeface="Arial"/>
                <a:cs typeface="Arial"/>
              </a:rPr>
              <a:t>∆</a:t>
            </a:r>
            <a:r>
              <a:rPr sz="1000" spc="-21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ln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59049" y="1126837"/>
            <a:ext cx="4470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185" dirty="0">
                <a:latin typeface="Arial"/>
                <a:cs typeface="Arial"/>
              </a:rPr>
              <a:t>=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i="1" spc="75" dirty="0">
                <a:solidFill>
                  <a:srgbClr val="FF0000"/>
                </a:solidFill>
                <a:latin typeface="Arial"/>
                <a:cs typeface="Arial"/>
              </a:rPr>
              <a:t>ρ</a:t>
            </a:r>
            <a:r>
              <a:rPr sz="1000" spc="75" dirty="0">
                <a:latin typeface="Arial"/>
                <a:cs typeface="Arial"/>
              </a:rPr>
              <a:t>∆</a:t>
            </a:r>
            <a:r>
              <a:rPr sz="1000" spc="-15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ln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00098" y="1020680"/>
            <a:ext cx="1955164" cy="370205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4"/>
              </a:spcBef>
              <a:tabLst>
                <a:tab pos="1621790" algn="l"/>
              </a:tabLst>
            </a:pPr>
            <a:r>
              <a:rPr sz="1000" u="sng" spc="-80" dirty="0">
                <a:latin typeface="Arial"/>
                <a:cs typeface="Arial"/>
              </a:rPr>
              <a:t>share  </a:t>
            </a:r>
            <a:r>
              <a:rPr sz="1000" u="sng" spc="-20" dirty="0">
                <a:latin typeface="Arial"/>
                <a:cs typeface="Arial"/>
              </a:rPr>
              <a:t>of </a:t>
            </a:r>
            <a:r>
              <a:rPr sz="1000" u="sng" spc="-45" dirty="0">
                <a:latin typeface="Arial"/>
                <a:cs typeface="Arial"/>
              </a:rPr>
              <a:t>w</a:t>
            </a:r>
            <a:r>
              <a:rPr sz="1000" u="sng" spc="75" dirty="0">
                <a:latin typeface="Arial"/>
                <a:cs typeface="Arial"/>
              </a:rPr>
              <a:t> </a:t>
            </a:r>
            <a:r>
              <a:rPr sz="1000" u="sng" spc="-15" dirty="0">
                <a:latin typeface="Arial"/>
                <a:cs typeface="Arial"/>
              </a:rPr>
              <a:t>in</a:t>
            </a:r>
            <a:r>
              <a:rPr sz="1000" u="sng" spc="55" dirty="0">
                <a:latin typeface="Arial"/>
                <a:cs typeface="Arial"/>
              </a:rPr>
              <a:t> </a:t>
            </a:r>
            <a:r>
              <a:rPr sz="1000" i="1" u="sng" dirty="0">
                <a:latin typeface="Trebuchet MS"/>
                <a:cs typeface="Trebuchet MS"/>
              </a:rPr>
              <a:t>Dj</a:t>
            </a:r>
            <a:r>
              <a:rPr sz="1000" i="1" dirty="0">
                <a:latin typeface="Trebuchet MS"/>
                <a:cs typeface="Trebuchet MS"/>
              </a:rPr>
              <a:t>	</a:t>
            </a:r>
            <a:r>
              <a:rPr sz="1000" i="1" u="sng" spc="-65" dirty="0">
                <a:latin typeface="Trebuchet MS"/>
                <a:cs typeface="Trebuchet MS"/>
              </a:rPr>
              <a:t>w </a:t>
            </a:r>
            <a:r>
              <a:rPr sz="1000" u="sng" spc="265" dirty="0">
                <a:latin typeface="MS Gothic"/>
                <a:cs typeface="MS Gothic"/>
              </a:rPr>
              <a:t>−</a:t>
            </a:r>
            <a:r>
              <a:rPr sz="1000" u="sng" spc="-285" dirty="0">
                <a:latin typeface="MS Gothic"/>
                <a:cs typeface="MS Gothic"/>
              </a:rPr>
              <a:t> </a:t>
            </a:r>
            <a:r>
              <a:rPr sz="1000" i="1" u="sng" spc="-45" dirty="0">
                <a:latin typeface="Trebuchet MS"/>
                <a:cs typeface="Trebuchet MS"/>
              </a:rPr>
              <a:t>p</a:t>
            </a:r>
            <a:endParaRPr sz="1000">
              <a:latin typeface="Trebuchet MS"/>
              <a:cs typeface="Trebuchet MS"/>
            </a:endParaRPr>
          </a:p>
          <a:p>
            <a:pPr marL="22860">
              <a:lnSpc>
                <a:spcPct val="100000"/>
              </a:lnSpc>
              <a:spcBef>
                <a:spcPts val="155"/>
              </a:spcBef>
            </a:pPr>
            <a:r>
              <a:rPr sz="1000" spc="-80" dirty="0">
                <a:latin typeface="Arial"/>
                <a:cs typeface="Arial"/>
              </a:rPr>
              <a:t>share 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spc="-45" dirty="0">
                <a:latin typeface="Arial"/>
                <a:cs typeface="Arial"/>
              </a:rPr>
              <a:t>w  </a:t>
            </a:r>
            <a:r>
              <a:rPr sz="1000" spc="-15" dirty="0">
                <a:latin typeface="Arial"/>
                <a:cs typeface="Arial"/>
              </a:rPr>
              <a:t>in</a:t>
            </a:r>
            <a:r>
              <a:rPr sz="1000" spc="-140" dirty="0">
                <a:latin typeface="Arial"/>
                <a:cs typeface="Arial"/>
              </a:rPr>
              <a:t> </a:t>
            </a:r>
            <a:r>
              <a:rPr sz="1000" i="1" spc="-15" dirty="0">
                <a:latin typeface="Trebuchet MS"/>
                <a:cs typeface="Trebuchet MS"/>
              </a:rPr>
              <a:t>Sj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29736" y="1098171"/>
            <a:ext cx="11874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i="1" u="sng" spc="30" dirty="0">
                <a:latin typeface="Arial"/>
                <a:cs typeface="Arial"/>
              </a:rPr>
              <a:t>Dj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17392" y="1213629"/>
            <a:ext cx="42290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i="1" spc="-65" dirty="0">
                <a:latin typeface="Trebuchet MS"/>
                <a:cs typeface="Trebuchet MS"/>
              </a:rPr>
              <a:t>w </a:t>
            </a:r>
            <a:r>
              <a:rPr sz="1000" spc="265" dirty="0">
                <a:latin typeface="MS Gothic"/>
                <a:cs typeface="MS Gothic"/>
              </a:rPr>
              <a:t>−</a:t>
            </a:r>
            <a:r>
              <a:rPr sz="1000" spc="-285" dirty="0">
                <a:latin typeface="MS Gothic"/>
                <a:cs typeface="MS Gothic"/>
              </a:rPr>
              <a:t> </a:t>
            </a:r>
            <a:r>
              <a:rPr sz="1000" i="1" spc="-20" dirty="0">
                <a:latin typeface="Trebuchet MS"/>
                <a:cs typeface="Trebuchet MS"/>
              </a:rPr>
              <a:t>p</a:t>
            </a:r>
            <a:r>
              <a:rPr sz="1050" i="1" spc="-30" baseline="-11904" dirty="0">
                <a:latin typeface="Arial"/>
                <a:cs typeface="Arial"/>
              </a:rPr>
              <a:t>Sj</a:t>
            </a:r>
            <a:endParaRPr sz="1050" baseline="-11904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91780" y="948428"/>
            <a:ext cx="22796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95680" algn="l"/>
                <a:tab pos="1621790" algn="l"/>
                <a:tab pos="2172970" algn="l"/>
              </a:tabLst>
            </a:pPr>
            <a:r>
              <a:rPr sz="1000" spc="400" dirty="0">
                <a:latin typeface="Arial"/>
                <a:cs typeface="Arial"/>
              </a:rPr>
              <a:t>(	</a:t>
            </a:r>
            <a:r>
              <a:rPr sz="1000" spc="450" dirty="0">
                <a:latin typeface="Arial"/>
                <a:cs typeface="Arial"/>
              </a:rPr>
              <a:t>\	</a:t>
            </a:r>
            <a:r>
              <a:rPr sz="1000" spc="400" dirty="0">
                <a:latin typeface="Arial"/>
                <a:cs typeface="Arial"/>
              </a:rPr>
              <a:t>(	</a:t>
            </a:r>
            <a:r>
              <a:rPr sz="1000" spc="450" dirty="0">
                <a:latin typeface="Arial"/>
                <a:cs typeface="Arial"/>
              </a:rPr>
              <a:t>\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68435" y="1294107"/>
            <a:ext cx="124460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89355" algn="l"/>
              </a:tabLst>
            </a:pPr>
            <a:r>
              <a:rPr sz="700" i="1" spc="-25" dirty="0">
                <a:latin typeface="Arial"/>
                <a:cs typeface="Arial"/>
              </a:rPr>
              <a:t>c	c</a:t>
            </a:r>
            <a:endParaRPr sz="7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5097" y="584433"/>
            <a:ext cx="4026535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marR="5080" indent="-121285" algn="r">
              <a:lnSpc>
                <a:spcPct val="100000"/>
              </a:lnSpc>
              <a:spcBef>
                <a:spcPts val="95"/>
              </a:spcBef>
              <a:buClr>
                <a:srgbClr val="3333B2"/>
              </a:buClr>
              <a:buSzPct val="90000"/>
              <a:buFont typeface="Lucida Sans Unicode"/>
              <a:buChar char="•"/>
              <a:tabLst>
                <a:tab pos="134620" algn="l"/>
              </a:tabLst>
            </a:pPr>
            <a:r>
              <a:rPr sz="1000" spc="-65" dirty="0">
                <a:latin typeface="Arial"/>
                <a:cs typeface="Arial"/>
              </a:rPr>
              <a:t>Take  </a:t>
            </a:r>
            <a:r>
              <a:rPr sz="1000" spc="-30" dirty="0">
                <a:latin typeface="Arial"/>
                <a:cs typeface="Arial"/>
              </a:rPr>
              <a:t>estimating </a:t>
            </a:r>
            <a:r>
              <a:rPr sz="1000" spc="-35" dirty="0">
                <a:latin typeface="Arial"/>
                <a:cs typeface="Arial"/>
              </a:rPr>
              <a:t>equation </a:t>
            </a:r>
            <a:r>
              <a:rPr sz="1000" spc="-20" dirty="0">
                <a:latin typeface="Arial"/>
                <a:cs typeface="Arial"/>
              </a:rPr>
              <a:t>for </a:t>
            </a:r>
            <a:r>
              <a:rPr sz="1000" spc="-45" dirty="0">
                <a:latin typeface="Arial"/>
                <a:cs typeface="Arial"/>
              </a:rPr>
              <a:t>model  parameter  </a:t>
            </a:r>
            <a:r>
              <a:rPr sz="1000" i="1" spc="-60" dirty="0">
                <a:solidFill>
                  <a:srgbClr val="FF0000"/>
                </a:solidFill>
                <a:latin typeface="Arial"/>
                <a:cs typeface="Arial"/>
              </a:rPr>
              <a:t>ρ  </a:t>
            </a:r>
            <a:r>
              <a:rPr sz="1000" spc="-20" dirty="0">
                <a:latin typeface="Arial"/>
                <a:cs typeface="Arial"/>
              </a:rPr>
              <a:t>directly from </a:t>
            </a:r>
            <a:r>
              <a:rPr sz="1000" spc="-25" dirty="0">
                <a:latin typeface="Arial"/>
                <a:cs typeface="Arial"/>
              </a:rPr>
              <a:t>the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40" dirty="0">
                <a:latin typeface="Arial"/>
                <a:cs typeface="Arial"/>
              </a:rPr>
              <a:t>model:</a:t>
            </a:r>
            <a:endParaRPr sz="1000">
              <a:latin typeface="Arial"/>
              <a:cs typeface="Arial"/>
            </a:endParaRPr>
          </a:p>
          <a:p>
            <a:pPr marR="11430" algn="r">
              <a:lnSpc>
                <a:spcPct val="100000"/>
              </a:lnSpc>
              <a:spcBef>
                <a:spcPts val="1075"/>
              </a:spcBef>
            </a:pPr>
            <a:r>
              <a:rPr sz="1050" i="1" spc="-75" baseline="7936" dirty="0">
                <a:latin typeface="Verdana"/>
                <a:cs typeface="Verdana"/>
              </a:rPr>
              <a:t>ψ</a:t>
            </a:r>
            <a:r>
              <a:rPr sz="500" i="1" spc="0" dirty="0">
                <a:latin typeface="Arial"/>
                <a:cs typeface="Arial"/>
              </a:rPr>
              <a:t>cj</a:t>
            </a:r>
            <a:endParaRPr sz="5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025290" y="1047057"/>
            <a:ext cx="119380" cy="0"/>
          </a:xfrm>
          <a:custGeom>
            <a:avLst/>
            <a:gdLst/>
            <a:ahLst/>
            <a:cxnLst/>
            <a:rect l="l" t="t" r="r" b="b"/>
            <a:pathLst>
              <a:path w="119379">
                <a:moveTo>
                  <a:pt x="0" y="0"/>
                </a:moveTo>
                <a:lnTo>
                  <a:pt x="118833" y="0"/>
                </a:lnTo>
              </a:path>
            </a:pathLst>
          </a:custGeom>
          <a:ln w="151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258005" y="1047057"/>
            <a:ext cx="119380" cy="0"/>
          </a:xfrm>
          <a:custGeom>
            <a:avLst/>
            <a:gdLst/>
            <a:ahLst/>
            <a:cxnLst/>
            <a:rect l="l" t="t" r="r" b="b"/>
            <a:pathLst>
              <a:path w="119379">
                <a:moveTo>
                  <a:pt x="0" y="0"/>
                </a:moveTo>
                <a:lnTo>
                  <a:pt x="118833" y="0"/>
                </a:lnTo>
              </a:path>
            </a:pathLst>
          </a:custGeom>
          <a:ln w="151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955656" y="915421"/>
            <a:ext cx="478155" cy="177800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sz="1000" spc="165" dirty="0">
                <a:latin typeface="Arial"/>
                <a:cs typeface="Arial"/>
              </a:rPr>
              <a:t>   </a:t>
            </a:r>
            <a:r>
              <a:rPr sz="1000" spc="100" dirty="0">
                <a:latin typeface="Arial"/>
                <a:cs typeface="Arial"/>
              </a:rPr>
              <a:t> </a:t>
            </a:r>
            <a:r>
              <a:rPr sz="1000" spc="165" dirty="0">
                <a:latin typeface="Arial"/>
                <a:cs typeface="Arial"/>
              </a:rPr>
              <a:t>  </a:t>
            </a:r>
            <a:r>
              <a:rPr sz="1000" dirty="0">
                <a:latin typeface="Arial"/>
                <a:cs typeface="Arial"/>
              </a:rPr>
              <a:t>  </a:t>
            </a:r>
            <a:r>
              <a:rPr sz="1000" spc="100" dirty="0">
                <a:latin typeface="Arial"/>
                <a:cs typeface="Arial"/>
              </a:rPr>
              <a:t> </a:t>
            </a:r>
            <a:r>
              <a:rPr sz="1000" spc="-265" dirty="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829126" y="1126837"/>
            <a:ext cx="3613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185" dirty="0">
                <a:latin typeface="Arial"/>
                <a:cs typeface="Arial"/>
              </a:rPr>
              <a:t>+</a:t>
            </a:r>
            <a:r>
              <a:rPr sz="1000" spc="-114" dirty="0">
                <a:latin typeface="Arial"/>
                <a:cs typeface="Arial"/>
              </a:rPr>
              <a:t> </a:t>
            </a:r>
            <a:r>
              <a:rPr sz="1000" spc="210" dirty="0">
                <a:latin typeface="Arial"/>
                <a:cs typeface="Arial"/>
              </a:rPr>
              <a:t>∆</a:t>
            </a:r>
            <a:r>
              <a:rPr sz="1000" spc="-155" dirty="0">
                <a:latin typeface="Arial"/>
                <a:cs typeface="Arial"/>
              </a:rPr>
              <a:t> </a:t>
            </a:r>
            <a:r>
              <a:rPr sz="1000" spc="-200" dirty="0">
                <a:latin typeface="Arial"/>
                <a:cs typeface="Arial"/>
              </a:rPr>
              <a:t>ln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14050" y="1041239"/>
            <a:ext cx="1098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i="1" spc="90" dirty="0">
                <a:latin typeface="Trebuchet MS"/>
                <a:cs typeface="Trebuchet MS"/>
              </a:rPr>
              <a:t>B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298403" y="1098171"/>
            <a:ext cx="11874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i="1" spc="25" dirty="0">
                <a:latin typeface="Arial"/>
                <a:cs typeface="Arial"/>
              </a:rPr>
              <a:t>D</a:t>
            </a:r>
            <a:r>
              <a:rPr sz="700" i="1" spc="35" dirty="0">
                <a:latin typeface="Arial"/>
                <a:cs typeface="Arial"/>
              </a:rPr>
              <a:t>j</a:t>
            </a:r>
            <a:endParaRPr sz="7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226750" y="1234427"/>
            <a:ext cx="192405" cy="0"/>
          </a:xfrm>
          <a:custGeom>
            <a:avLst/>
            <a:gdLst/>
            <a:ahLst/>
            <a:cxnLst/>
            <a:rect l="l" t="t" r="r" b="b"/>
            <a:pathLst>
              <a:path w="192404">
                <a:moveTo>
                  <a:pt x="0" y="0"/>
                </a:moveTo>
                <a:lnTo>
                  <a:pt x="19183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221886" y="1232603"/>
            <a:ext cx="1873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500" i="1" spc="135" baseline="8333" dirty="0">
                <a:latin typeface="Trebuchet MS"/>
                <a:cs typeface="Trebuchet MS"/>
              </a:rPr>
              <a:t>B</a:t>
            </a:r>
            <a:r>
              <a:rPr sz="700" i="1" spc="-10" dirty="0">
                <a:latin typeface="Arial"/>
                <a:cs typeface="Arial"/>
              </a:rPr>
              <a:t>Sj</a:t>
            </a:r>
            <a:endParaRPr sz="7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42155" y="1126837"/>
            <a:ext cx="1752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185" dirty="0">
                <a:latin typeface="Arial"/>
                <a:cs typeface="Arial"/>
              </a:rPr>
              <a:t>+</a:t>
            </a:r>
            <a:r>
              <a:rPr sz="1000" i="1" spc="-265" dirty="0">
                <a:latin typeface="Arial"/>
                <a:cs typeface="Arial"/>
              </a:rPr>
              <a:t>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591926" y="1183769"/>
            <a:ext cx="15684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i="1" spc="0" dirty="0">
                <a:latin typeface="Arial"/>
                <a:cs typeface="Arial"/>
              </a:rPr>
              <a:t>cjw</a:t>
            </a:r>
            <a:endParaRPr sz="7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45097" y="1562971"/>
            <a:ext cx="4836160" cy="13576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5270">
              <a:lnSpc>
                <a:spcPct val="100000"/>
              </a:lnSpc>
              <a:spcBef>
                <a:spcPts val="95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</a:t>
            </a:r>
            <a:r>
              <a:rPr sz="750" spc="525" baseline="16666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900" spc="-20" dirty="0">
                <a:latin typeface="Tahoma"/>
                <a:cs typeface="Tahoma"/>
              </a:rPr>
              <a:t>How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much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40" dirty="0">
                <a:latin typeface="Tahoma"/>
                <a:cs typeface="Tahoma"/>
              </a:rPr>
              <a:t>more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high-w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45" dirty="0">
                <a:latin typeface="Tahoma"/>
                <a:cs typeface="Tahoma"/>
              </a:rPr>
              <a:t>are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10" dirty="0">
                <a:latin typeface="Tahoma"/>
                <a:cs typeface="Tahoma"/>
              </a:rPr>
              <a:t>willing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to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30" dirty="0">
                <a:latin typeface="Tahoma"/>
                <a:cs typeface="Tahoma"/>
              </a:rPr>
              <a:t>choose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35" dirty="0">
                <a:latin typeface="Tahoma"/>
                <a:cs typeface="Tahoma"/>
              </a:rPr>
              <a:t>a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20" dirty="0">
                <a:latin typeface="Tahoma"/>
                <a:cs typeface="Tahoma"/>
              </a:rPr>
              <a:t>high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15" dirty="0">
                <a:latin typeface="Tahoma"/>
                <a:cs typeface="Tahoma"/>
              </a:rPr>
              <a:t>quality-high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price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20" dirty="0">
                <a:latin typeface="Tahoma"/>
                <a:cs typeface="Tahoma"/>
              </a:rPr>
              <a:t>neighborhood?</a:t>
            </a:r>
            <a:endParaRPr sz="9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00">
              <a:latin typeface="Times New Roman"/>
              <a:cs typeface="Times New Roman"/>
            </a:endParaRPr>
          </a:p>
          <a:p>
            <a:pPr marL="133985" indent="-121285">
              <a:lnSpc>
                <a:spcPct val="100000"/>
              </a:lnSpc>
              <a:buClr>
                <a:srgbClr val="3333B2"/>
              </a:buClr>
              <a:buSzPct val="90000"/>
              <a:buFont typeface="Lucida Sans Unicode"/>
              <a:buChar char="•"/>
              <a:tabLst>
                <a:tab pos="134620" algn="l"/>
              </a:tabLst>
            </a:pPr>
            <a:r>
              <a:rPr sz="1000" spc="-15" dirty="0">
                <a:latin typeface="Arial"/>
                <a:cs typeface="Arial"/>
              </a:rPr>
              <a:t>Threat </a:t>
            </a:r>
            <a:r>
              <a:rPr sz="1000" spc="5" dirty="0">
                <a:latin typeface="Arial"/>
                <a:cs typeface="Arial"/>
              </a:rPr>
              <a:t>to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identification:</a:t>
            </a:r>
            <a:endParaRPr sz="1000">
              <a:latin typeface="Arial"/>
              <a:cs typeface="Arial"/>
            </a:endParaRPr>
          </a:p>
          <a:p>
            <a:pPr marL="255270">
              <a:lnSpc>
                <a:spcPct val="100000"/>
              </a:lnSpc>
              <a:spcBef>
                <a:spcPts val="99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spc="-30" dirty="0">
                <a:latin typeface="Tahoma"/>
                <a:cs typeface="Tahoma"/>
              </a:rPr>
              <a:t>Unobserved </a:t>
            </a:r>
            <a:r>
              <a:rPr sz="900" spc="-25" dirty="0">
                <a:latin typeface="Tahoma"/>
                <a:cs typeface="Tahoma"/>
              </a:rPr>
              <a:t>amenities </a:t>
            </a:r>
            <a:r>
              <a:rPr sz="900" spc="-20" dirty="0">
                <a:latin typeface="Tahoma"/>
                <a:cs typeface="Tahoma"/>
              </a:rPr>
              <a:t>targeting </a:t>
            </a:r>
            <a:r>
              <a:rPr sz="900" spc="-35" dirty="0">
                <a:latin typeface="Tahoma"/>
                <a:cs typeface="Tahoma"/>
              </a:rPr>
              <a:t>e.g.  </a:t>
            </a:r>
            <a:r>
              <a:rPr sz="900" spc="-20" dirty="0">
                <a:latin typeface="Tahoma"/>
                <a:cs typeface="Tahoma"/>
              </a:rPr>
              <a:t>richer </a:t>
            </a:r>
            <a:r>
              <a:rPr sz="900" spc="-35" dirty="0">
                <a:latin typeface="Tahoma"/>
                <a:cs typeface="Tahoma"/>
              </a:rPr>
              <a:t>households </a:t>
            </a:r>
            <a:r>
              <a:rPr sz="900" spc="-15" dirty="0">
                <a:latin typeface="Tahoma"/>
                <a:cs typeface="Tahoma"/>
              </a:rPr>
              <a:t>could </a:t>
            </a:r>
            <a:r>
              <a:rPr sz="900" dirty="0">
                <a:latin typeface="Tahoma"/>
                <a:cs typeface="Tahoma"/>
              </a:rPr>
              <a:t>attract </a:t>
            </a:r>
            <a:r>
              <a:rPr sz="900" spc="-25" dirty="0">
                <a:latin typeface="Tahoma"/>
                <a:cs typeface="Tahoma"/>
              </a:rPr>
              <a:t>them</a:t>
            </a:r>
            <a:r>
              <a:rPr sz="900" spc="180" dirty="0">
                <a:latin typeface="Tahoma"/>
                <a:cs typeface="Tahoma"/>
              </a:rPr>
              <a:t> </a:t>
            </a:r>
            <a:r>
              <a:rPr sz="900" spc="-20" dirty="0">
                <a:latin typeface="Tahoma"/>
                <a:cs typeface="Tahoma"/>
              </a:rPr>
              <a:t>disproportionally</a:t>
            </a:r>
            <a:endParaRPr sz="9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00">
              <a:latin typeface="Times New Roman"/>
              <a:cs typeface="Times New Roman"/>
            </a:endParaRPr>
          </a:p>
          <a:p>
            <a:pPr marL="133985" indent="-121285">
              <a:lnSpc>
                <a:spcPct val="100000"/>
              </a:lnSpc>
              <a:buClr>
                <a:srgbClr val="3333B2"/>
              </a:buClr>
              <a:buSzPct val="90000"/>
              <a:buFont typeface="Lucida Sans Unicode"/>
              <a:buChar char="•"/>
              <a:tabLst>
                <a:tab pos="134620" algn="l"/>
              </a:tabLst>
            </a:pPr>
            <a:r>
              <a:rPr sz="1000" spc="-5" dirty="0">
                <a:latin typeface="Arial"/>
                <a:cs typeface="Arial"/>
              </a:rPr>
              <a:t>IV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strategy:</a:t>
            </a:r>
            <a:endParaRPr sz="1000">
              <a:latin typeface="Arial"/>
              <a:cs typeface="Arial"/>
            </a:endParaRPr>
          </a:p>
          <a:p>
            <a:pPr marL="255270">
              <a:lnSpc>
                <a:spcPct val="100000"/>
              </a:lnSpc>
              <a:spcBef>
                <a:spcPts val="99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spc="5" dirty="0">
                <a:latin typeface="Tahoma"/>
                <a:cs typeface="Tahoma"/>
              </a:rPr>
              <a:t>Bartik </a:t>
            </a:r>
            <a:r>
              <a:rPr sz="900" spc="-25" dirty="0">
                <a:latin typeface="Tahoma"/>
                <a:cs typeface="Tahoma"/>
              </a:rPr>
              <a:t>income growth </a:t>
            </a:r>
            <a:r>
              <a:rPr sz="900" spc="-20" dirty="0">
                <a:latin typeface="Tahoma"/>
                <a:cs typeface="Tahoma"/>
              </a:rPr>
              <a:t>shock, interacted </a:t>
            </a:r>
            <a:r>
              <a:rPr sz="900" spc="-5" dirty="0">
                <a:latin typeface="Tahoma"/>
                <a:cs typeface="Tahoma"/>
              </a:rPr>
              <a:t>with </a:t>
            </a:r>
            <a:r>
              <a:rPr sz="900" spc="-25" dirty="0">
                <a:latin typeface="Tahoma"/>
                <a:cs typeface="Tahoma"/>
              </a:rPr>
              <a:t>income bracket</a:t>
            </a:r>
            <a:r>
              <a:rPr sz="900" spc="130" dirty="0">
                <a:latin typeface="Tahoma"/>
                <a:cs typeface="Tahoma"/>
              </a:rPr>
              <a:t> </a:t>
            </a:r>
            <a:r>
              <a:rPr sz="900" spc="-30" dirty="0">
                <a:latin typeface="Tahoma"/>
                <a:cs typeface="Tahoma"/>
              </a:rPr>
              <a:t>dummy</a:t>
            </a:r>
            <a:endParaRPr sz="9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291782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35" dirty="0"/>
              <a:t>Non-homotheticity </a:t>
            </a:r>
            <a:r>
              <a:rPr spc="-30" dirty="0"/>
              <a:t>in </a:t>
            </a:r>
            <a:r>
              <a:rPr spc="-25" dirty="0"/>
              <a:t>location </a:t>
            </a:r>
            <a:r>
              <a:rPr spc="-45" dirty="0"/>
              <a:t>choice</a:t>
            </a:r>
            <a:r>
              <a:rPr spc="240" dirty="0"/>
              <a:t> </a:t>
            </a:r>
            <a:r>
              <a:rPr i="1" spc="-80" dirty="0">
                <a:latin typeface="Arial"/>
                <a:cs typeface="Arial"/>
              </a:rPr>
              <a:t>ρ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5097" y="298248"/>
            <a:ext cx="4645660" cy="667385"/>
          </a:xfrm>
          <a:prstGeom prst="rect">
            <a:avLst/>
          </a:prstGeom>
        </p:spPr>
        <p:txBody>
          <a:bodyPr vert="horz" wrap="square" lIns="0" tIns="86995" rIns="0" bIns="0" rtlCol="0">
            <a:spAutoFit/>
          </a:bodyPr>
          <a:lstStyle/>
          <a:p>
            <a:pPr marL="133985" indent="-121285">
              <a:lnSpc>
                <a:spcPct val="100000"/>
              </a:lnSpc>
              <a:spcBef>
                <a:spcPts val="685"/>
              </a:spcBef>
              <a:buClr>
                <a:srgbClr val="3333B2"/>
              </a:buClr>
              <a:buSzPct val="90000"/>
              <a:buFont typeface="Lucida Sans Unicode"/>
              <a:buChar char="•"/>
              <a:tabLst>
                <a:tab pos="134620" algn="l"/>
              </a:tabLst>
            </a:pPr>
            <a:r>
              <a:rPr sz="1000" spc="-45" dirty="0">
                <a:latin typeface="Arial"/>
                <a:cs typeface="Arial"/>
              </a:rPr>
              <a:t>Visualize  </a:t>
            </a:r>
            <a:r>
              <a:rPr sz="1000" spc="-65" dirty="0">
                <a:latin typeface="Arial"/>
                <a:cs typeface="Arial"/>
              </a:rPr>
              <a:t>source 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spc="-25" dirty="0">
                <a:latin typeface="Arial"/>
                <a:cs typeface="Arial"/>
              </a:rPr>
              <a:t>variation:  </a:t>
            </a:r>
            <a:r>
              <a:rPr sz="1000" spc="-45" dirty="0">
                <a:latin typeface="Arial"/>
                <a:cs typeface="Arial"/>
              </a:rPr>
              <a:t>reduced-form</a:t>
            </a:r>
            <a:r>
              <a:rPr sz="1000" spc="-16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regression</a:t>
            </a:r>
            <a:endParaRPr sz="1000">
              <a:latin typeface="Arial"/>
              <a:cs typeface="Arial"/>
            </a:endParaRPr>
          </a:p>
          <a:p>
            <a:pPr marL="255270">
              <a:lnSpc>
                <a:spcPct val="100000"/>
              </a:lnSpc>
              <a:spcBef>
                <a:spcPts val="525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dirty="0">
                <a:latin typeface="Tahoma"/>
                <a:cs typeface="Tahoma"/>
              </a:rPr>
              <a:t>Location </a:t>
            </a:r>
            <a:r>
              <a:rPr sz="900" spc="-20" dirty="0">
                <a:latin typeface="Tahoma"/>
                <a:cs typeface="Tahoma"/>
              </a:rPr>
              <a:t>choice </a:t>
            </a:r>
            <a:r>
              <a:rPr sz="900" spc="-30" dirty="0">
                <a:latin typeface="Tahoma"/>
                <a:cs typeface="Tahoma"/>
              </a:rPr>
              <a:t>on </a:t>
            </a:r>
            <a:r>
              <a:rPr sz="900" spc="0" dirty="0">
                <a:latin typeface="Tahoma"/>
                <a:cs typeface="Tahoma"/>
              </a:rPr>
              <a:t>Bartik </a:t>
            </a:r>
            <a:r>
              <a:rPr sz="900" spc="-20" dirty="0">
                <a:latin typeface="Tahoma"/>
                <a:cs typeface="Tahoma"/>
              </a:rPr>
              <a:t>shock, </a:t>
            </a:r>
            <a:r>
              <a:rPr sz="900" spc="-25" dirty="0">
                <a:latin typeface="Tahoma"/>
                <a:cs typeface="Tahoma"/>
              </a:rPr>
              <a:t>income bracket </a:t>
            </a:r>
            <a:r>
              <a:rPr sz="900" spc="-40" dirty="0">
                <a:latin typeface="Tahoma"/>
                <a:cs typeface="Tahoma"/>
              </a:rPr>
              <a:t>by </a:t>
            </a:r>
            <a:r>
              <a:rPr sz="900" spc="-25" dirty="0">
                <a:latin typeface="Tahoma"/>
                <a:cs typeface="Tahoma"/>
              </a:rPr>
              <a:t>income</a:t>
            </a:r>
            <a:r>
              <a:rPr sz="900" spc="185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bracket</a:t>
            </a:r>
            <a:endParaRPr sz="900">
              <a:latin typeface="Tahoma"/>
              <a:cs typeface="Tahoma"/>
            </a:endParaRPr>
          </a:p>
          <a:p>
            <a:pPr marL="255270">
              <a:lnSpc>
                <a:spcPct val="100000"/>
              </a:lnSpc>
              <a:spcBef>
                <a:spcPts val="58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</a:t>
            </a:r>
            <a:r>
              <a:rPr sz="750" spc="540" baseline="16666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900" spc="-15" dirty="0">
                <a:latin typeface="Tahoma"/>
                <a:cs typeface="Tahoma"/>
              </a:rPr>
              <a:t>High-w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tend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to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20" dirty="0">
                <a:latin typeface="Tahoma"/>
                <a:cs typeface="Tahoma"/>
              </a:rPr>
              <a:t>relocate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40" dirty="0">
                <a:latin typeface="Tahoma"/>
                <a:cs typeface="Tahoma"/>
              </a:rPr>
              <a:t>more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to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30" dirty="0">
                <a:latin typeface="Tahoma"/>
                <a:cs typeface="Tahoma"/>
              </a:rPr>
              <a:t>downtown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40" dirty="0">
                <a:latin typeface="Tahoma"/>
                <a:cs typeface="Tahoma"/>
              </a:rPr>
              <a:t>as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35" dirty="0">
                <a:latin typeface="Tahoma"/>
                <a:cs typeface="Tahoma"/>
              </a:rPr>
              <a:t>a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40" dirty="0">
                <a:latin typeface="Tahoma"/>
                <a:cs typeface="Tahoma"/>
              </a:rPr>
              <a:t>response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to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35" dirty="0">
                <a:latin typeface="Tahoma"/>
                <a:cs typeface="Tahoma"/>
              </a:rPr>
              <a:t>a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20" dirty="0">
                <a:latin typeface="Tahoma"/>
                <a:cs typeface="Tahoma"/>
              </a:rPr>
              <a:t>city-wide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income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shock.</a:t>
            </a:r>
            <a:endParaRPr sz="9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78584" y="1110499"/>
            <a:ext cx="214629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210" dirty="0">
                <a:latin typeface="Arial"/>
                <a:cs typeface="Arial"/>
              </a:rPr>
              <a:t>∆</a:t>
            </a:r>
            <a:r>
              <a:rPr sz="800" spc="-85" dirty="0">
                <a:latin typeface="Arial"/>
                <a:cs typeface="Arial"/>
              </a:rPr>
              <a:t> </a:t>
            </a:r>
            <a:r>
              <a:rPr sz="800" spc="0" dirty="0">
                <a:latin typeface="Arial"/>
                <a:cs typeface="Arial"/>
              </a:rPr>
              <a:t>ln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79587" y="1015187"/>
            <a:ext cx="718185" cy="3181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590" marR="5080" indent="-9525">
              <a:lnSpc>
                <a:spcPct val="120000"/>
              </a:lnSpc>
              <a:spcBef>
                <a:spcPts val="100"/>
              </a:spcBef>
            </a:pPr>
            <a:r>
              <a:rPr sz="800" u="sng" spc="-40" dirty="0">
                <a:latin typeface="Arial"/>
                <a:cs typeface="Arial"/>
              </a:rPr>
              <a:t>share </a:t>
            </a:r>
            <a:r>
              <a:rPr sz="800" u="sng" spc="0" dirty="0">
                <a:latin typeface="Arial"/>
                <a:cs typeface="Arial"/>
              </a:rPr>
              <a:t>of </a:t>
            </a:r>
            <a:r>
              <a:rPr sz="800" u="sng" dirty="0">
                <a:latin typeface="Arial"/>
                <a:cs typeface="Arial"/>
              </a:rPr>
              <a:t>w </a:t>
            </a:r>
            <a:r>
              <a:rPr sz="800" u="sng" spc="0" dirty="0">
                <a:latin typeface="Arial"/>
                <a:cs typeface="Arial"/>
              </a:rPr>
              <a:t>in </a:t>
            </a:r>
            <a:r>
              <a:rPr sz="800" u="sng" spc="25" dirty="0">
                <a:latin typeface="Arial"/>
                <a:cs typeface="Arial"/>
              </a:rPr>
              <a:t>D </a:t>
            </a:r>
            <a:r>
              <a:rPr sz="800" spc="25" dirty="0">
                <a:latin typeface="Arial"/>
                <a:cs typeface="Arial"/>
              </a:rPr>
              <a:t> </a:t>
            </a:r>
            <a:r>
              <a:rPr sz="800" spc="-40" dirty="0">
                <a:latin typeface="Arial"/>
                <a:cs typeface="Arial"/>
              </a:rPr>
              <a:t>share  </a:t>
            </a:r>
            <a:r>
              <a:rPr sz="800" spc="0" dirty="0">
                <a:latin typeface="Arial"/>
                <a:cs typeface="Arial"/>
              </a:rPr>
              <a:t>of </a:t>
            </a:r>
            <a:r>
              <a:rPr sz="800" dirty="0">
                <a:latin typeface="Arial"/>
                <a:cs typeface="Arial"/>
              </a:rPr>
              <a:t>w </a:t>
            </a:r>
            <a:r>
              <a:rPr sz="800" spc="0" dirty="0">
                <a:latin typeface="Arial"/>
                <a:cs typeface="Arial"/>
              </a:rPr>
              <a:t>in </a:t>
            </a:r>
            <a:r>
              <a:rPr sz="800" spc="-65" dirty="0">
                <a:latin typeface="Arial"/>
                <a:cs typeface="Arial"/>
              </a:rPr>
              <a:t>S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85238" y="968284"/>
            <a:ext cx="90678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14069" algn="l"/>
              </a:tabLst>
            </a:pPr>
            <a:r>
              <a:rPr sz="800" spc="350" dirty="0">
                <a:latin typeface="Arial"/>
                <a:cs typeface="Arial"/>
              </a:rPr>
              <a:t>(	</a:t>
            </a:r>
            <a:r>
              <a:rPr sz="800" spc="400" dirty="0">
                <a:latin typeface="Arial"/>
                <a:cs typeface="Arial"/>
              </a:rPr>
              <a:t>\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66263" y="1238293"/>
            <a:ext cx="61594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i="1" spc="-20" dirty="0">
                <a:latin typeface="Arial"/>
                <a:cs typeface="Arial"/>
              </a:rPr>
              <a:t>c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14242" y="1087067"/>
            <a:ext cx="24892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600" dirty="0">
                <a:latin typeface="Arial"/>
                <a:cs typeface="Arial"/>
              </a:rPr>
              <a:t> 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27184" y="1148466"/>
            <a:ext cx="8026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73685" algn="l"/>
                <a:tab pos="753110" algn="l"/>
              </a:tabLst>
            </a:pPr>
            <a:r>
              <a:rPr sz="600" i="1" dirty="0">
                <a:latin typeface="Arial"/>
                <a:cs typeface="Arial"/>
              </a:rPr>
              <a:t>w	w	</a:t>
            </a:r>
            <a:r>
              <a:rPr sz="600" i="1" spc="-20" dirty="0">
                <a:latin typeface="Arial"/>
                <a:cs typeface="Arial"/>
              </a:rPr>
              <a:t>c</a:t>
            </a:r>
            <a:endParaRPr sz="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16654" y="1060150"/>
            <a:ext cx="2311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latin typeface="Arial"/>
                <a:cs typeface="Arial"/>
              </a:rPr>
              <a:t>B</a:t>
            </a:r>
            <a:r>
              <a:rPr sz="600" spc="-25" dirty="0">
                <a:latin typeface="Arial"/>
                <a:cs typeface="Arial"/>
              </a:rPr>
              <a:t>a</a:t>
            </a:r>
            <a:r>
              <a:rPr sz="600" spc="35" dirty="0">
                <a:latin typeface="Arial"/>
                <a:cs typeface="Arial"/>
              </a:rPr>
              <a:t>r</a:t>
            </a:r>
            <a:r>
              <a:rPr sz="600" spc="25" dirty="0">
                <a:latin typeface="Arial"/>
                <a:cs typeface="Arial"/>
              </a:rPr>
              <a:t>t</a:t>
            </a:r>
            <a:r>
              <a:rPr sz="600" spc="5" dirty="0">
                <a:latin typeface="Arial"/>
                <a:cs typeface="Arial"/>
              </a:rPr>
              <a:t>ik</a:t>
            </a:r>
            <a:endParaRPr sz="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844584" y="1110499"/>
            <a:ext cx="138430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220470" algn="l"/>
              </a:tabLst>
            </a:pPr>
            <a:r>
              <a:rPr sz="800" spc="185" dirty="0">
                <a:latin typeface="Arial"/>
                <a:cs typeface="Arial"/>
              </a:rPr>
              <a:t>= </a:t>
            </a:r>
            <a:r>
              <a:rPr sz="800" i="1" spc="85" dirty="0">
                <a:latin typeface="Calibri"/>
                <a:cs typeface="Calibri"/>
              </a:rPr>
              <a:t>α  </a:t>
            </a:r>
            <a:r>
              <a:rPr sz="800" spc="185" dirty="0">
                <a:latin typeface="Arial"/>
                <a:cs typeface="Arial"/>
              </a:rPr>
              <a:t>+</a:t>
            </a:r>
            <a:r>
              <a:rPr sz="800" spc="-20" dirty="0">
                <a:latin typeface="Arial"/>
                <a:cs typeface="Arial"/>
              </a:rPr>
              <a:t> </a:t>
            </a:r>
            <a:r>
              <a:rPr sz="800" i="1" spc="50" dirty="0">
                <a:latin typeface="Calibri"/>
                <a:cs typeface="Calibri"/>
              </a:rPr>
              <a:t>β </a:t>
            </a:r>
            <a:r>
              <a:rPr sz="800" i="1" spc="130" dirty="0">
                <a:latin typeface="Calibri"/>
                <a:cs typeface="Calibri"/>
              </a:rPr>
              <a:t> </a:t>
            </a:r>
            <a:r>
              <a:rPr sz="800" spc="10" dirty="0">
                <a:latin typeface="Arial"/>
                <a:cs typeface="Arial"/>
              </a:rPr>
              <a:t>∆Income	</a:t>
            </a:r>
            <a:r>
              <a:rPr sz="800" spc="185" dirty="0">
                <a:latin typeface="Arial"/>
                <a:cs typeface="Arial"/>
              </a:rPr>
              <a:t>+</a:t>
            </a:r>
            <a:r>
              <a:rPr sz="800" spc="-135" dirty="0">
                <a:latin typeface="Arial"/>
                <a:cs typeface="Arial"/>
              </a:rPr>
              <a:t> </a:t>
            </a:r>
            <a:r>
              <a:rPr sz="800" i="1" spc="-50" dirty="0">
                <a:latin typeface="Calibri"/>
                <a:cs typeface="Calibri"/>
              </a:rPr>
              <a:t>E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03509" y="1148466"/>
            <a:ext cx="116839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i="1" spc="-10" dirty="0">
                <a:latin typeface="Arial"/>
                <a:cs typeface="Arial"/>
              </a:rPr>
              <a:t>cw</a:t>
            </a:r>
            <a:endParaRPr sz="6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926526" y="1330020"/>
            <a:ext cx="0" cy="1767839"/>
          </a:xfrm>
          <a:custGeom>
            <a:avLst/>
            <a:gdLst/>
            <a:ahLst/>
            <a:cxnLst/>
            <a:rect l="l" t="t" r="r" b="b"/>
            <a:pathLst>
              <a:path h="1767839">
                <a:moveTo>
                  <a:pt x="0" y="1767306"/>
                </a:moveTo>
                <a:lnTo>
                  <a:pt x="0" y="0"/>
                </a:lnTo>
                <a:lnTo>
                  <a:pt x="0" y="1767306"/>
                </a:lnTo>
                <a:close/>
              </a:path>
            </a:pathLst>
          </a:custGeom>
          <a:solidFill>
            <a:srgbClr val="EAF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926526" y="1330074"/>
            <a:ext cx="2160270" cy="1767839"/>
          </a:xfrm>
          <a:custGeom>
            <a:avLst/>
            <a:gdLst/>
            <a:ahLst/>
            <a:cxnLst/>
            <a:rect l="l" t="t" r="r" b="b"/>
            <a:pathLst>
              <a:path w="2160270" h="1767839">
                <a:moveTo>
                  <a:pt x="0" y="1767252"/>
                </a:moveTo>
                <a:lnTo>
                  <a:pt x="2159975" y="1767252"/>
                </a:lnTo>
                <a:lnTo>
                  <a:pt x="2159975" y="0"/>
                </a:lnTo>
                <a:lnTo>
                  <a:pt x="0" y="0"/>
                </a:lnTo>
                <a:lnTo>
                  <a:pt x="0" y="176725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166358" y="1391908"/>
            <a:ext cx="1858645" cy="1247775"/>
          </a:xfrm>
          <a:custGeom>
            <a:avLst/>
            <a:gdLst/>
            <a:ahLst/>
            <a:cxnLst/>
            <a:rect l="l" t="t" r="r" b="b"/>
            <a:pathLst>
              <a:path w="1858645" h="1247775">
                <a:moveTo>
                  <a:pt x="0" y="1247489"/>
                </a:moveTo>
                <a:lnTo>
                  <a:pt x="1858312" y="1247489"/>
                </a:lnTo>
                <a:lnTo>
                  <a:pt x="1858312" y="0"/>
                </a:lnTo>
                <a:lnTo>
                  <a:pt x="0" y="0"/>
                </a:lnTo>
                <a:lnTo>
                  <a:pt x="0" y="12474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168113" y="1393660"/>
            <a:ext cx="1854835" cy="1244600"/>
          </a:xfrm>
          <a:custGeom>
            <a:avLst/>
            <a:gdLst/>
            <a:ahLst/>
            <a:cxnLst/>
            <a:rect l="l" t="t" r="r" b="b"/>
            <a:pathLst>
              <a:path w="1854835" h="1244600">
                <a:moveTo>
                  <a:pt x="0" y="1243982"/>
                </a:moveTo>
                <a:lnTo>
                  <a:pt x="1854799" y="1243982"/>
                </a:lnTo>
                <a:lnTo>
                  <a:pt x="1854799" y="0"/>
                </a:lnTo>
                <a:lnTo>
                  <a:pt x="0" y="0"/>
                </a:lnTo>
                <a:lnTo>
                  <a:pt x="0" y="1243982"/>
                </a:lnTo>
                <a:close/>
              </a:path>
            </a:pathLst>
          </a:custGeom>
          <a:ln w="35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166358" y="2600516"/>
            <a:ext cx="1858645" cy="0"/>
          </a:xfrm>
          <a:custGeom>
            <a:avLst/>
            <a:gdLst/>
            <a:ahLst/>
            <a:cxnLst/>
            <a:rect l="l" t="t" r="r" b="b"/>
            <a:pathLst>
              <a:path w="1858645">
                <a:moveTo>
                  <a:pt x="0" y="0"/>
                </a:moveTo>
                <a:lnTo>
                  <a:pt x="1858309" y="0"/>
                </a:lnTo>
              </a:path>
            </a:pathLst>
          </a:custGeom>
          <a:ln w="5301">
            <a:solidFill>
              <a:srgbClr val="EAF2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166358" y="2210564"/>
            <a:ext cx="1858645" cy="0"/>
          </a:xfrm>
          <a:custGeom>
            <a:avLst/>
            <a:gdLst/>
            <a:ahLst/>
            <a:cxnLst/>
            <a:rect l="l" t="t" r="r" b="b"/>
            <a:pathLst>
              <a:path w="1858645">
                <a:moveTo>
                  <a:pt x="0" y="0"/>
                </a:moveTo>
                <a:lnTo>
                  <a:pt x="1858309" y="0"/>
                </a:lnTo>
              </a:path>
            </a:pathLst>
          </a:custGeom>
          <a:ln w="5301">
            <a:solidFill>
              <a:srgbClr val="EAF2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166358" y="1820676"/>
            <a:ext cx="1858645" cy="0"/>
          </a:xfrm>
          <a:custGeom>
            <a:avLst/>
            <a:gdLst/>
            <a:ahLst/>
            <a:cxnLst/>
            <a:rect l="l" t="t" r="r" b="b"/>
            <a:pathLst>
              <a:path w="1858645">
                <a:moveTo>
                  <a:pt x="0" y="0"/>
                </a:moveTo>
                <a:lnTo>
                  <a:pt x="1858309" y="0"/>
                </a:lnTo>
              </a:path>
            </a:pathLst>
          </a:custGeom>
          <a:ln w="5301">
            <a:solidFill>
              <a:srgbClr val="EAF2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166358" y="1430783"/>
            <a:ext cx="1858645" cy="0"/>
          </a:xfrm>
          <a:custGeom>
            <a:avLst/>
            <a:gdLst/>
            <a:ahLst/>
            <a:cxnLst/>
            <a:rect l="l" t="t" r="r" b="b"/>
            <a:pathLst>
              <a:path w="1858645">
                <a:moveTo>
                  <a:pt x="0" y="0"/>
                </a:moveTo>
                <a:lnTo>
                  <a:pt x="1858309" y="0"/>
                </a:lnTo>
              </a:path>
            </a:pathLst>
          </a:custGeom>
          <a:ln w="5301">
            <a:solidFill>
              <a:srgbClr val="EAF2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05240" y="2287038"/>
            <a:ext cx="0" cy="240665"/>
          </a:xfrm>
          <a:custGeom>
            <a:avLst/>
            <a:gdLst/>
            <a:ahLst/>
            <a:cxnLst/>
            <a:rect l="l" t="t" r="r" b="b"/>
            <a:pathLst>
              <a:path h="240664">
                <a:moveTo>
                  <a:pt x="0" y="240511"/>
                </a:moveTo>
                <a:lnTo>
                  <a:pt x="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191739" y="2287038"/>
            <a:ext cx="27305" cy="0"/>
          </a:xfrm>
          <a:custGeom>
            <a:avLst/>
            <a:gdLst/>
            <a:ahLst/>
            <a:cxnLst/>
            <a:rect l="l" t="t" r="r" b="b"/>
            <a:pathLst>
              <a:path w="27305">
                <a:moveTo>
                  <a:pt x="0" y="0"/>
                </a:moveTo>
                <a:lnTo>
                  <a:pt x="2700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191739" y="2527550"/>
            <a:ext cx="27305" cy="0"/>
          </a:xfrm>
          <a:custGeom>
            <a:avLst/>
            <a:gdLst/>
            <a:ahLst/>
            <a:cxnLst/>
            <a:rect l="l" t="t" r="r" b="b"/>
            <a:pathLst>
              <a:path w="27305">
                <a:moveTo>
                  <a:pt x="0" y="0"/>
                </a:moveTo>
                <a:lnTo>
                  <a:pt x="2700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205240" y="2287038"/>
            <a:ext cx="0" cy="240665"/>
          </a:xfrm>
          <a:custGeom>
            <a:avLst/>
            <a:gdLst/>
            <a:ahLst/>
            <a:cxnLst/>
            <a:rect l="l" t="t" r="r" b="b"/>
            <a:pathLst>
              <a:path h="240664">
                <a:moveTo>
                  <a:pt x="0" y="240511"/>
                </a:moveTo>
                <a:lnTo>
                  <a:pt x="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191739" y="2287038"/>
            <a:ext cx="27305" cy="0"/>
          </a:xfrm>
          <a:custGeom>
            <a:avLst/>
            <a:gdLst/>
            <a:ahLst/>
            <a:cxnLst/>
            <a:rect l="l" t="t" r="r" b="b"/>
            <a:pathLst>
              <a:path w="27305">
                <a:moveTo>
                  <a:pt x="0" y="0"/>
                </a:moveTo>
                <a:lnTo>
                  <a:pt x="2700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191739" y="2527550"/>
            <a:ext cx="27305" cy="0"/>
          </a:xfrm>
          <a:custGeom>
            <a:avLst/>
            <a:gdLst/>
            <a:ahLst/>
            <a:cxnLst/>
            <a:rect l="l" t="t" r="r" b="b"/>
            <a:pathLst>
              <a:path w="27305">
                <a:moveTo>
                  <a:pt x="0" y="0"/>
                </a:moveTo>
                <a:lnTo>
                  <a:pt x="2700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611057" y="2095203"/>
            <a:ext cx="0" cy="249554"/>
          </a:xfrm>
          <a:custGeom>
            <a:avLst/>
            <a:gdLst/>
            <a:ahLst/>
            <a:cxnLst/>
            <a:rect l="l" t="t" r="r" b="b"/>
            <a:pathLst>
              <a:path h="249555">
                <a:moveTo>
                  <a:pt x="0" y="249550"/>
                </a:moveTo>
                <a:lnTo>
                  <a:pt x="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597557" y="2095203"/>
            <a:ext cx="27305" cy="0"/>
          </a:xfrm>
          <a:custGeom>
            <a:avLst/>
            <a:gdLst/>
            <a:ahLst/>
            <a:cxnLst/>
            <a:rect l="l" t="t" r="r" b="b"/>
            <a:pathLst>
              <a:path w="27305">
                <a:moveTo>
                  <a:pt x="0" y="0"/>
                </a:moveTo>
                <a:lnTo>
                  <a:pt x="2700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597557" y="2344754"/>
            <a:ext cx="27305" cy="0"/>
          </a:xfrm>
          <a:custGeom>
            <a:avLst/>
            <a:gdLst/>
            <a:ahLst/>
            <a:cxnLst/>
            <a:rect l="l" t="t" r="r" b="b"/>
            <a:pathLst>
              <a:path w="27305">
                <a:moveTo>
                  <a:pt x="0" y="0"/>
                </a:moveTo>
                <a:lnTo>
                  <a:pt x="2700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611057" y="2095203"/>
            <a:ext cx="0" cy="249554"/>
          </a:xfrm>
          <a:custGeom>
            <a:avLst/>
            <a:gdLst/>
            <a:ahLst/>
            <a:cxnLst/>
            <a:rect l="l" t="t" r="r" b="b"/>
            <a:pathLst>
              <a:path h="249555">
                <a:moveTo>
                  <a:pt x="0" y="249550"/>
                </a:moveTo>
                <a:lnTo>
                  <a:pt x="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597557" y="2095203"/>
            <a:ext cx="27305" cy="0"/>
          </a:xfrm>
          <a:custGeom>
            <a:avLst/>
            <a:gdLst/>
            <a:ahLst/>
            <a:cxnLst/>
            <a:rect l="l" t="t" r="r" b="b"/>
            <a:pathLst>
              <a:path w="27305">
                <a:moveTo>
                  <a:pt x="0" y="0"/>
                </a:moveTo>
                <a:lnTo>
                  <a:pt x="2700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597557" y="2344754"/>
            <a:ext cx="27305" cy="0"/>
          </a:xfrm>
          <a:custGeom>
            <a:avLst/>
            <a:gdLst/>
            <a:ahLst/>
            <a:cxnLst/>
            <a:rect l="l" t="t" r="r" b="b"/>
            <a:pathLst>
              <a:path w="27305">
                <a:moveTo>
                  <a:pt x="0" y="0"/>
                </a:moveTo>
                <a:lnTo>
                  <a:pt x="2700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760100" y="2226426"/>
            <a:ext cx="0" cy="189230"/>
          </a:xfrm>
          <a:custGeom>
            <a:avLst/>
            <a:gdLst/>
            <a:ahLst/>
            <a:cxnLst/>
            <a:rect l="l" t="t" r="r" b="b"/>
            <a:pathLst>
              <a:path h="189230">
                <a:moveTo>
                  <a:pt x="0" y="189205"/>
                </a:moveTo>
                <a:lnTo>
                  <a:pt x="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746600" y="2226426"/>
            <a:ext cx="27305" cy="0"/>
          </a:xfrm>
          <a:custGeom>
            <a:avLst/>
            <a:gdLst/>
            <a:ahLst/>
            <a:cxnLst/>
            <a:rect l="l" t="t" r="r" b="b"/>
            <a:pathLst>
              <a:path w="27305">
                <a:moveTo>
                  <a:pt x="0" y="0"/>
                </a:moveTo>
                <a:lnTo>
                  <a:pt x="2700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46600" y="2415631"/>
            <a:ext cx="27305" cy="0"/>
          </a:xfrm>
          <a:custGeom>
            <a:avLst/>
            <a:gdLst/>
            <a:ahLst/>
            <a:cxnLst/>
            <a:rect l="l" t="t" r="r" b="b"/>
            <a:pathLst>
              <a:path w="27305">
                <a:moveTo>
                  <a:pt x="0" y="0"/>
                </a:moveTo>
                <a:lnTo>
                  <a:pt x="2700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60100" y="2226426"/>
            <a:ext cx="0" cy="189230"/>
          </a:xfrm>
          <a:custGeom>
            <a:avLst/>
            <a:gdLst/>
            <a:ahLst/>
            <a:cxnLst/>
            <a:rect l="l" t="t" r="r" b="b"/>
            <a:pathLst>
              <a:path h="189230">
                <a:moveTo>
                  <a:pt x="0" y="189205"/>
                </a:moveTo>
                <a:lnTo>
                  <a:pt x="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746600" y="2226426"/>
            <a:ext cx="27305" cy="0"/>
          </a:xfrm>
          <a:custGeom>
            <a:avLst/>
            <a:gdLst/>
            <a:ahLst/>
            <a:cxnLst/>
            <a:rect l="l" t="t" r="r" b="b"/>
            <a:pathLst>
              <a:path w="27305">
                <a:moveTo>
                  <a:pt x="0" y="0"/>
                </a:moveTo>
                <a:lnTo>
                  <a:pt x="2700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746600" y="2415631"/>
            <a:ext cx="27305" cy="0"/>
          </a:xfrm>
          <a:custGeom>
            <a:avLst/>
            <a:gdLst/>
            <a:ahLst/>
            <a:cxnLst/>
            <a:rect l="l" t="t" r="r" b="b"/>
            <a:pathLst>
              <a:path w="27305">
                <a:moveTo>
                  <a:pt x="0" y="0"/>
                </a:moveTo>
                <a:lnTo>
                  <a:pt x="2700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871408" y="2258690"/>
            <a:ext cx="0" cy="179705"/>
          </a:xfrm>
          <a:custGeom>
            <a:avLst/>
            <a:gdLst/>
            <a:ahLst/>
            <a:cxnLst/>
            <a:rect l="l" t="t" r="r" b="b"/>
            <a:pathLst>
              <a:path h="179705">
                <a:moveTo>
                  <a:pt x="0" y="179217"/>
                </a:moveTo>
                <a:lnTo>
                  <a:pt x="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857907" y="2258690"/>
            <a:ext cx="27305" cy="0"/>
          </a:xfrm>
          <a:custGeom>
            <a:avLst/>
            <a:gdLst/>
            <a:ahLst/>
            <a:cxnLst/>
            <a:rect l="l" t="t" r="r" b="b"/>
            <a:pathLst>
              <a:path w="27305">
                <a:moveTo>
                  <a:pt x="0" y="0"/>
                </a:moveTo>
                <a:lnTo>
                  <a:pt x="2700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857907" y="2437908"/>
            <a:ext cx="27305" cy="0"/>
          </a:xfrm>
          <a:custGeom>
            <a:avLst/>
            <a:gdLst/>
            <a:ahLst/>
            <a:cxnLst/>
            <a:rect l="l" t="t" r="r" b="b"/>
            <a:pathLst>
              <a:path w="27305">
                <a:moveTo>
                  <a:pt x="0" y="0"/>
                </a:moveTo>
                <a:lnTo>
                  <a:pt x="2700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871408" y="2258690"/>
            <a:ext cx="0" cy="179705"/>
          </a:xfrm>
          <a:custGeom>
            <a:avLst/>
            <a:gdLst/>
            <a:ahLst/>
            <a:cxnLst/>
            <a:rect l="l" t="t" r="r" b="b"/>
            <a:pathLst>
              <a:path h="179705">
                <a:moveTo>
                  <a:pt x="0" y="179217"/>
                </a:moveTo>
                <a:lnTo>
                  <a:pt x="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857907" y="2258690"/>
            <a:ext cx="27305" cy="0"/>
          </a:xfrm>
          <a:custGeom>
            <a:avLst/>
            <a:gdLst/>
            <a:ahLst/>
            <a:cxnLst/>
            <a:rect l="l" t="t" r="r" b="b"/>
            <a:pathLst>
              <a:path w="27305">
                <a:moveTo>
                  <a:pt x="0" y="0"/>
                </a:moveTo>
                <a:lnTo>
                  <a:pt x="2700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857907" y="2437908"/>
            <a:ext cx="27305" cy="0"/>
          </a:xfrm>
          <a:custGeom>
            <a:avLst/>
            <a:gdLst/>
            <a:ahLst/>
            <a:cxnLst/>
            <a:rect l="l" t="t" r="r" b="b"/>
            <a:pathLst>
              <a:path w="27305">
                <a:moveTo>
                  <a:pt x="0" y="0"/>
                </a:moveTo>
                <a:lnTo>
                  <a:pt x="2700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960308" y="2241475"/>
            <a:ext cx="0" cy="175260"/>
          </a:xfrm>
          <a:custGeom>
            <a:avLst/>
            <a:gdLst/>
            <a:ahLst/>
            <a:cxnLst/>
            <a:rect l="l" t="t" r="r" b="b"/>
            <a:pathLst>
              <a:path h="175260">
                <a:moveTo>
                  <a:pt x="0" y="175034"/>
                </a:moveTo>
                <a:lnTo>
                  <a:pt x="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946807" y="2241475"/>
            <a:ext cx="27305" cy="0"/>
          </a:xfrm>
          <a:custGeom>
            <a:avLst/>
            <a:gdLst/>
            <a:ahLst/>
            <a:cxnLst/>
            <a:rect l="l" t="t" r="r" b="b"/>
            <a:pathLst>
              <a:path w="27305">
                <a:moveTo>
                  <a:pt x="0" y="0"/>
                </a:moveTo>
                <a:lnTo>
                  <a:pt x="2700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946807" y="2416510"/>
            <a:ext cx="27305" cy="0"/>
          </a:xfrm>
          <a:custGeom>
            <a:avLst/>
            <a:gdLst/>
            <a:ahLst/>
            <a:cxnLst/>
            <a:rect l="l" t="t" r="r" b="b"/>
            <a:pathLst>
              <a:path w="27305">
                <a:moveTo>
                  <a:pt x="0" y="0"/>
                </a:moveTo>
                <a:lnTo>
                  <a:pt x="2700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960308" y="2241475"/>
            <a:ext cx="0" cy="175260"/>
          </a:xfrm>
          <a:custGeom>
            <a:avLst/>
            <a:gdLst/>
            <a:ahLst/>
            <a:cxnLst/>
            <a:rect l="l" t="t" r="r" b="b"/>
            <a:pathLst>
              <a:path h="175260">
                <a:moveTo>
                  <a:pt x="0" y="175034"/>
                </a:moveTo>
                <a:lnTo>
                  <a:pt x="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946807" y="2241475"/>
            <a:ext cx="27305" cy="0"/>
          </a:xfrm>
          <a:custGeom>
            <a:avLst/>
            <a:gdLst/>
            <a:ahLst/>
            <a:cxnLst/>
            <a:rect l="l" t="t" r="r" b="b"/>
            <a:pathLst>
              <a:path w="27305">
                <a:moveTo>
                  <a:pt x="0" y="0"/>
                </a:moveTo>
                <a:lnTo>
                  <a:pt x="2700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946807" y="2416510"/>
            <a:ext cx="27305" cy="0"/>
          </a:xfrm>
          <a:custGeom>
            <a:avLst/>
            <a:gdLst/>
            <a:ahLst/>
            <a:cxnLst/>
            <a:rect l="l" t="t" r="r" b="b"/>
            <a:pathLst>
              <a:path w="27305">
                <a:moveTo>
                  <a:pt x="0" y="0"/>
                </a:moveTo>
                <a:lnTo>
                  <a:pt x="2700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034289" y="2183694"/>
            <a:ext cx="0" cy="173990"/>
          </a:xfrm>
          <a:custGeom>
            <a:avLst/>
            <a:gdLst/>
            <a:ahLst/>
            <a:cxnLst/>
            <a:rect l="l" t="t" r="r" b="b"/>
            <a:pathLst>
              <a:path h="173989">
                <a:moveTo>
                  <a:pt x="0" y="173746"/>
                </a:moveTo>
                <a:lnTo>
                  <a:pt x="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020789" y="2183694"/>
            <a:ext cx="27305" cy="0"/>
          </a:xfrm>
          <a:custGeom>
            <a:avLst/>
            <a:gdLst/>
            <a:ahLst/>
            <a:cxnLst/>
            <a:rect l="l" t="t" r="r" b="b"/>
            <a:pathLst>
              <a:path w="27305">
                <a:moveTo>
                  <a:pt x="0" y="0"/>
                </a:moveTo>
                <a:lnTo>
                  <a:pt x="2700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020789" y="2357441"/>
            <a:ext cx="27305" cy="0"/>
          </a:xfrm>
          <a:custGeom>
            <a:avLst/>
            <a:gdLst/>
            <a:ahLst/>
            <a:cxnLst/>
            <a:rect l="l" t="t" r="r" b="b"/>
            <a:pathLst>
              <a:path w="27305">
                <a:moveTo>
                  <a:pt x="0" y="0"/>
                </a:moveTo>
                <a:lnTo>
                  <a:pt x="2700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034289" y="2183694"/>
            <a:ext cx="0" cy="173990"/>
          </a:xfrm>
          <a:custGeom>
            <a:avLst/>
            <a:gdLst/>
            <a:ahLst/>
            <a:cxnLst/>
            <a:rect l="l" t="t" r="r" b="b"/>
            <a:pathLst>
              <a:path h="173989">
                <a:moveTo>
                  <a:pt x="0" y="173746"/>
                </a:moveTo>
                <a:lnTo>
                  <a:pt x="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020789" y="2183694"/>
            <a:ext cx="27305" cy="0"/>
          </a:xfrm>
          <a:custGeom>
            <a:avLst/>
            <a:gdLst/>
            <a:ahLst/>
            <a:cxnLst/>
            <a:rect l="l" t="t" r="r" b="b"/>
            <a:pathLst>
              <a:path w="27305">
                <a:moveTo>
                  <a:pt x="0" y="0"/>
                </a:moveTo>
                <a:lnTo>
                  <a:pt x="2700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020789" y="2357441"/>
            <a:ext cx="27305" cy="0"/>
          </a:xfrm>
          <a:custGeom>
            <a:avLst/>
            <a:gdLst/>
            <a:ahLst/>
            <a:cxnLst/>
            <a:rect l="l" t="t" r="r" b="b"/>
            <a:pathLst>
              <a:path w="27305">
                <a:moveTo>
                  <a:pt x="0" y="0"/>
                </a:moveTo>
                <a:lnTo>
                  <a:pt x="2700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097672" y="2109107"/>
            <a:ext cx="0" cy="177800"/>
          </a:xfrm>
          <a:custGeom>
            <a:avLst/>
            <a:gdLst/>
            <a:ahLst/>
            <a:cxnLst/>
            <a:rect l="l" t="t" r="r" b="b"/>
            <a:pathLst>
              <a:path h="177800">
                <a:moveTo>
                  <a:pt x="0" y="177663"/>
                </a:moveTo>
                <a:lnTo>
                  <a:pt x="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084172" y="2109107"/>
            <a:ext cx="27305" cy="0"/>
          </a:xfrm>
          <a:custGeom>
            <a:avLst/>
            <a:gdLst/>
            <a:ahLst/>
            <a:cxnLst/>
            <a:rect l="l" t="t" r="r" b="b"/>
            <a:pathLst>
              <a:path w="27305">
                <a:moveTo>
                  <a:pt x="0" y="0"/>
                </a:moveTo>
                <a:lnTo>
                  <a:pt x="2700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084172" y="2286771"/>
            <a:ext cx="27305" cy="0"/>
          </a:xfrm>
          <a:custGeom>
            <a:avLst/>
            <a:gdLst/>
            <a:ahLst/>
            <a:cxnLst/>
            <a:rect l="l" t="t" r="r" b="b"/>
            <a:pathLst>
              <a:path w="27305">
                <a:moveTo>
                  <a:pt x="0" y="0"/>
                </a:moveTo>
                <a:lnTo>
                  <a:pt x="2700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097672" y="2109107"/>
            <a:ext cx="0" cy="177800"/>
          </a:xfrm>
          <a:custGeom>
            <a:avLst/>
            <a:gdLst/>
            <a:ahLst/>
            <a:cxnLst/>
            <a:rect l="l" t="t" r="r" b="b"/>
            <a:pathLst>
              <a:path h="177800">
                <a:moveTo>
                  <a:pt x="0" y="177663"/>
                </a:moveTo>
                <a:lnTo>
                  <a:pt x="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084172" y="2109107"/>
            <a:ext cx="27305" cy="0"/>
          </a:xfrm>
          <a:custGeom>
            <a:avLst/>
            <a:gdLst/>
            <a:ahLst/>
            <a:cxnLst/>
            <a:rect l="l" t="t" r="r" b="b"/>
            <a:pathLst>
              <a:path w="27305">
                <a:moveTo>
                  <a:pt x="0" y="0"/>
                </a:moveTo>
                <a:lnTo>
                  <a:pt x="2700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084172" y="2286771"/>
            <a:ext cx="27305" cy="0"/>
          </a:xfrm>
          <a:custGeom>
            <a:avLst/>
            <a:gdLst/>
            <a:ahLst/>
            <a:cxnLst/>
            <a:rect l="l" t="t" r="r" b="b"/>
            <a:pathLst>
              <a:path w="27305">
                <a:moveTo>
                  <a:pt x="0" y="0"/>
                </a:moveTo>
                <a:lnTo>
                  <a:pt x="2700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153091" y="2147786"/>
            <a:ext cx="0" cy="154305"/>
          </a:xfrm>
          <a:custGeom>
            <a:avLst/>
            <a:gdLst/>
            <a:ahLst/>
            <a:cxnLst/>
            <a:rect l="l" t="t" r="r" b="b"/>
            <a:pathLst>
              <a:path h="154305">
                <a:moveTo>
                  <a:pt x="0" y="154039"/>
                </a:moveTo>
                <a:lnTo>
                  <a:pt x="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139591" y="2147786"/>
            <a:ext cx="27305" cy="0"/>
          </a:xfrm>
          <a:custGeom>
            <a:avLst/>
            <a:gdLst/>
            <a:ahLst/>
            <a:cxnLst/>
            <a:rect l="l" t="t" r="r" b="b"/>
            <a:pathLst>
              <a:path w="27305">
                <a:moveTo>
                  <a:pt x="0" y="0"/>
                </a:moveTo>
                <a:lnTo>
                  <a:pt x="2700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139591" y="2301825"/>
            <a:ext cx="27305" cy="0"/>
          </a:xfrm>
          <a:custGeom>
            <a:avLst/>
            <a:gdLst/>
            <a:ahLst/>
            <a:cxnLst/>
            <a:rect l="l" t="t" r="r" b="b"/>
            <a:pathLst>
              <a:path w="27305">
                <a:moveTo>
                  <a:pt x="0" y="0"/>
                </a:moveTo>
                <a:lnTo>
                  <a:pt x="2700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153091" y="2147786"/>
            <a:ext cx="0" cy="154305"/>
          </a:xfrm>
          <a:custGeom>
            <a:avLst/>
            <a:gdLst/>
            <a:ahLst/>
            <a:cxnLst/>
            <a:rect l="l" t="t" r="r" b="b"/>
            <a:pathLst>
              <a:path h="154305">
                <a:moveTo>
                  <a:pt x="0" y="154039"/>
                </a:moveTo>
                <a:lnTo>
                  <a:pt x="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139591" y="2147786"/>
            <a:ext cx="27305" cy="0"/>
          </a:xfrm>
          <a:custGeom>
            <a:avLst/>
            <a:gdLst/>
            <a:ahLst/>
            <a:cxnLst/>
            <a:rect l="l" t="t" r="r" b="b"/>
            <a:pathLst>
              <a:path w="27305">
                <a:moveTo>
                  <a:pt x="0" y="0"/>
                </a:moveTo>
                <a:lnTo>
                  <a:pt x="2700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139591" y="2301825"/>
            <a:ext cx="27305" cy="0"/>
          </a:xfrm>
          <a:custGeom>
            <a:avLst/>
            <a:gdLst/>
            <a:ahLst/>
            <a:cxnLst/>
            <a:rect l="l" t="t" r="r" b="b"/>
            <a:pathLst>
              <a:path w="27305">
                <a:moveTo>
                  <a:pt x="0" y="0"/>
                </a:moveTo>
                <a:lnTo>
                  <a:pt x="2700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202369" y="2120175"/>
            <a:ext cx="0" cy="198120"/>
          </a:xfrm>
          <a:custGeom>
            <a:avLst/>
            <a:gdLst/>
            <a:ahLst/>
            <a:cxnLst/>
            <a:rect l="l" t="t" r="r" b="b"/>
            <a:pathLst>
              <a:path h="198119">
                <a:moveTo>
                  <a:pt x="0" y="197578"/>
                </a:moveTo>
                <a:lnTo>
                  <a:pt x="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188868" y="2120175"/>
            <a:ext cx="27305" cy="0"/>
          </a:xfrm>
          <a:custGeom>
            <a:avLst/>
            <a:gdLst/>
            <a:ahLst/>
            <a:cxnLst/>
            <a:rect l="l" t="t" r="r" b="b"/>
            <a:pathLst>
              <a:path w="27305">
                <a:moveTo>
                  <a:pt x="0" y="0"/>
                </a:moveTo>
                <a:lnTo>
                  <a:pt x="2700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188868" y="2317753"/>
            <a:ext cx="27305" cy="0"/>
          </a:xfrm>
          <a:custGeom>
            <a:avLst/>
            <a:gdLst/>
            <a:ahLst/>
            <a:cxnLst/>
            <a:rect l="l" t="t" r="r" b="b"/>
            <a:pathLst>
              <a:path w="27305">
                <a:moveTo>
                  <a:pt x="0" y="0"/>
                </a:moveTo>
                <a:lnTo>
                  <a:pt x="2700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202369" y="2120175"/>
            <a:ext cx="0" cy="198120"/>
          </a:xfrm>
          <a:custGeom>
            <a:avLst/>
            <a:gdLst/>
            <a:ahLst/>
            <a:cxnLst/>
            <a:rect l="l" t="t" r="r" b="b"/>
            <a:pathLst>
              <a:path h="198119">
                <a:moveTo>
                  <a:pt x="0" y="197578"/>
                </a:moveTo>
                <a:lnTo>
                  <a:pt x="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188868" y="2120175"/>
            <a:ext cx="27305" cy="0"/>
          </a:xfrm>
          <a:custGeom>
            <a:avLst/>
            <a:gdLst/>
            <a:ahLst/>
            <a:cxnLst/>
            <a:rect l="l" t="t" r="r" b="b"/>
            <a:pathLst>
              <a:path w="27305">
                <a:moveTo>
                  <a:pt x="0" y="0"/>
                </a:moveTo>
                <a:lnTo>
                  <a:pt x="2700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188868" y="2317753"/>
            <a:ext cx="27305" cy="0"/>
          </a:xfrm>
          <a:custGeom>
            <a:avLst/>
            <a:gdLst/>
            <a:ahLst/>
            <a:cxnLst/>
            <a:rect l="l" t="t" r="r" b="b"/>
            <a:pathLst>
              <a:path w="27305">
                <a:moveTo>
                  <a:pt x="0" y="0"/>
                </a:moveTo>
                <a:lnTo>
                  <a:pt x="2700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267306" y="2142926"/>
            <a:ext cx="0" cy="179070"/>
          </a:xfrm>
          <a:custGeom>
            <a:avLst/>
            <a:gdLst/>
            <a:ahLst/>
            <a:cxnLst/>
            <a:rect l="l" t="t" r="r" b="b"/>
            <a:pathLst>
              <a:path h="179069">
                <a:moveTo>
                  <a:pt x="0" y="178874"/>
                </a:moveTo>
                <a:lnTo>
                  <a:pt x="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253806" y="2142926"/>
            <a:ext cx="27305" cy="0"/>
          </a:xfrm>
          <a:custGeom>
            <a:avLst/>
            <a:gdLst/>
            <a:ahLst/>
            <a:cxnLst/>
            <a:rect l="l" t="t" r="r" b="b"/>
            <a:pathLst>
              <a:path w="27304">
                <a:moveTo>
                  <a:pt x="0" y="0"/>
                </a:moveTo>
                <a:lnTo>
                  <a:pt x="2700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253806" y="2321800"/>
            <a:ext cx="27305" cy="0"/>
          </a:xfrm>
          <a:custGeom>
            <a:avLst/>
            <a:gdLst/>
            <a:ahLst/>
            <a:cxnLst/>
            <a:rect l="l" t="t" r="r" b="b"/>
            <a:pathLst>
              <a:path w="27304">
                <a:moveTo>
                  <a:pt x="0" y="0"/>
                </a:moveTo>
                <a:lnTo>
                  <a:pt x="2700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267306" y="2142926"/>
            <a:ext cx="0" cy="179070"/>
          </a:xfrm>
          <a:custGeom>
            <a:avLst/>
            <a:gdLst/>
            <a:ahLst/>
            <a:cxnLst/>
            <a:rect l="l" t="t" r="r" b="b"/>
            <a:pathLst>
              <a:path h="179069">
                <a:moveTo>
                  <a:pt x="0" y="178874"/>
                </a:moveTo>
                <a:lnTo>
                  <a:pt x="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253806" y="2142926"/>
            <a:ext cx="27305" cy="0"/>
          </a:xfrm>
          <a:custGeom>
            <a:avLst/>
            <a:gdLst/>
            <a:ahLst/>
            <a:cxnLst/>
            <a:rect l="l" t="t" r="r" b="b"/>
            <a:pathLst>
              <a:path w="27304">
                <a:moveTo>
                  <a:pt x="0" y="0"/>
                </a:moveTo>
                <a:lnTo>
                  <a:pt x="2700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253806" y="2321800"/>
            <a:ext cx="27305" cy="0"/>
          </a:xfrm>
          <a:custGeom>
            <a:avLst/>
            <a:gdLst/>
            <a:ahLst/>
            <a:cxnLst/>
            <a:rect l="l" t="t" r="r" b="b"/>
            <a:pathLst>
              <a:path w="27304">
                <a:moveTo>
                  <a:pt x="0" y="0"/>
                </a:moveTo>
                <a:lnTo>
                  <a:pt x="2700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358028" y="2058210"/>
            <a:ext cx="0" cy="182245"/>
          </a:xfrm>
          <a:custGeom>
            <a:avLst/>
            <a:gdLst/>
            <a:ahLst/>
            <a:cxnLst/>
            <a:rect l="l" t="t" r="r" b="b"/>
            <a:pathLst>
              <a:path h="182244">
                <a:moveTo>
                  <a:pt x="0" y="181847"/>
                </a:moveTo>
                <a:lnTo>
                  <a:pt x="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344528" y="2058210"/>
            <a:ext cx="27305" cy="0"/>
          </a:xfrm>
          <a:custGeom>
            <a:avLst/>
            <a:gdLst/>
            <a:ahLst/>
            <a:cxnLst/>
            <a:rect l="l" t="t" r="r" b="b"/>
            <a:pathLst>
              <a:path w="27304">
                <a:moveTo>
                  <a:pt x="0" y="0"/>
                </a:moveTo>
                <a:lnTo>
                  <a:pt x="2700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344528" y="2240057"/>
            <a:ext cx="27305" cy="0"/>
          </a:xfrm>
          <a:custGeom>
            <a:avLst/>
            <a:gdLst/>
            <a:ahLst/>
            <a:cxnLst/>
            <a:rect l="l" t="t" r="r" b="b"/>
            <a:pathLst>
              <a:path w="27304">
                <a:moveTo>
                  <a:pt x="0" y="0"/>
                </a:moveTo>
                <a:lnTo>
                  <a:pt x="2700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358028" y="2058210"/>
            <a:ext cx="0" cy="182245"/>
          </a:xfrm>
          <a:custGeom>
            <a:avLst/>
            <a:gdLst/>
            <a:ahLst/>
            <a:cxnLst/>
            <a:rect l="l" t="t" r="r" b="b"/>
            <a:pathLst>
              <a:path h="182244">
                <a:moveTo>
                  <a:pt x="0" y="181847"/>
                </a:moveTo>
                <a:lnTo>
                  <a:pt x="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344528" y="2058210"/>
            <a:ext cx="27305" cy="0"/>
          </a:xfrm>
          <a:custGeom>
            <a:avLst/>
            <a:gdLst/>
            <a:ahLst/>
            <a:cxnLst/>
            <a:rect l="l" t="t" r="r" b="b"/>
            <a:pathLst>
              <a:path w="27304">
                <a:moveTo>
                  <a:pt x="0" y="0"/>
                </a:moveTo>
                <a:lnTo>
                  <a:pt x="2700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344528" y="2240057"/>
            <a:ext cx="27305" cy="0"/>
          </a:xfrm>
          <a:custGeom>
            <a:avLst/>
            <a:gdLst/>
            <a:ahLst/>
            <a:cxnLst/>
            <a:rect l="l" t="t" r="r" b="b"/>
            <a:pathLst>
              <a:path w="27304">
                <a:moveTo>
                  <a:pt x="0" y="0"/>
                </a:moveTo>
                <a:lnTo>
                  <a:pt x="2700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472979" y="1929688"/>
            <a:ext cx="0" cy="221615"/>
          </a:xfrm>
          <a:custGeom>
            <a:avLst/>
            <a:gdLst/>
            <a:ahLst/>
            <a:cxnLst/>
            <a:rect l="l" t="t" r="r" b="b"/>
            <a:pathLst>
              <a:path h="221614">
                <a:moveTo>
                  <a:pt x="0" y="221267"/>
                </a:moveTo>
                <a:lnTo>
                  <a:pt x="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459479" y="1929688"/>
            <a:ext cx="27305" cy="0"/>
          </a:xfrm>
          <a:custGeom>
            <a:avLst/>
            <a:gdLst/>
            <a:ahLst/>
            <a:cxnLst/>
            <a:rect l="l" t="t" r="r" b="b"/>
            <a:pathLst>
              <a:path w="27304">
                <a:moveTo>
                  <a:pt x="0" y="0"/>
                </a:moveTo>
                <a:lnTo>
                  <a:pt x="2700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459479" y="2150955"/>
            <a:ext cx="27305" cy="0"/>
          </a:xfrm>
          <a:custGeom>
            <a:avLst/>
            <a:gdLst/>
            <a:ahLst/>
            <a:cxnLst/>
            <a:rect l="l" t="t" r="r" b="b"/>
            <a:pathLst>
              <a:path w="27304">
                <a:moveTo>
                  <a:pt x="0" y="0"/>
                </a:moveTo>
                <a:lnTo>
                  <a:pt x="2700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472979" y="1929688"/>
            <a:ext cx="0" cy="221615"/>
          </a:xfrm>
          <a:custGeom>
            <a:avLst/>
            <a:gdLst/>
            <a:ahLst/>
            <a:cxnLst/>
            <a:rect l="l" t="t" r="r" b="b"/>
            <a:pathLst>
              <a:path h="221614">
                <a:moveTo>
                  <a:pt x="0" y="221267"/>
                </a:moveTo>
                <a:lnTo>
                  <a:pt x="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459479" y="1929688"/>
            <a:ext cx="27305" cy="0"/>
          </a:xfrm>
          <a:custGeom>
            <a:avLst/>
            <a:gdLst/>
            <a:ahLst/>
            <a:cxnLst/>
            <a:rect l="l" t="t" r="r" b="b"/>
            <a:pathLst>
              <a:path w="27304">
                <a:moveTo>
                  <a:pt x="0" y="0"/>
                </a:moveTo>
                <a:lnTo>
                  <a:pt x="2700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459479" y="2150955"/>
            <a:ext cx="27305" cy="0"/>
          </a:xfrm>
          <a:custGeom>
            <a:avLst/>
            <a:gdLst/>
            <a:ahLst/>
            <a:cxnLst/>
            <a:rect l="l" t="t" r="r" b="b"/>
            <a:pathLst>
              <a:path w="27304">
                <a:moveTo>
                  <a:pt x="0" y="0"/>
                </a:moveTo>
                <a:lnTo>
                  <a:pt x="2700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3584292" y="1693905"/>
            <a:ext cx="0" cy="319405"/>
          </a:xfrm>
          <a:custGeom>
            <a:avLst/>
            <a:gdLst/>
            <a:ahLst/>
            <a:cxnLst/>
            <a:rect l="l" t="t" r="r" b="b"/>
            <a:pathLst>
              <a:path h="319405">
                <a:moveTo>
                  <a:pt x="0" y="319015"/>
                </a:moveTo>
                <a:lnTo>
                  <a:pt x="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3570792" y="1693905"/>
            <a:ext cx="27305" cy="0"/>
          </a:xfrm>
          <a:custGeom>
            <a:avLst/>
            <a:gdLst/>
            <a:ahLst/>
            <a:cxnLst/>
            <a:rect l="l" t="t" r="r" b="b"/>
            <a:pathLst>
              <a:path w="27304">
                <a:moveTo>
                  <a:pt x="0" y="0"/>
                </a:moveTo>
                <a:lnTo>
                  <a:pt x="2700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3570792" y="2012920"/>
            <a:ext cx="27305" cy="0"/>
          </a:xfrm>
          <a:custGeom>
            <a:avLst/>
            <a:gdLst/>
            <a:ahLst/>
            <a:cxnLst/>
            <a:rect l="l" t="t" r="r" b="b"/>
            <a:pathLst>
              <a:path w="27304">
                <a:moveTo>
                  <a:pt x="0" y="0"/>
                </a:moveTo>
                <a:lnTo>
                  <a:pt x="2700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584292" y="1693905"/>
            <a:ext cx="0" cy="319405"/>
          </a:xfrm>
          <a:custGeom>
            <a:avLst/>
            <a:gdLst/>
            <a:ahLst/>
            <a:cxnLst/>
            <a:rect l="l" t="t" r="r" b="b"/>
            <a:pathLst>
              <a:path h="319405">
                <a:moveTo>
                  <a:pt x="0" y="319015"/>
                </a:moveTo>
                <a:lnTo>
                  <a:pt x="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570792" y="1693905"/>
            <a:ext cx="27305" cy="0"/>
          </a:xfrm>
          <a:custGeom>
            <a:avLst/>
            <a:gdLst/>
            <a:ahLst/>
            <a:cxnLst/>
            <a:rect l="l" t="t" r="r" b="b"/>
            <a:pathLst>
              <a:path w="27304">
                <a:moveTo>
                  <a:pt x="0" y="0"/>
                </a:moveTo>
                <a:lnTo>
                  <a:pt x="2700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570792" y="2012920"/>
            <a:ext cx="27305" cy="0"/>
          </a:xfrm>
          <a:custGeom>
            <a:avLst/>
            <a:gdLst/>
            <a:ahLst/>
            <a:cxnLst/>
            <a:rect l="l" t="t" r="r" b="b"/>
            <a:pathLst>
              <a:path w="27304">
                <a:moveTo>
                  <a:pt x="0" y="0"/>
                </a:moveTo>
                <a:lnTo>
                  <a:pt x="2700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673192" y="1583410"/>
            <a:ext cx="0" cy="389255"/>
          </a:xfrm>
          <a:custGeom>
            <a:avLst/>
            <a:gdLst/>
            <a:ahLst/>
            <a:cxnLst/>
            <a:rect l="l" t="t" r="r" b="b"/>
            <a:pathLst>
              <a:path h="389255">
                <a:moveTo>
                  <a:pt x="0" y="388736"/>
                </a:moveTo>
                <a:lnTo>
                  <a:pt x="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3659692" y="1583410"/>
            <a:ext cx="27305" cy="0"/>
          </a:xfrm>
          <a:custGeom>
            <a:avLst/>
            <a:gdLst/>
            <a:ahLst/>
            <a:cxnLst/>
            <a:rect l="l" t="t" r="r" b="b"/>
            <a:pathLst>
              <a:path w="27304">
                <a:moveTo>
                  <a:pt x="0" y="0"/>
                </a:moveTo>
                <a:lnTo>
                  <a:pt x="2700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3659692" y="1972147"/>
            <a:ext cx="27305" cy="0"/>
          </a:xfrm>
          <a:custGeom>
            <a:avLst/>
            <a:gdLst/>
            <a:ahLst/>
            <a:cxnLst/>
            <a:rect l="l" t="t" r="r" b="b"/>
            <a:pathLst>
              <a:path w="27304">
                <a:moveTo>
                  <a:pt x="0" y="0"/>
                </a:moveTo>
                <a:lnTo>
                  <a:pt x="2700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3673192" y="1583410"/>
            <a:ext cx="0" cy="389255"/>
          </a:xfrm>
          <a:custGeom>
            <a:avLst/>
            <a:gdLst/>
            <a:ahLst/>
            <a:cxnLst/>
            <a:rect l="l" t="t" r="r" b="b"/>
            <a:pathLst>
              <a:path h="389255">
                <a:moveTo>
                  <a:pt x="0" y="388736"/>
                </a:moveTo>
                <a:lnTo>
                  <a:pt x="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3659692" y="1583410"/>
            <a:ext cx="27305" cy="0"/>
          </a:xfrm>
          <a:custGeom>
            <a:avLst/>
            <a:gdLst/>
            <a:ahLst/>
            <a:cxnLst/>
            <a:rect l="l" t="t" r="r" b="b"/>
            <a:pathLst>
              <a:path w="27304">
                <a:moveTo>
                  <a:pt x="0" y="0"/>
                </a:moveTo>
                <a:lnTo>
                  <a:pt x="2700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3659692" y="1972147"/>
            <a:ext cx="27305" cy="0"/>
          </a:xfrm>
          <a:custGeom>
            <a:avLst/>
            <a:gdLst/>
            <a:ahLst/>
            <a:cxnLst/>
            <a:rect l="l" t="t" r="r" b="b"/>
            <a:pathLst>
              <a:path w="27304">
                <a:moveTo>
                  <a:pt x="0" y="0"/>
                </a:moveTo>
                <a:lnTo>
                  <a:pt x="2700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3779978" y="1600418"/>
            <a:ext cx="0" cy="415290"/>
          </a:xfrm>
          <a:custGeom>
            <a:avLst/>
            <a:gdLst/>
            <a:ahLst/>
            <a:cxnLst/>
            <a:rect l="l" t="t" r="r" b="b"/>
            <a:pathLst>
              <a:path h="415289">
                <a:moveTo>
                  <a:pt x="0" y="415066"/>
                </a:moveTo>
                <a:lnTo>
                  <a:pt x="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766478" y="1600418"/>
            <a:ext cx="27305" cy="0"/>
          </a:xfrm>
          <a:custGeom>
            <a:avLst/>
            <a:gdLst/>
            <a:ahLst/>
            <a:cxnLst/>
            <a:rect l="l" t="t" r="r" b="b"/>
            <a:pathLst>
              <a:path w="27304">
                <a:moveTo>
                  <a:pt x="0" y="0"/>
                </a:moveTo>
                <a:lnTo>
                  <a:pt x="2700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3766478" y="2015484"/>
            <a:ext cx="27305" cy="0"/>
          </a:xfrm>
          <a:custGeom>
            <a:avLst/>
            <a:gdLst/>
            <a:ahLst/>
            <a:cxnLst/>
            <a:rect l="l" t="t" r="r" b="b"/>
            <a:pathLst>
              <a:path w="27304">
                <a:moveTo>
                  <a:pt x="0" y="0"/>
                </a:moveTo>
                <a:lnTo>
                  <a:pt x="2700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779978" y="1600418"/>
            <a:ext cx="0" cy="415290"/>
          </a:xfrm>
          <a:custGeom>
            <a:avLst/>
            <a:gdLst/>
            <a:ahLst/>
            <a:cxnLst/>
            <a:rect l="l" t="t" r="r" b="b"/>
            <a:pathLst>
              <a:path h="415289">
                <a:moveTo>
                  <a:pt x="0" y="415066"/>
                </a:moveTo>
                <a:lnTo>
                  <a:pt x="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3766478" y="1600418"/>
            <a:ext cx="27305" cy="0"/>
          </a:xfrm>
          <a:custGeom>
            <a:avLst/>
            <a:gdLst/>
            <a:ahLst/>
            <a:cxnLst/>
            <a:rect l="l" t="t" r="r" b="b"/>
            <a:pathLst>
              <a:path w="27304">
                <a:moveTo>
                  <a:pt x="0" y="0"/>
                </a:moveTo>
                <a:lnTo>
                  <a:pt x="2700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3766478" y="2015484"/>
            <a:ext cx="27305" cy="0"/>
          </a:xfrm>
          <a:custGeom>
            <a:avLst/>
            <a:gdLst/>
            <a:ahLst/>
            <a:cxnLst/>
            <a:rect l="l" t="t" r="r" b="b"/>
            <a:pathLst>
              <a:path w="27304">
                <a:moveTo>
                  <a:pt x="0" y="0"/>
                </a:moveTo>
                <a:lnTo>
                  <a:pt x="2700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985787" y="1544862"/>
            <a:ext cx="0" cy="478790"/>
          </a:xfrm>
          <a:custGeom>
            <a:avLst/>
            <a:gdLst/>
            <a:ahLst/>
            <a:cxnLst/>
            <a:rect l="l" t="t" r="r" b="b"/>
            <a:pathLst>
              <a:path h="478789">
                <a:moveTo>
                  <a:pt x="0" y="478454"/>
                </a:moveTo>
                <a:lnTo>
                  <a:pt x="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3972287" y="1544862"/>
            <a:ext cx="27305" cy="0"/>
          </a:xfrm>
          <a:custGeom>
            <a:avLst/>
            <a:gdLst/>
            <a:ahLst/>
            <a:cxnLst/>
            <a:rect l="l" t="t" r="r" b="b"/>
            <a:pathLst>
              <a:path w="27304">
                <a:moveTo>
                  <a:pt x="0" y="0"/>
                </a:moveTo>
                <a:lnTo>
                  <a:pt x="2700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3972287" y="2023317"/>
            <a:ext cx="27305" cy="0"/>
          </a:xfrm>
          <a:custGeom>
            <a:avLst/>
            <a:gdLst/>
            <a:ahLst/>
            <a:cxnLst/>
            <a:rect l="l" t="t" r="r" b="b"/>
            <a:pathLst>
              <a:path w="27304">
                <a:moveTo>
                  <a:pt x="0" y="0"/>
                </a:moveTo>
                <a:lnTo>
                  <a:pt x="2700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3985787" y="1544862"/>
            <a:ext cx="0" cy="478790"/>
          </a:xfrm>
          <a:custGeom>
            <a:avLst/>
            <a:gdLst/>
            <a:ahLst/>
            <a:cxnLst/>
            <a:rect l="l" t="t" r="r" b="b"/>
            <a:pathLst>
              <a:path h="478789">
                <a:moveTo>
                  <a:pt x="0" y="478454"/>
                </a:moveTo>
                <a:lnTo>
                  <a:pt x="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3972287" y="1544862"/>
            <a:ext cx="27305" cy="0"/>
          </a:xfrm>
          <a:custGeom>
            <a:avLst/>
            <a:gdLst/>
            <a:ahLst/>
            <a:cxnLst/>
            <a:rect l="l" t="t" r="r" b="b"/>
            <a:pathLst>
              <a:path w="27304">
                <a:moveTo>
                  <a:pt x="0" y="0"/>
                </a:moveTo>
                <a:lnTo>
                  <a:pt x="2700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3972287" y="2023317"/>
            <a:ext cx="27305" cy="0"/>
          </a:xfrm>
          <a:custGeom>
            <a:avLst/>
            <a:gdLst/>
            <a:ahLst/>
            <a:cxnLst/>
            <a:rect l="l" t="t" r="r" b="b"/>
            <a:pathLst>
              <a:path w="27304">
                <a:moveTo>
                  <a:pt x="0" y="0"/>
                </a:moveTo>
                <a:lnTo>
                  <a:pt x="2700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189040" y="2391194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25040" y="0"/>
                </a:moveTo>
                <a:lnTo>
                  <a:pt x="7223" y="0"/>
                </a:lnTo>
                <a:lnTo>
                  <a:pt x="0" y="7227"/>
                </a:lnTo>
                <a:lnTo>
                  <a:pt x="0" y="25042"/>
                </a:lnTo>
                <a:lnTo>
                  <a:pt x="7223" y="32269"/>
                </a:lnTo>
                <a:lnTo>
                  <a:pt x="25040" y="32269"/>
                </a:lnTo>
                <a:lnTo>
                  <a:pt x="32265" y="25042"/>
                </a:lnTo>
                <a:lnTo>
                  <a:pt x="32265" y="7227"/>
                </a:lnTo>
                <a:lnTo>
                  <a:pt x="2504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191671" y="2393829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5" h="27305">
                <a:moveTo>
                  <a:pt x="27000" y="13500"/>
                </a:moveTo>
                <a:lnTo>
                  <a:pt x="27000" y="6043"/>
                </a:lnTo>
                <a:lnTo>
                  <a:pt x="20955" y="0"/>
                </a:lnTo>
                <a:lnTo>
                  <a:pt x="13500" y="0"/>
                </a:lnTo>
                <a:lnTo>
                  <a:pt x="6044" y="0"/>
                </a:lnTo>
                <a:lnTo>
                  <a:pt x="0" y="6043"/>
                </a:lnTo>
                <a:lnTo>
                  <a:pt x="0" y="13500"/>
                </a:lnTo>
                <a:lnTo>
                  <a:pt x="0" y="20956"/>
                </a:lnTo>
                <a:lnTo>
                  <a:pt x="6044" y="27000"/>
                </a:lnTo>
                <a:lnTo>
                  <a:pt x="13500" y="27000"/>
                </a:lnTo>
                <a:lnTo>
                  <a:pt x="20955" y="27000"/>
                </a:lnTo>
                <a:lnTo>
                  <a:pt x="27000" y="20956"/>
                </a:lnTo>
                <a:lnTo>
                  <a:pt x="27000" y="13500"/>
                </a:lnTo>
                <a:close/>
              </a:path>
            </a:pathLst>
          </a:custGeom>
          <a:ln w="5301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189040" y="2391194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25040" y="0"/>
                </a:moveTo>
                <a:lnTo>
                  <a:pt x="7223" y="0"/>
                </a:lnTo>
                <a:lnTo>
                  <a:pt x="0" y="7227"/>
                </a:lnTo>
                <a:lnTo>
                  <a:pt x="0" y="25042"/>
                </a:lnTo>
                <a:lnTo>
                  <a:pt x="7223" y="32269"/>
                </a:lnTo>
                <a:lnTo>
                  <a:pt x="25040" y="32269"/>
                </a:lnTo>
                <a:lnTo>
                  <a:pt x="32265" y="25042"/>
                </a:lnTo>
                <a:lnTo>
                  <a:pt x="32265" y="7227"/>
                </a:lnTo>
                <a:lnTo>
                  <a:pt x="2504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191671" y="2393829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5" h="27305">
                <a:moveTo>
                  <a:pt x="27000" y="13500"/>
                </a:moveTo>
                <a:lnTo>
                  <a:pt x="27000" y="6043"/>
                </a:lnTo>
                <a:lnTo>
                  <a:pt x="20955" y="0"/>
                </a:lnTo>
                <a:lnTo>
                  <a:pt x="13500" y="0"/>
                </a:lnTo>
                <a:lnTo>
                  <a:pt x="6044" y="0"/>
                </a:lnTo>
                <a:lnTo>
                  <a:pt x="0" y="6043"/>
                </a:lnTo>
                <a:lnTo>
                  <a:pt x="0" y="13500"/>
                </a:lnTo>
                <a:lnTo>
                  <a:pt x="0" y="20956"/>
                </a:lnTo>
                <a:lnTo>
                  <a:pt x="6044" y="27000"/>
                </a:lnTo>
                <a:lnTo>
                  <a:pt x="13500" y="27000"/>
                </a:lnTo>
                <a:lnTo>
                  <a:pt x="20955" y="27000"/>
                </a:lnTo>
                <a:lnTo>
                  <a:pt x="27000" y="20956"/>
                </a:lnTo>
                <a:lnTo>
                  <a:pt x="27000" y="13500"/>
                </a:lnTo>
                <a:close/>
              </a:path>
            </a:pathLst>
          </a:custGeom>
          <a:ln w="5301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2594923" y="2203882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25042" y="0"/>
                </a:moveTo>
                <a:lnTo>
                  <a:pt x="7227" y="0"/>
                </a:lnTo>
                <a:lnTo>
                  <a:pt x="0" y="7221"/>
                </a:lnTo>
                <a:lnTo>
                  <a:pt x="0" y="25036"/>
                </a:lnTo>
                <a:lnTo>
                  <a:pt x="7227" y="32264"/>
                </a:lnTo>
                <a:lnTo>
                  <a:pt x="25042" y="32264"/>
                </a:lnTo>
                <a:lnTo>
                  <a:pt x="32264" y="25036"/>
                </a:lnTo>
                <a:lnTo>
                  <a:pt x="32264" y="7221"/>
                </a:lnTo>
                <a:lnTo>
                  <a:pt x="25042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2597557" y="2206511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5" h="27305">
                <a:moveTo>
                  <a:pt x="27000" y="13500"/>
                </a:moveTo>
                <a:lnTo>
                  <a:pt x="27000" y="6043"/>
                </a:lnTo>
                <a:lnTo>
                  <a:pt x="20956" y="0"/>
                </a:lnTo>
                <a:lnTo>
                  <a:pt x="13500" y="0"/>
                </a:lnTo>
                <a:lnTo>
                  <a:pt x="6043" y="0"/>
                </a:lnTo>
                <a:lnTo>
                  <a:pt x="0" y="6043"/>
                </a:lnTo>
                <a:lnTo>
                  <a:pt x="0" y="13500"/>
                </a:lnTo>
                <a:lnTo>
                  <a:pt x="0" y="20956"/>
                </a:lnTo>
                <a:lnTo>
                  <a:pt x="6043" y="27000"/>
                </a:lnTo>
                <a:lnTo>
                  <a:pt x="13500" y="27000"/>
                </a:lnTo>
                <a:lnTo>
                  <a:pt x="20956" y="27000"/>
                </a:lnTo>
                <a:lnTo>
                  <a:pt x="27000" y="20956"/>
                </a:lnTo>
                <a:lnTo>
                  <a:pt x="27000" y="13500"/>
                </a:lnTo>
                <a:close/>
              </a:path>
            </a:pathLst>
          </a:custGeom>
          <a:ln w="5301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594923" y="2203882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25042" y="0"/>
                </a:moveTo>
                <a:lnTo>
                  <a:pt x="7227" y="0"/>
                </a:lnTo>
                <a:lnTo>
                  <a:pt x="0" y="7221"/>
                </a:lnTo>
                <a:lnTo>
                  <a:pt x="0" y="25036"/>
                </a:lnTo>
                <a:lnTo>
                  <a:pt x="7227" y="32264"/>
                </a:lnTo>
                <a:lnTo>
                  <a:pt x="25042" y="32264"/>
                </a:lnTo>
                <a:lnTo>
                  <a:pt x="32264" y="25036"/>
                </a:lnTo>
                <a:lnTo>
                  <a:pt x="32264" y="7221"/>
                </a:lnTo>
                <a:lnTo>
                  <a:pt x="25042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597557" y="2206511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5" h="27305">
                <a:moveTo>
                  <a:pt x="27000" y="13500"/>
                </a:moveTo>
                <a:lnTo>
                  <a:pt x="27000" y="6043"/>
                </a:lnTo>
                <a:lnTo>
                  <a:pt x="20956" y="0"/>
                </a:lnTo>
                <a:lnTo>
                  <a:pt x="13500" y="0"/>
                </a:lnTo>
                <a:lnTo>
                  <a:pt x="6043" y="0"/>
                </a:lnTo>
                <a:lnTo>
                  <a:pt x="0" y="6043"/>
                </a:lnTo>
                <a:lnTo>
                  <a:pt x="0" y="13500"/>
                </a:lnTo>
                <a:lnTo>
                  <a:pt x="0" y="20956"/>
                </a:lnTo>
                <a:lnTo>
                  <a:pt x="6043" y="27000"/>
                </a:lnTo>
                <a:lnTo>
                  <a:pt x="13500" y="27000"/>
                </a:lnTo>
                <a:lnTo>
                  <a:pt x="20956" y="27000"/>
                </a:lnTo>
                <a:lnTo>
                  <a:pt x="27000" y="20956"/>
                </a:lnTo>
                <a:lnTo>
                  <a:pt x="27000" y="13500"/>
                </a:lnTo>
                <a:close/>
              </a:path>
            </a:pathLst>
          </a:custGeom>
          <a:ln w="5301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743965" y="2304929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25042" y="0"/>
                </a:moveTo>
                <a:lnTo>
                  <a:pt x="7227" y="0"/>
                </a:lnTo>
                <a:lnTo>
                  <a:pt x="0" y="7221"/>
                </a:lnTo>
                <a:lnTo>
                  <a:pt x="0" y="25042"/>
                </a:lnTo>
                <a:lnTo>
                  <a:pt x="7227" y="32264"/>
                </a:lnTo>
                <a:lnTo>
                  <a:pt x="25042" y="32264"/>
                </a:lnTo>
                <a:lnTo>
                  <a:pt x="32269" y="25042"/>
                </a:lnTo>
                <a:lnTo>
                  <a:pt x="32269" y="7221"/>
                </a:lnTo>
                <a:lnTo>
                  <a:pt x="25042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2746600" y="2307558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5" h="27305">
                <a:moveTo>
                  <a:pt x="27000" y="13500"/>
                </a:moveTo>
                <a:lnTo>
                  <a:pt x="27000" y="6049"/>
                </a:lnTo>
                <a:lnTo>
                  <a:pt x="20956" y="0"/>
                </a:lnTo>
                <a:lnTo>
                  <a:pt x="13500" y="0"/>
                </a:lnTo>
                <a:lnTo>
                  <a:pt x="6043" y="0"/>
                </a:lnTo>
                <a:lnTo>
                  <a:pt x="0" y="6049"/>
                </a:lnTo>
                <a:lnTo>
                  <a:pt x="0" y="13500"/>
                </a:lnTo>
                <a:lnTo>
                  <a:pt x="0" y="20956"/>
                </a:lnTo>
                <a:lnTo>
                  <a:pt x="6043" y="27000"/>
                </a:lnTo>
                <a:lnTo>
                  <a:pt x="13500" y="27000"/>
                </a:lnTo>
                <a:lnTo>
                  <a:pt x="20956" y="27000"/>
                </a:lnTo>
                <a:lnTo>
                  <a:pt x="27000" y="20956"/>
                </a:lnTo>
                <a:lnTo>
                  <a:pt x="27000" y="13500"/>
                </a:lnTo>
                <a:close/>
              </a:path>
            </a:pathLst>
          </a:custGeom>
          <a:ln w="5301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2743965" y="2304929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25042" y="0"/>
                </a:moveTo>
                <a:lnTo>
                  <a:pt x="7227" y="0"/>
                </a:lnTo>
                <a:lnTo>
                  <a:pt x="0" y="7221"/>
                </a:lnTo>
                <a:lnTo>
                  <a:pt x="0" y="25042"/>
                </a:lnTo>
                <a:lnTo>
                  <a:pt x="7227" y="32264"/>
                </a:lnTo>
                <a:lnTo>
                  <a:pt x="25042" y="32264"/>
                </a:lnTo>
                <a:lnTo>
                  <a:pt x="32269" y="25042"/>
                </a:lnTo>
                <a:lnTo>
                  <a:pt x="32269" y="7221"/>
                </a:lnTo>
                <a:lnTo>
                  <a:pt x="25042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2746600" y="2307558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5" h="27305">
                <a:moveTo>
                  <a:pt x="27000" y="13500"/>
                </a:moveTo>
                <a:lnTo>
                  <a:pt x="27000" y="6049"/>
                </a:lnTo>
                <a:lnTo>
                  <a:pt x="20956" y="0"/>
                </a:lnTo>
                <a:lnTo>
                  <a:pt x="13500" y="0"/>
                </a:lnTo>
                <a:lnTo>
                  <a:pt x="6043" y="0"/>
                </a:lnTo>
                <a:lnTo>
                  <a:pt x="0" y="6049"/>
                </a:lnTo>
                <a:lnTo>
                  <a:pt x="0" y="13500"/>
                </a:lnTo>
                <a:lnTo>
                  <a:pt x="0" y="20956"/>
                </a:lnTo>
                <a:lnTo>
                  <a:pt x="6043" y="27000"/>
                </a:lnTo>
                <a:lnTo>
                  <a:pt x="13500" y="27000"/>
                </a:lnTo>
                <a:lnTo>
                  <a:pt x="20956" y="27000"/>
                </a:lnTo>
                <a:lnTo>
                  <a:pt x="27000" y="20956"/>
                </a:lnTo>
                <a:lnTo>
                  <a:pt x="27000" y="13500"/>
                </a:lnTo>
                <a:close/>
              </a:path>
            </a:pathLst>
          </a:custGeom>
          <a:ln w="5301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2855278" y="2332197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25042" y="0"/>
                </a:moveTo>
                <a:lnTo>
                  <a:pt x="7221" y="0"/>
                </a:lnTo>
                <a:lnTo>
                  <a:pt x="0" y="7227"/>
                </a:lnTo>
                <a:lnTo>
                  <a:pt x="0" y="25042"/>
                </a:lnTo>
                <a:lnTo>
                  <a:pt x="7221" y="32269"/>
                </a:lnTo>
                <a:lnTo>
                  <a:pt x="25042" y="32269"/>
                </a:lnTo>
                <a:lnTo>
                  <a:pt x="32264" y="25042"/>
                </a:lnTo>
                <a:lnTo>
                  <a:pt x="32264" y="7227"/>
                </a:lnTo>
                <a:lnTo>
                  <a:pt x="25042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2857907" y="2334832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5" h="27305">
                <a:moveTo>
                  <a:pt x="27000" y="13500"/>
                </a:moveTo>
                <a:lnTo>
                  <a:pt x="27000" y="6043"/>
                </a:lnTo>
                <a:lnTo>
                  <a:pt x="20956" y="0"/>
                </a:lnTo>
                <a:lnTo>
                  <a:pt x="13500" y="0"/>
                </a:lnTo>
                <a:lnTo>
                  <a:pt x="6049" y="0"/>
                </a:lnTo>
                <a:lnTo>
                  <a:pt x="0" y="6043"/>
                </a:lnTo>
                <a:lnTo>
                  <a:pt x="0" y="13500"/>
                </a:lnTo>
                <a:lnTo>
                  <a:pt x="0" y="20956"/>
                </a:lnTo>
                <a:lnTo>
                  <a:pt x="6049" y="27000"/>
                </a:lnTo>
                <a:lnTo>
                  <a:pt x="13500" y="27000"/>
                </a:lnTo>
                <a:lnTo>
                  <a:pt x="20956" y="27000"/>
                </a:lnTo>
                <a:lnTo>
                  <a:pt x="27000" y="20956"/>
                </a:lnTo>
                <a:lnTo>
                  <a:pt x="27000" y="13500"/>
                </a:lnTo>
                <a:close/>
              </a:path>
            </a:pathLst>
          </a:custGeom>
          <a:ln w="5301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2855278" y="2332197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25042" y="0"/>
                </a:moveTo>
                <a:lnTo>
                  <a:pt x="7221" y="0"/>
                </a:lnTo>
                <a:lnTo>
                  <a:pt x="0" y="7227"/>
                </a:lnTo>
                <a:lnTo>
                  <a:pt x="0" y="25042"/>
                </a:lnTo>
                <a:lnTo>
                  <a:pt x="7221" y="32269"/>
                </a:lnTo>
                <a:lnTo>
                  <a:pt x="25042" y="32269"/>
                </a:lnTo>
                <a:lnTo>
                  <a:pt x="32264" y="25042"/>
                </a:lnTo>
                <a:lnTo>
                  <a:pt x="32264" y="7227"/>
                </a:lnTo>
                <a:lnTo>
                  <a:pt x="25042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2857907" y="2334832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5" h="27305">
                <a:moveTo>
                  <a:pt x="27000" y="13500"/>
                </a:moveTo>
                <a:lnTo>
                  <a:pt x="27000" y="6043"/>
                </a:lnTo>
                <a:lnTo>
                  <a:pt x="20956" y="0"/>
                </a:lnTo>
                <a:lnTo>
                  <a:pt x="13500" y="0"/>
                </a:lnTo>
                <a:lnTo>
                  <a:pt x="6049" y="0"/>
                </a:lnTo>
                <a:lnTo>
                  <a:pt x="0" y="6043"/>
                </a:lnTo>
                <a:lnTo>
                  <a:pt x="0" y="13500"/>
                </a:lnTo>
                <a:lnTo>
                  <a:pt x="0" y="20956"/>
                </a:lnTo>
                <a:lnTo>
                  <a:pt x="6049" y="27000"/>
                </a:lnTo>
                <a:lnTo>
                  <a:pt x="13500" y="27000"/>
                </a:lnTo>
                <a:lnTo>
                  <a:pt x="20956" y="27000"/>
                </a:lnTo>
                <a:lnTo>
                  <a:pt x="27000" y="20956"/>
                </a:lnTo>
                <a:lnTo>
                  <a:pt x="27000" y="13500"/>
                </a:lnTo>
                <a:close/>
              </a:path>
            </a:pathLst>
          </a:custGeom>
          <a:ln w="5301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2944107" y="2312893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25042" y="0"/>
                </a:moveTo>
                <a:lnTo>
                  <a:pt x="7227" y="0"/>
                </a:lnTo>
                <a:lnTo>
                  <a:pt x="0" y="7221"/>
                </a:lnTo>
                <a:lnTo>
                  <a:pt x="0" y="25042"/>
                </a:lnTo>
                <a:lnTo>
                  <a:pt x="7227" y="32264"/>
                </a:lnTo>
                <a:lnTo>
                  <a:pt x="25042" y="32264"/>
                </a:lnTo>
                <a:lnTo>
                  <a:pt x="32264" y="25042"/>
                </a:lnTo>
                <a:lnTo>
                  <a:pt x="32264" y="7221"/>
                </a:lnTo>
                <a:lnTo>
                  <a:pt x="25042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2946742" y="2315528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5" h="27305">
                <a:moveTo>
                  <a:pt x="27000" y="13500"/>
                </a:moveTo>
                <a:lnTo>
                  <a:pt x="27000" y="6043"/>
                </a:lnTo>
                <a:lnTo>
                  <a:pt x="20956" y="0"/>
                </a:lnTo>
                <a:lnTo>
                  <a:pt x="13500" y="0"/>
                </a:lnTo>
                <a:lnTo>
                  <a:pt x="6043" y="0"/>
                </a:lnTo>
                <a:lnTo>
                  <a:pt x="0" y="6043"/>
                </a:lnTo>
                <a:lnTo>
                  <a:pt x="0" y="13500"/>
                </a:lnTo>
                <a:lnTo>
                  <a:pt x="0" y="20951"/>
                </a:lnTo>
                <a:lnTo>
                  <a:pt x="6043" y="27000"/>
                </a:lnTo>
                <a:lnTo>
                  <a:pt x="13500" y="27000"/>
                </a:lnTo>
                <a:lnTo>
                  <a:pt x="20956" y="27000"/>
                </a:lnTo>
                <a:lnTo>
                  <a:pt x="27000" y="20951"/>
                </a:lnTo>
                <a:lnTo>
                  <a:pt x="27000" y="13500"/>
                </a:lnTo>
                <a:close/>
              </a:path>
            </a:pathLst>
          </a:custGeom>
          <a:ln w="5301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2944107" y="2312893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25042" y="0"/>
                </a:moveTo>
                <a:lnTo>
                  <a:pt x="7227" y="0"/>
                </a:lnTo>
                <a:lnTo>
                  <a:pt x="0" y="7221"/>
                </a:lnTo>
                <a:lnTo>
                  <a:pt x="0" y="25042"/>
                </a:lnTo>
                <a:lnTo>
                  <a:pt x="7227" y="32264"/>
                </a:lnTo>
                <a:lnTo>
                  <a:pt x="25042" y="32264"/>
                </a:lnTo>
                <a:lnTo>
                  <a:pt x="32264" y="25042"/>
                </a:lnTo>
                <a:lnTo>
                  <a:pt x="32264" y="7221"/>
                </a:lnTo>
                <a:lnTo>
                  <a:pt x="25042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2946742" y="2315528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5" h="27305">
                <a:moveTo>
                  <a:pt x="27000" y="13500"/>
                </a:moveTo>
                <a:lnTo>
                  <a:pt x="27000" y="6043"/>
                </a:lnTo>
                <a:lnTo>
                  <a:pt x="20956" y="0"/>
                </a:lnTo>
                <a:lnTo>
                  <a:pt x="13500" y="0"/>
                </a:lnTo>
                <a:lnTo>
                  <a:pt x="6043" y="0"/>
                </a:lnTo>
                <a:lnTo>
                  <a:pt x="0" y="6043"/>
                </a:lnTo>
                <a:lnTo>
                  <a:pt x="0" y="13500"/>
                </a:lnTo>
                <a:lnTo>
                  <a:pt x="0" y="20951"/>
                </a:lnTo>
                <a:lnTo>
                  <a:pt x="6043" y="27000"/>
                </a:lnTo>
                <a:lnTo>
                  <a:pt x="13500" y="27000"/>
                </a:lnTo>
                <a:lnTo>
                  <a:pt x="20956" y="27000"/>
                </a:lnTo>
                <a:lnTo>
                  <a:pt x="27000" y="20951"/>
                </a:lnTo>
                <a:lnTo>
                  <a:pt x="27000" y="13500"/>
                </a:lnTo>
                <a:close/>
              </a:path>
            </a:pathLst>
          </a:custGeom>
          <a:ln w="5301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3018160" y="2254506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25036" y="0"/>
                </a:moveTo>
                <a:lnTo>
                  <a:pt x="7221" y="0"/>
                </a:lnTo>
                <a:lnTo>
                  <a:pt x="0" y="7221"/>
                </a:lnTo>
                <a:lnTo>
                  <a:pt x="0" y="25042"/>
                </a:lnTo>
                <a:lnTo>
                  <a:pt x="7221" y="32264"/>
                </a:lnTo>
                <a:lnTo>
                  <a:pt x="25036" y="32264"/>
                </a:lnTo>
                <a:lnTo>
                  <a:pt x="32264" y="25042"/>
                </a:lnTo>
                <a:lnTo>
                  <a:pt x="32264" y="7221"/>
                </a:lnTo>
                <a:lnTo>
                  <a:pt x="25036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3020789" y="2257136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5" h="27305">
                <a:moveTo>
                  <a:pt x="27000" y="13500"/>
                </a:moveTo>
                <a:lnTo>
                  <a:pt x="27000" y="6049"/>
                </a:lnTo>
                <a:lnTo>
                  <a:pt x="20956" y="0"/>
                </a:lnTo>
                <a:lnTo>
                  <a:pt x="13500" y="0"/>
                </a:lnTo>
                <a:lnTo>
                  <a:pt x="6043" y="0"/>
                </a:lnTo>
                <a:lnTo>
                  <a:pt x="0" y="6049"/>
                </a:lnTo>
                <a:lnTo>
                  <a:pt x="0" y="13500"/>
                </a:lnTo>
                <a:lnTo>
                  <a:pt x="0" y="20956"/>
                </a:lnTo>
                <a:lnTo>
                  <a:pt x="6043" y="27000"/>
                </a:lnTo>
                <a:lnTo>
                  <a:pt x="13500" y="27000"/>
                </a:lnTo>
                <a:lnTo>
                  <a:pt x="20956" y="27000"/>
                </a:lnTo>
                <a:lnTo>
                  <a:pt x="27000" y="20956"/>
                </a:lnTo>
                <a:lnTo>
                  <a:pt x="27000" y="13500"/>
                </a:lnTo>
                <a:close/>
              </a:path>
            </a:pathLst>
          </a:custGeom>
          <a:ln w="5301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3018160" y="2254506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25036" y="0"/>
                </a:moveTo>
                <a:lnTo>
                  <a:pt x="7221" y="0"/>
                </a:lnTo>
                <a:lnTo>
                  <a:pt x="0" y="7221"/>
                </a:lnTo>
                <a:lnTo>
                  <a:pt x="0" y="25042"/>
                </a:lnTo>
                <a:lnTo>
                  <a:pt x="7221" y="32264"/>
                </a:lnTo>
                <a:lnTo>
                  <a:pt x="25036" y="32264"/>
                </a:lnTo>
                <a:lnTo>
                  <a:pt x="32264" y="25042"/>
                </a:lnTo>
                <a:lnTo>
                  <a:pt x="32264" y="7221"/>
                </a:lnTo>
                <a:lnTo>
                  <a:pt x="25036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3020789" y="2257136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5" h="27305">
                <a:moveTo>
                  <a:pt x="27000" y="13500"/>
                </a:moveTo>
                <a:lnTo>
                  <a:pt x="27000" y="6049"/>
                </a:lnTo>
                <a:lnTo>
                  <a:pt x="20956" y="0"/>
                </a:lnTo>
                <a:lnTo>
                  <a:pt x="13500" y="0"/>
                </a:lnTo>
                <a:lnTo>
                  <a:pt x="6043" y="0"/>
                </a:lnTo>
                <a:lnTo>
                  <a:pt x="0" y="6049"/>
                </a:lnTo>
                <a:lnTo>
                  <a:pt x="0" y="13500"/>
                </a:lnTo>
                <a:lnTo>
                  <a:pt x="0" y="20956"/>
                </a:lnTo>
                <a:lnTo>
                  <a:pt x="6043" y="27000"/>
                </a:lnTo>
                <a:lnTo>
                  <a:pt x="13500" y="27000"/>
                </a:lnTo>
                <a:lnTo>
                  <a:pt x="20956" y="27000"/>
                </a:lnTo>
                <a:lnTo>
                  <a:pt x="27000" y="20956"/>
                </a:lnTo>
                <a:lnTo>
                  <a:pt x="27000" y="13500"/>
                </a:lnTo>
                <a:close/>
              </a:path>
            </a:pathLst>
          </a:custGeom>
          <a:ln w="5301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3081543" y="2181872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25036" y="0"/>
                </a:moveTo>
                <a:lnTo>
                  <a:pt x="7221" y="0"/>
                </a:lnTo>
                <a:lnTo>
                  <a:pt x="0" y="7227"/>
                </a:lnTo>
                <a:lnTo>
                  <a:pt x="0" y="25042"/>
                </a:lnTo>
                <a:lnTo>
                  <a:pt x="7221" y="32269"/>
                </a:lnTo>
                <a:lnTo>
                  <a:pt x="25036" y="32269"/>
                </a:lnTo>
                <a:lnTo>
                  <a:pt x="32264" y="25042"/>
                </a:lnTo>
                <a:lnTo>
                  <a:pt x="32264" y="7227"/>
                </a:lnTo>
                <a:lnTo>
                  <a:pt x="25036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3084172" y="218450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5" h="27305">
                <a:moveTo>
                  <a:pt x="27000" y="13500"/>
                </a:moveTo>
                <a:lnTo>
                  <a:pt x="27000" y="6043"/>
                </a:lnTo>
                <a:lnTo>
                  <a:pt x="20956" y="0"/>
                </a:lnTo>
                <a:lnTo>
                  <a:pt x="13500" y="0"/>
                </a:lnTo>
                <a:lnTo>
                  <a:pt x="6043" y="0"/>
                </a:lnTo>
                <a:lnTo>
                  <a:pt x="0" y="6043"/>
                </a:lnTo>
                <a:lnTo>
                  <a:pt x="0" y="13500"/>
                </a:lnTo>
                <a:lnTo>
                  <a:pt x="0" y="20956"/>
                </a:lnTo>
                <a:lnTo>
                  <a:pt x="6043" y="27000"/>
                </a:lnTo>
                <a:lnTo>
                  <a:pt x="13500" y="27000"/>
                </a:lnTo>
                <a:lnTo>
                  <a:pt x="20956" y="27000"/>
                </a:lnTo>
                <a:lnTo>
                  <a:pt x="27000" y="20956"/>
                </a:lnTo>
                <a:lnTo>
                  <a:pt x="27000" y="13500"/>
                </a:lnTo>
                <a:close/>
              </a:path>
            </a:pathLst>
          </a:custGeom>
          <a:ln w="5301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3081543" y="2181872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25036" y="0"/>
                </a:moveTo>
                <a:lnTo>
                  <a:pt x="7221" y="0"/>
                </a:lnTo>
                <a:lnTo>
                  <a:pt x="0" y="7227"/>
                </a:lnTo>
                <a:lnTo>
                  <a:pt x="0" y="25042"/>
                </a:lnTo>
                <a:lnTo>
                  <a:pt x="7221" y="32269"/>
                </a:lnTo>
                <a:lnTo>
                  <a:pt x="25036" y="32269"/>
                </a:lnTo>
                <a:lnTo>
                  <a:pt x="32264" y="25042"/>
                </a:lnTo>
                <a:lnTo>
                  <a:pt x="32264" y="7227"/>
                </a:lnTo>
                <a:lnTo>
                  <a:pt x="25036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3084172" y="218450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5" h="27305">
                <a:moveTo>
                  <a:pt x="27000" y="13500"/>
                </a:moveTo>
                <a:lnTo>
                  <a:pt x="27000" y="6043"/>
                </a:lnTo>
                <a:lnTo>
                  <a:pt x="20956" y="0"/>
                </a:lnTo>
                <a:lnTo>
                  <a:pt x="13500" y="0"/>
                </a:lnTo>
                <a:lnTo>
                  <a:pt x="6043" y="0"/>
                </a:lnTo>
                <a:lnTo>
                  <a:pt x="0" y="6043"/>
                </a:lnTo>
                <a:lnTo>
                  <a:pt x="0" y="13500"/>
                </a:lnTo>
                <a:lnTo>
                  <a:pt x="0" y="20956"/>
                </a:lnTo>
                <a:lnTo>
                  <a:pt x="6043" y="27000"/>
                </a:lnTo>
                <a:lnTo>
                  <a:pt x="13500" y="27000"/>
                </a:lnTo>
                <a:lnTo>
                  <a:pt x="20956" y="27000"/>
                </a:lnTo>
                <a:lnTo>
                  <a:pt x="27000" y="20956"/>
                </a:lnTo>
                <a:lnTo>
                  <a:pt x="27000" y="13500"/>
                </a:lnTo>
                <a:close/>
              </a:path>
            </a:pathLst>
          </a:custGeom>
          <a:ln w="5301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3136962" y="2208671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25036" y="0"/>
                </a:moveTo>
                <a:lnTo>
                  <a:pt x="7221" y="0"/>
                </a:lnTo>
                <a:lnTo>
                  <a:pt x="0" y="7221"/>
                </a:lnTo>
                <a:lnTo>
                  <a:pt x="0" y="25042"/>
                </a:lnTo>
                <a:lnTo>
                  <a:pt x="7221" y="32264"/>
                </a:lnTo>
                <a:lnTo>
                  <a:pt x="25036" y="32264"/>
                </a:lnTo>
                <a:lnTo>
                  <a:pt x="32264" y="25042"/>
                </a:lnTo>
                <a:lnTo>
                  <a:pt x="32264" y="7221"/>
                </a:lnTo>
                <a:lnTo>
                  <a:pt x="25036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3139591" y="2211306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5" h="27305">
                <a:moveTo>
                  <a:pt x="27000" y="13500"/>
                </a:moveTo>
                <a:lnTo>
                  <a:pt x="27000" y="6043"/>
                </a:lnTo>
                <a:lnTo>
                  <a:pt x="20956" y="0"/>
                </a:lnTo>
                <a:lnTo>
                  <a:pt x="13500" y="0"/>
                </a:lnTo>
                <a:lnTo>
                  <a:pt x="6043" y="0"/>
                </a:lnTo>
                <a:lnTo>
                  <a:pt x="0" y="6043"/>
                </a:lnTo>
                <a:lnTo>
                  <a:pt x="0" y="13500"/>
                </a:lnTo>
                <a:lnTo>
                  <a:pt x="0" y="20951"/>
                </a:lnTo>
                <a:lnTo>
                  <a:pt x="6043" y="27000"/>
                </a:lnTo>
                <a:lnTo>
                  <a:pt x="13500" y="27000"/>
                </a:lnTo>
                <a:lnTo>
                  <a:pt x="20956" y="27000"/>
                </a:lnTo>
                <a:lnTo>
                  <a:pt x="27000" y="20951"/>
                </a:lnTo>
                <a:lnTo>
                  <a:pt x="27000" y="13500"/>
                </a:lnTo>
                <a:close/>
              </a:path>
            </a:pathLst>
          </a:custGeom>
          <a:ln w="5301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3136962" y="2208671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25036" y="0"/>
                </a:moveTo>
                <a:lnTo>
                  <a:pt x="7221" y="0"/>
                </a:lnTo>
                <a:lnTo>
                  <a:pt x="0" y="7221"/>
                </a:lnTo>
                <a:lnTo>
                  <a:pt x="0" y="25042"/>
                </a:lnTo>
                <a:lnTo>
                  <a:pt x="7221" y="32264"/>
                </a:lnTo>
                <a:lnTo>
                  <a:pt x="25036" y="32264"/>
                </a:lnTo>
                <a:lnTo>
                  <a:pt x="32264" y="25042"/>
                </a:lnTo>
                <a:lnTo>
                  <a:pt x="32264" y="7221"/>
                </a:lnTo>
                <a:lnTo>
                  <a:pt x="25036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3139591" y="2211306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5" h="27305">
                <a:moveTo>
                  <a:pt x="27000" y="13500"/>
                </a:moveTo>
                <a:lnTo>
                  <a:pt x="27000" y="6043"/>
                </a:lnTo>
                <a:lnTo>
                  <a:pt x="20956" y="0"/>
                </a:lnTo>
                <a:lnTo>
                  <a:pt x="13500" y="0"/>
                </a:lnTo>
                <a:lnTo>
                  <a:pt x="6043" y="0"/>
                </a:lnTo>
                <a:lnTo>
                  <a:pt x="0" y="6043"/>
                </a:lnTo>
                <a:lnTo>
                  <a:pt x="0" y="13500"/>
                </a:lnTo>
                <a:lnTo>
                  <a:pt x="0" y="20951"/>
                </a:lnTo>
                <a:lnTo>
                  <a:pt x="6043" y="27000"/>
                </a:lnTo>
                <a:lnTo>
                  <a:pt x="13500" y="27000"/>
                </a:lnTo>
                <a:lnTo>
                  <a:pt x="20956" y="27000"/>
                </a:lnTo>
                <a:lnTo>
                  <a:pt x="27000" y="20951"/>
                </a:lnTo>
                <a:lnTo>
                  <a:pt x="27000" y="13500"/>
                </a:lnTo>
                <a:close/>
              </a:path>
            </a:pathLst>
          </a:custGeom>
          <a:ln w="5301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3186234" y="2202867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25042" y="0"/>
                </a:moveTo>
                <a:lnTo>
                  <a:pt x="7227" y="0"/>
                </a:lnTo>
                <a:lnTo>
                  <a:pt x="0" y="7221"/>
                </a:lnTo>
                <a:lnTo>
                  <a:pt x="0" y="25042"/>
                </a:lnTo>
                <a:lnTo>
                  <a:pt x="7227" y="32264"/>
                </a:lnTo>
                <a:lnTo>
                  <a:pt x="25042" y="32264"/>
                </a:lnTo>
                <a:lnTo>
                  <a:pt x="32264" y="25042"/>
                </a:lnTo>
                <a:lnTo>
                  <a:pt x="32264" y="7221"/>
                </a:lnTo>
                <a:lnTo>
                  <a:pt x="25042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3188868" y="2205502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5" h="27305">
                <a:moveTo>
                  <a:pt x="27000" y="13500"/>
                </a:moveTo>
                <a:lnTo>
                  <a:pt x="27000" y="6043"/>
                </a:lnTo>
                <a:lnTo>
                  <a:pt x="20956" y="0"/>
                </a:lnTo>
                <a:lnTo>
                  <a:pt x="13500" y="0"/>
                </a:lnTo>
                <a:lnTo>
                  <a:pt x="6043" y="0"/>
                </a:lnTo>
                <a:lnTo>
                  <a:pt x="0" y="6043"/>
                </a:lnTo>
                <a:lnTo>
                  <a:pt x="0" y="13500"/>
                </a:lnTo>
                <a:lnTo>
                  <a:pt x="0" y="20951"/>
                </a:lnTo>
                <a:lnTo>
                  <a:pt x="6043" y="27000"/>
                </a:lnTo>
                <a:lnTo>
                  <a:pt x="13500" y="27000"/>
                </a:lnTo>
                <a:lnTo>
                  <a:pt x="20956" y="27000"/>
                </a:lnTo>
                <a:lnTo>
                  <a:pt x="27000" y="20951"/>
                </a:lnTo>
                <a:lnTo>
                  <a:pt x="27000" y="13500"/>
                </a:lnTo>
                <a:close/>
              </a:path>
            </a:pathLst>
          </a:custGeom>
          <a:ln w="5301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3186234" y="2202867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25042" y="0"/>
                </a:moveTo>
                <a:lnTo>
                  <a:pt x="7227" y="0"/>
                </a:lnTo>
                <a:lnTo>
                  <a:pt x="0" y="7221"/>
                </a:lnTo>
                <a:lnTo>
                  <a:pt x="0" y="25042"/>
                </a:lnTo>
                <a:lnTo>
                  <a:pt x="7227" y="32264"/>
                </a:lnTo>
                <a:lnTo>
                  <a:pt x="25042" y="32264"/>
                </a:lnTo>
                <a:lnTo>
                  <a:pt x="32264" y="25042"/>
                </a:lnTo>
                <a:lnTo>
                  <a:pt x="32264" y="7221"/>
                </a:lnTo>
                <a:lnTo>
                  <a:pt x="25042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3188868" y="2205502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5" h="27305">
                <a:moveTo>
                  <a:pt x="27000" y="13500"/>
                </a:moveTo>
                <a:lnTo>
                  <a:pt x="27000" y="6043"/>
                </a:lnTo>
                <a:lnTo>
                  <a:pt x="20956" y="0"/>
                </a:lnTo>
                <a:lnTo>
                  <a:pt x="13500" y="0"/>
                </a:lnTo>
                <a:lnTo>
                  <a:pt x="6043" y="0"/>
                </a:lnTo>
                <a:lnTo>
                  <a:pt x="0" y="6043"/>
                </a:lnTo>
                <a:lnTo>
                  <a:pt x="0" y="13500"/>
                </a:lnTo>
                <a:lnTo>
                  <a:pt x="0" y="20951"/>
                </a:lnTo>
                <a:lnTo>
                  <a:pt x="6043" y="27000"/>
                </a:lnTo>
                <a:lnTo>
                  <a:pt x="13500" y="27000"/>
                </a:lnTo>
                <a:lnTo>
                  <a:pt x="20956" y="27000"/>
                </a:lnTo>
                <a:lnTo>
                  <a:pt x="27000" y="20951"/>
                </a:lnTo>
                <a:lnTo>
                  <a:pt x="27000" y="13500"/>
                </a:lnTo>
                <a:close/>
              </a:path>
            </a:pathLst>
          </a:custGeom>
          <a:ln w="5301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3251171" y="2216302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25042" y="0"/>
                </a:moveTo>
                <a:lnTo>
                  <a:pt x="7221" y="0"/>
                </a:lnTo>
                <a:lnTo>
                  <a:pt x="0" y="7221"/>
                </a:lnTo>
                <a:lnTo>
                  <a:pt x="0" y="25036"/>
                </a:lnTo>
                <a:lnTo>
                  <a:pt x="7221" y="32264"/>
                </a:lnTo>
                <a:lnTo>
                  <a:pt x="25042" y="32264"/>
                </a:lnTo>
                <a:lnTo>
                  <a:pt x="32264" y="25036"/>
                </a:lnTo>
                <a:lnTo>
                  <a:pt x="32264" y="7221"/>
                </a:lnTo>
                <a:lnTo>
                  <a:pt x="25042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3253806" y="2218931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5">
                <a:moveTo>
                  <a:pt x="27000" y="13500"/>
                </a:moveTo>
                <a:lnTo>
                  <a:pt x="27000" y="6043"/>
                </a:lnTo>
                <a:lnTo>
                  <a:pt x="20951" y="0"/>
                </a:lnTo>
                <a:lnTo>
                  <a:pt x="13500" y="0"/>
                </a:lnTo>
                <a:lnTo>
                  <a:pt x="6043" y="0"/>
                </a:lnTo>
                <a:lnTo>
                  <a:pt x="0" y="6043"/>
                </a:lnTo>
                <a:lnTo>
                  <a:pt x="0" y="13500"/>
                </a:lnTo>
                <a:lnTo>
                  <a:pt x="0" y="20956"/>
                </a:lnTo>
                <a:lnTo>
                  <a:pt x="6043" y="27000"/>
                </a:lnTo>
                <a:lnTo>
                  <a:pt x="13500" y="27000"/>
                </a:lnTo>
                <a:lnTo>
                  <a:pt x="20951" y="27000"/>
                </a:lnTo>
                <a:lnTo>
                  <a:pt x="27000" y="20956"/>
                </a:lnTo>
                <a:lnTo>
                  <a:pt x="27000" y="13500"/>
                </a:lnTo>
                <a:close/>
              </a:path>
            </a:pathLst>
          </a:custGeom>
          <a:ln w="5301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3251171" y="2216302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25042" y="0"/>
                </a:moveTo>
                <a:lnTo>
                  <a:pt x="7221" y="0"/>
                </a:lnTo>
                <a:lnTo>
                  <a:pt x="0" y="7221"/>
                </a:lnTo>
                <a:lnTo>
                  <a:pt x="0" y="25036"/>
                </a:lnTo>
                <a:lnTo>
                  <a:pt x="7221" y="32264"/>
                </a:lnTo>
                <a:lnTo>
                  <a:pt x="25042" y="32264"/>
                </a:lnTo>
                <a:lnTo>
                  <a:pt x="32264" y="25036"/>
                </a:lnTo>
                <a:lnTo>
                  <a:pt x="32264" y="7221"/>
                </a:lnTo>
                <a:lnTo>
                  <a:pt x="25042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3253806" y="2218931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5">
                <a:moveTo>
                  <a:pt x="27000" y="13500"/>
                </a:moveTo>
                <a:lnTo>
                  <a:pt x="27000" y="6043"/>
                </a:lnTo>
                <a:lnTo>
                  <a:pt x="20951" y="0"/>
                </a:lnTo>
                <a:lnTo>
                  <a:pt x="13500" y="0"/>
                </a:lnTo>
                <a:lnTo>
                  <a:pt x="6043" y="0"/>
                </a:lnTo>
                <a:lnTo>
                  <a:pt x="0" y="6043"/>
                </a:lnTo>
                <a:lnTo>
                  <a:pt x="0" y="13500"/>
                </a:lnTo>
                <a:lnTo>
                  <a:pt x="0" y="20956"/>
                </a:lnTo>
                <a:lnTo>
                  <a:pt x="6043" y="27000"/>
                </a:lnTo>
                <a:lnTo>
                  <a:pt x="13500" y="27000"/>
                </a:lnTo>
                <a:lnTo>
                  <a:pt x="20951" y="27000"/>
                </a:lnTo>
                <a:lnTo>
                  <a:pt x="27000" y="20956"/>
                </a:lnTo>
                <a:lnTo>
                  <a:pt x="27000" y="13500"/>
                </a:lnTo>
                <a:close/>
              </a:path>
            </a:pathLst>
          </a:custGeom>
          <a:ln w="5301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3341828" y="2133069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25036" y="0"/>
                </a:moveTo>
                <a:lnTo>
                  <a:pt x="7221" y="0"/>
                </a:lnTo>
                <a:lnTo>
                  <a:pt x="0" y="7227"/>
                </a:lnTo>
                <a:lnTo>
                  <a:pt x="0" y="25042"/>
                </a:lnTo>
                <a:lnTo>
                  <a:pt x="7221" y="32264"/>
                </a:lnTo>
                <a:lnTo>
                  <a:pt x="25036" y="32264"/>
                </a:lnTo>
                <a:lnTo>
                  <a:pt x="32264" y="25042"/>
                </a:lnTo>
                <a:lnTo>
                  <a:pt x="32264" y="7227"/>
                </a:lnTo>
                <a:lnTo>
                  <a:pt x="25036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3344457" y="2135704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5">
                <a:moveTo>
                  <a:pt x="27000" y="13500"/>
                </a:moveTo>
                <a:lnTo>
                  <a:pt x="27000" y="6043"/>
                </a:lnTo>
                <a:lnTo>
                  <a:pt x="20956" y="0"/>
                </a:lnTo>
                <a:lnTo>
                  <a:pt x="13500" y="0"/>
                </a:lnTo>
                <a:lnTo>
                  <a:pt x="6043" y="0"/>
                </a:lnTo>
                <a:lnTo>
                  <a:pt x="0" y="6043"/>
                </a:lnTo>
                <a:lnTo>
                  <a:pt x="0" y="13500"/>
                </a:lnTo>
                <a:lnTo>
                  <a:pt x="0" y="20956"/>
                </a:lnTo>
                <a:lnTo>
                  <a:pt x="6043" y="27000"/>
                </a:lnTo>
                <a:lnTo>
                  <a:pt x="13500" y="27000"/>
                </a:lnTo>
                <a:lnTo>
                  <a:pt x="20956" y="27000"/>
                </a:lnTo>
                <a:lnTo>
                  <a:pt x="27000" y="20956"/>
                </a:lnTo>
                <a:lnTo>
                  <a:pt x="27000" y="13500"/>
                </a:lnTo>
                <a:close/>
              </a:path>
            </a:pathLst>
          </a:custGeom>
          <a:ln w="5301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3341828" y="2133069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25036" y="0"/>
                </a:moveTo>
                <a:lnTo>
                  <a:pt x="7221" y="0"/>
                </a:lnTo>
                <a:lnTo>
                  <a:pt x="0" y="7227"/>
                </a:lnTo>
                <a:lnTo>
                  <a:pt x="0" y="25042"/>
                </a:lnTo>
                <a:lnTo>
                  <a:pt x="7221" y="32264"/>
                </a:lnTo>
                <a:lnTo>
                  <a:pt x="25036" y="32264"/>
                </a:lnTo>
                <a:lnTo>
                  <a:pt x="32264" y="25042"/>
                </a:lnTo>
                <a:lnTo>
                  <a:pt x="32264" y="7227"/>
                </a:lnTo>
                <a:lnTo>
                  <a:pt x="25036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3344457" y="2135704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5">
                <a:moveTo>
                  <a:pt x="27000" y="13500"/>
                </a:moveTo>
                <a:lnTo>
                  <a:pt x="27000" y="6043"/>
                </a:lnTo>
                <a:lnTo>
                  <a:pt x="20956" y="0"/>
                </a:lnTo>
                <a:lnTo>
                  <a:pt x="13500" y="0"/>
                </a:lnTo>
                <a:lnTo>
                  <a:pt x="6043" y="0"/>
                </a:lnTo>
                <a:lnTo>
                  <a:pt x="0" y="6043"/>
                </a:lnTo>
                <a:lnTo>
                  <a:pt x="0" y="13500"/>
                </a:lnTo>
                <a:lnTo>
                  <a:pt x="0" y="20956"/>
                </a:lnTo>
                <a:lnTo>
                  <a:pt x="6043" y="27000"/>
                </a:lnTo>
                <a:lnTo>
                  <a:pt x="13500" y="27000"/>
                </a:lnTo>
                <a:lnTo>
                  <a:pt x="20956" y="27000"/>
                </a:lnTo>
                <a:lnTo>
                  <a:pt x="27000" y="20956"/>
                </a:lnTo>
                <a:lnTo>
                  <a:pt x="27000" y="13500"/>
                </a:lnTo>
                <a:close/>
              </a:path>
            </a:pathLst>
          </a:custGeom>
          <a:ln w="5301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3456779" y="2024189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25042" y="0"/>
                </a:moveTo>
                <a:lnTo>
                  <a:pt x="7227" y="0"/>
                </a:lnTo>
                <a:lnTo>
                  <a:pt x="0" y="7227"/>
                </a:lnTo>
                <a:lnTo>
                  <a:pt x="0" y="25042"/>
                </a:lnTo>
                <a:lnTo>
                  <a:pt x="7227" y="32264"/>
                </a:lnTo>
                <a:lnTo>
                  <a:pt x="25042" y="32264"/>
                </a:lnTo>
                <a:lnTo>
                  <a:pt x="32269" y="25042"/>
                </a:lnTo>
                <a:lnTo>
                  <a:pt x="32269" y="7227"/>
                </a:lnTo>
                <a:lnTo>
                  <a:pt x="25042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3459414" y="2026824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5">
                <a:moveTo>
                  <a:pt x="27000" y="13500"/>
                </a:moveTo>
                <a:lnTo>
                  <a:pt x="27000" y="6043"/>
                </a:lnTo>
                <a:lnTo>
                  <a:pt x="20956" y="0"/>
                </a:lnTo>
                <a:lnTo>
                  <a:pt x="13500" y="0"/>
                </a:lnTo>
                <a:lnTo>
                  <a:pt x="6043" y="0"/>
                </a:lnTo>
                <a:lnTo>
                  <a:pt x="0" y="6043"/>
                </a:lnTo>
                <a:lnTo>
                  <a:pt x="0" y="13500"/>
                </a:lnTo>
                <a:lnTo>
                  <a:pt x="0" y="20956"/>
                </a:lnTo>
                <a:lnTo>
                  <a:pt x="6043" y="27000"/>
                </a:lnTo>
                <a:lnTo>
                  <a:pt x="13500" y="27000"/>
                </a:lnTo>
                <a:lnTo>
                  <a:pt x="20956" y="27000"/>
                </a:lnTo>
                <a:lnTo>
                  <a:pt x="27000" y="20956"/>
                </a:lnTo>
                <a:lnTo>
                  <a:pt x="27000" y="13500"/>
                </a:lnTo>
                <a:close/>
              </a:path>
            </a:pathLst>
          </a:custGeom>
          <a:ln w="5301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3456779" y="2024189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25042" y="0"/>
                </a:moveTo>
                <a:lnTo>
                  <a:pt x="7227" y="0"/>
                </a:lnTo>
                <a:lnTo>
                  <a:pt x="0" y="7227"/>
                </a:lnTo>
                <a:lnTo>
                  <a:pt x="0" y="25042"/>
                </a:lnTo>
                <a:lnTo>
                  <a:pt x="7227" y="32264"/>
                </a:lnTo>
                <a:lnTo>
                  <a:pt x="25042" y="32264"/>
                </a:lnTo>
                <a:lnTo>
                  <a:pt x="32269" y="25042"/>
                </a:lnTo>
                <a:lnTo>
                  <a:pt x="32269" y="7227"/>
                </a:lnTo>
                <a:lnTo>
                  <a:pt x="25042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3459414" y="2026824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5">
                <a:moveTo>
                  <a:pt x="27000" y="13500"/>
                </a:moveTo>
                <a:lnTo>
                  <a:pt x="27000" y="6043"/>
                </a:lnTo>
                <a:lnTo>
                  <a:pt x="20956" y="0"/>
                </a:lnTo>
                <a:lnTo>
                  <a:pt x="13500" y="0"/>
                </a:lnTo>
                <a:lnTo>
                  <a:pt x="6043" y="0"/>
                </a:lnTo>
                <a:lnTo>
                  <a:pt x="0" y="6043"/>
                </a:lnTo>
                <a:lnTo>
                  <a:pt x="0" y="13500"/>
                </a:lnTo>
                <a:lnTo>
                  <a:pt x="0" y="20956"/>
                </a:lnTo>
                <a:lnTo>
                  <a:pt x="6043" y="27000"/>
                </a:lnTo>
                <a:lnTo>
                  <a:pt x="13500" y="27000"/>
                </a:lnTo>
                <a:lnTo>
                  <a:pt x="20956" y="27000"/>
                </a:lnTo>
                <a:lnTo>
                  <a:pt x="27000" y="20956"/>
                </a:lnTo>
                <a:lnTo>
                  <a:pt x="27000" y="13500"/>
                </a:lnTo>
                <a:close/>
              </a:path>
            </a:pathLst>
          </a:custGeom>
          <a:ln w="5301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3568092" y="1837280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25036" y="0"/>
                </a:moveTo>
                <a:lnTo>
                  <a:pt x="7221" y="0"/>
                </a:lnTo>
                <a:lnTo>
                  <a:pt x="0" y="7221"/>
                </a:lnTo>
                <a:lnTo>
                  <a:pt x="0" y="25042"/>
                </a:lnTo>
                <a:lnTo>
                  <a:pt x="7221" y="32264"/>
                </a:lnTo>
                <a:lnTo>
                  <a:pt x="25036" y="32264"/>
                </a:lnTo>
                <a:lnTo>
                  <a:pt x="32264" y="25042"/>
                </a:lnTo>
                <a:lnTo>
                  <a:pt x="32264" y="7221"/>
                </a:lnTo>
                <a:lnTo>
                  <a:pt x="25036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3570721" y="1839915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5">
                <a:moveTo>
                  <a:pt x="27000" y="13500"/>
                </a:moveTo>
                <a:lnTo>
                  <a:pt x="27000" y="6043"/>
                </a:lnTo>
                <a:lnTo>
                  <a:pt x="20956" y="0"/>
                </a:lnTo>
                <a:lnTo>
                  <a:pt x="13500" y="0"/>
                </a:lnTo>
                <a:lnTo>
                  <a:pt x="6043" y="0"/>
                </a:lnTo>
                <a:lnTo>
                  <a:pt x="0" y="6043"/>
                </a:lnTo>
                <a:lnTo>
                  <a:pt x="0" y="13500"/>
                </a:lnTo>
                <a:lnTo>
                  <a:pt x="0" y="20951"/>
                </a:lnTo>
                <a:lnTo>
                  <a:pt x="6043" y="27000"/>
                </a:lnTo>
                <a:lnTo>
                  <a:pt x="13500" y="27000"/>
                </a:lnTo>
                <a:lnTo>
                  <a:pt x="20956" y="27000"/>
                </a:lnTo>
                <a:lnTo>
                  <a:pt x="27000" y="20951"/>
                </a:lnTo>
                <a:lnTo>
                  <a:pt x="27000" y="13500"/>
                </a:lnTo>
                <a:close/>
              </a:path>
            </a:pathLst>
          </a:custGeom>
          <a:ln w="5301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3568092" y="1837280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25036" y="0"/>
                </a:moveTo>
                <a:lnTo>
                  <a:pt x="7221" y="0"/>
                </a:lnTo>
                <a:lnTo>
                  <a:pt x="0" y="7221"/>
                </a:lnTo>
                <a:lnTo>
                  <a:pt x="0" y="25042"/>
                </a:lnTo>
                <a:lnTo>
                  <a:pt x="7221" y="32264"/>
                </a:lnTo>
                <a:lnTo>
                  <a:pt x="25036" y="32264"/>
                </a:lnTo>
                <a:lnTo>
                  <a:pt x="32264" y="25042"/>
                </a:lnTo>
                <a:lnTo>
                  <a:pt x="32264" y="7221"/>
                </a:lnTo>
                <a:lnTo>
                  <a:pt x="25036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3570721" y="1839915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5">
                <a:moveTo>
                  <a:pt x="27000" y="13500"/>
                </a:moveTo>
                <a:lnTo>
                  <a:pt x="27000" y="6043"/>
                </a:lnTo>
                <a:lnTo>
                  <a:pt x="20956" y="0"/>
                </a:lnTo>
                <a:lnTo>
                  <a:pt x="13500" y="0"/>
                </a:lnTo>
                <a:lnTo>
                  <a:pt x="6043" y="0"/>
                </a:lnTo>
                <a:lnTo>
                  <a:pt x="0" y="6043"/>
                </a:lnTo>
                <a:lnTo>
                  <a:pt x="0" y="13500"/>
                </a:lnTo>
                <a:lnTo>
                  <a:pt x="0" y="20951"/>
                </a:lnTo>
                <a:lnTo>
                  <a:pt x="6043" y="27000"/>
                </a:lnTo>
                <a:lnTo>
                  <a:pt x="13500" y="27000"/>
                </a:lnTo>
                <a:lnTo>
                  <a:pt x="20956" y="27000"/>
                </a:lnTo>
                <a:lnTo>
                  <a:pt x="27000" y="20951"/>
                </a:lnTo>
                <a:lnTo>
                  <a:pt x="27000" y="13500"/>
                </a:lnTo>
                <a:close/>
              </a:path>
            </a:pathLst>
          </a:custGeom>
          <a:ln w="5301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3656992" y="1761679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25036" y="0"/>
                </a:moveTo>
                <a:lnTo>
                  <a:pt x="7221" y="0"/>
                </a:lnTo>
                <a:lnTo>
                  <a:pt x="0" y="7221"/>
                </a:lnTo>
                <a:lnTo>
                  <a:pt x="0" y="25042"/>
                </a:lnTo>
                <a:lnTo>
                  <a:pt x="7221" y="32264"/>
                </a:lnTo>
                <a:lnTo>
                  <a:pt x="25036" y="32264"/>
                </a:lnTo>
                <a:lnTo>
                  <a:pt x="32264" y="25042"/>
                </a:lnTo>
                <a:lnTo>
                  <a:pt x="32264" y="7221"/>
                </a:lnTo>
                <a:lnTo>
                  <a:pt x="25036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3659621" y="1764308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5">
                <a:moveTo>
                  <a:pt x="27000" y="13500"/>
                </a:moveTo>
                <a:lnTo>
                  <a:pt x="27000" y="6049"/>
                </a:lnTo>
                <a:lnTo>
                  <a:pt x="20956" y="0"/>
                </a:lnTo>
                <a:lnTo>
                  <a:pt x="13500" y="0"/>
                </a:lnTo>
                <a:lnTo>
                  <a:pt x="6043" y="0"/>
                </a:lnTo>
                <a:lnTo>
                  <a:pt x="0" y="6049"/>
                </a:lnTo>
                <a:lnTo>
                  <a:pt x="0" y="13500"/>
                </a:lnTo>
                <a:lnTo>
                  <a:pt x="0" y="20956"/>
                </a:lnTo>
                <a:lnTo>
                  <a:pt x="6043" y="27000"/>
                </a:lnTo>
                <a:lnTo>
                  <a:pt x="13500" y="27000"/>
                </a:lnTo>
                <a:lnTo>
                  <a:pt x="20956" y="27000"/>
                </a:lnTo>
                <a:lnTo>
                  <a:pt x="27000" y="20956"/>
                </a:lnTo>
                <a:lnTo>
                  <a:pt x="27000" y="13500"/>
                </a:lnTo>
                <a:close/>
              </a:path>
            </a:pathLst>
          </a:custGeom>
          <a:ln w="5301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3656992" y="1761679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25036" y="0"/>
                </a:moveTo>
                <a:lnTo>
                  <a:pt x="7221" y="0"/>
                </a:lnTo>
                <a:lnTo>
                  <a:pt x="0" y="7221"/>
                </a:lnTo>
                <a:lnTo>
                  <a:pt x="0" y="25042"/>
                </a:lnTo>
                <a:lnTo>
                  <a:pt x="7221" y="32264"/>
                </a:lnTo>
                <a:lnTo>
                  <a:pt x="25036" y="32264"/>
                </a:lnTo>
                <a:lnTo>
                  <a:pt x="32264" y="25042"/>
                </a:lnTo>
                <a:lnTo>
                  <a:pt x="32264" y="7221"/>
                </a:lnTo>
                <a:lnTo>
                  <a:pt x="25036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3659621" y="1764308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5">
                <a:moveTo>
                  <a:pt x="27000" y="13500"/>
                </a:moveTo>
                <a:lnTo>
                  <a:pt x="27000" y="6049"/>
                </a:lnTo>
                <a:lnTo>
                  <a:pt x="20956" y="0"/>
                </a:lnTo>
                <a:lnTo>
                  <a:pt x="13500" y="0"/>
                </a:lnTo>
                <a:lnTo>
                  <a:pt x="6043" y="0"/>
                </a:lnTo>
                <a:lnTo>
                  <a:pt x="0" y="6049"/>
                </a:lnTo>
                <a:lnTo>
                  <a:pt x="0" y="13500"/>
                </a:lnTo>
                <a:lnTo>
                  <a:pt x="0" y="20956"/>
                </a:lnTo>
                <a:lnTo>
                  <a:pt x="6043" y="27000"/>
                </a:lnTo>
                <a:lnTo>
                  <a:pt x="13500" y="27000"/>
                </a:lnTo>
                <a:lnTo>
                  <a:pt x="20956" y="27000"/>
                </a:lnTo>
                <a:lnTo>
                  <a:pt x="27000" y="20956"/>
                </a:lnTo>
                <a:lnTo>
                  <a:pt x="27000" y="13500"/>
                </a:lnTo>
                <a:close/>
              </a:path>
            </a:pathLst>
          </a:custGeom>
          <a:ln w="5301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3763778" y="1791854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25042" y="0"/>
                </a:moveTo>
                <a:lnTo>
                  <a:pt x="7221" y="0"/>
                </a:lnTo>
                <a:lnTo>
                  <a:pt x="0" y="7221"/>
                </a:lnTo>
                <a:lnTo>
                  <a:pt x="0" y="25036"/>
                </a:lnTo>
                <a:lnTo>
                  <a:pt x="7221" y="32264"/>
                </a:lnTo>
                <a:lnTo>
                  <a:pt x="25042" y="32264"/>
                </a:lnTo>
                <a:lnTo>
                  <a:pt x="32264" y="25036"/>
                </a:lnTo>
                <a:lnTo>
                  <a:pt x="32264" y="7221"/>
                </a:lnTo>
                <a:lnTo>
                  <a:pt x="25042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3766407" y="1794483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5">
                <a:moveTo>
                  <a:pt x="27000" y="13500"/>
                </a:moveTo>
                <a:lnTo>
                  <a:pt x="27000" y="6043"/>
                </a:lnTo>
                <a:lnTo>
                  <a:pt x="20956" y="0"/>
                </a:lnTo>
                <a:lnTo>
                  <a:pt x="13500" y="0"/>
                </a:lnTo>
                <a:lnTo>
                  <a:pt x="6049" y="0"/>
                </a:lnTo>
                <a:lnTo>
                  <a:pt x="0" y="6043"/>
                </a:lnTo>
                <a:lnTo>
                  <a:pt x="0" y="13500"/>
                </a:lnTo>
                <a:lnTo>
                  <a:pt x="0" y="20956"/>
                </a:lnTo>
                <a:lnTo>
                  <a:pt x="6049" y="27000"/>
                </a:lnTo>
                <a:lnTo>
                  <a:pt x="13500" y="27000"/>
                </a:lnTo>
                <a:lnTo>
                  <a:pt x="20956" y="27000"/>
                </a:lnTo>
                <a:lnTo>
                  <a:pt x="27000" y="20956"/>
                </a:lnTo>
                <a:lnTo>
                  <a:pt x="27000" y="13500"/>
                </a:lnTo>
                <a:close/>
              </a:path>
            </a:pathLst>
          </a:custGeom>
          <a:ln w="5301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3763778" y="1791854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25042" y="0"/>
                </a:moveTo>
                <a:lnTo>
                  <a:pt x="7221" y="0"/>
                </a:lnTo>
                <a:lnTo>
                  <a:pt x="0" y="7221"/>
                </a:lnTo>
                <a:lnTo>
                  <a:pt x="0" y="25036"/>
                </a:lnTo>
                <a:lnTo>
                  <a:pt x="7221" y="32264"/>
                </a:lnTo>
                <a:lnTo>
                  <a:pt x="25042" y="32264"/>
                </a:lnTo>
                <a:lnTo>
                  <a:pt x="32264" y="25036"/>
                </a:lnTo>
                <a:lnTo>
                  <a:pt x="32264" y="7221"/>
                </a:lnTo>
                <a:lnTo>
                  <a:pt x="25042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3766407" y="1794483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5">
                <a:moveTo>
                  <a:pt x="27000" y="13500"/>
                </a:moveTo>
                <a:lnTo>
                  <a:pt x="27000" y="6043"/>
                </a:lnTo>
                <a:lnTo>
                  <a:pt x="20956" y="0"/>
                </a:lnTo>
                <a:lnTo>
                  <a:pt x="13500" y="0"/>
                </a:lnTo>
                <a:lnTo>
                  <a:pt x="6049" y="0"/>
                </a:lnTo>
                <a:lnTo>
                  <a:pt x="0" y="6043"/>
                </a:lnTo>
                <a:lnTo>
                  <a:pt x="0" y="13500"/>
                </a:lnTo>
                <a:lnTo>
                  <a:pt x="0" y="20956"/>
                </a:lnTo>
                <a:lnTo>
                  <a:pt x="6049" y="27000"/>
                </a:lnTo>
                <a:lnTo>
                  <a:pt x="13500" y="27000"/>
                </a:lnTo>
                <a:lnTo>
                  <a:pt x="20956" y="27000"/>
                </a:lnTo>
                <a:lnTo>
                  <a:pt x="27000" y="20956"/>
                </a:lnTo>
                <a:lnTo>
                  <a:pt x="27000" y="13500"/>
                </a:lnTo>
                <a:close/>
              </a:path>
            </a:pathLst>
          </a:custGeom>
          <a:ln w="5301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3969587" y="1767957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25042" y="0"/>
                </a:moveTo>
                <a:lnTo>
                  <a:pt x="7227" y="0"/>
                </a:lnTo>
                <a:lnTo>
                  <a:pt x="0" y="7221"/>
                </a:lnTo>
                <a:lnTo>
                  <a:pt x="0" y="25042"/>
                </a:lnTo>
                <a:lnTo>
                  <a:pt x="7227" y="32264"/>
                </a:lnTo>
                <a:lnTo>
                  <a:pt x="25042" y="32264"/>
                </a:lnTo>
                <a:lnTo>
                  <a:pt x="32269" y="25042"/>
                </a:lnTo>
                <a:lnTo>
                  <a:pt x="32269" y="7221"/>
                </a:lnTo>
                <a:lnTo>
                  <a:pt x="25042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3972222" y="1770592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5">
                <a:moveTo>
                  <a:pt x="27000" y="13500"/>
                </a:moveTo>
                <a:lnTo>
                  <a:pt x="27000" y="6043"/>
                </a:lnTo>
                <a:lnTo>
                  <a:pt x="20956" y="0"/>
                </a:lnTo>
                <a:lnTo>
                  <a:pt x="13500" y="0"/>
                </a:lnTo>
                <a:lnTo>
                  <a:pt x="6043" y="0"/>
                </a:lnTo>
                <a:lnTo>
                  <a:pt x="0" y="6043"/>
                </a:lnTo>
                <a:lnTo>
                  <a:pt x="0" y="13500"/>
                </a:lnTo>
                <a:lnTo>
                  <a:pt x="0" y="20951"/>
                </a:lnTo>
                <a:lnTo>
                  <a:pt x="6043" y="27000"/>
                </a:lnTo>
                <a:lnTo>
                  <a:pt x="13500" y="27000"/>
                </a:lnTo>
                <a:lnTo>
                  <a:pt x="20956" y="27000"/>
                </a:lnTo>
                <a:lnTo>
                  <a:pt x="27000" y="20951"/>
                </a:lnTo>
                <a:lnTo>
                  <a:pt x="27000" y="13500"/>
                </a:lnTo>
                <a:close/>
              </a:path>
            </a:pathLst>
          </a:custGeom>
          <a:ln w="5301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3969587" y="1767957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25042" y="0"/>
                </a:moveTo>
                <a:lnTo>
                  <a:pt x="7227" y="0"/>
                </a:lnTo>
                <a:lnTo>
                  <a:pt x="0" y="7221"/>
                </a:lnTo>
                <a:lnTo>
                  <a:pt x="0" y="25042"/>
                </a:lnTo>
                <a:lnTo>
                  <a:pt x="7227" y="32264"/>
                </a:lnTo>
                <a:lnTo>
                  <a:pt x="25042" y="32264"/>
                </a:lnTo>
                <a:lnTo>
                  <a:pt x="32269" y="25042"/>
                </a:lnTo>
                <a:lnTo>
                  <a:pt x="32269" y="7221"/>
                </a:lnTo>
                <a:lnTo>
                  <a:pt x="25042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3972222" y="1770592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5">
                <a:moveTo>
                  <a:pt x="27000" y="13500"/>
                </a:moveTo>
                <a:lnTo>
                  <a:pt x="27000" y="6043"/>
                </a:lnTo>
                <a:lnTo>
                  <a:pt x="20956" y="0"/>
                </a:lnTo>
                <a:lnTo>
                  <a:pt x="13500" y="0"/>
                </a:lnTo>
                <a:lnTo>
                  <a:pt x="6043" y="0"/>
                </a:lnTo>
                <a:lnTo>
                  <a:pt x="0" y="6043"/>
                </a:lnTo>
                <a:lnTo>
                  <a:pt x="0" y="13500"/>
                </a:lnTo>
                <a:lnTo>
                  <a:pt x="0" y="20951"/>
                </a:lnTo>
                <a:lnTo>
                  <a:pt x="6043" y="27000"/>
                </a:lnTo>
                <a:lnTo>
                  <a:pt x="13500" y="27000"/>
                </a:lnTo>
                <a:lnTo>
                  <a:pt x="20956" y="27000"/>
                </a:lnTo>
                <a:lnTo>
                  <a:pt x="27000" y="20951"/>
                </a:lnTo>
                <a:lnTo>
                  <a:pt x="27000" y="13500"/>
                </a:lnTo>
                <a:close/>
              </a:path>
            </a:pathLst>
          </a:custGeom>
          <a:ln w="5301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2166358" y="1391908"/>
            <a:ext cx="0" cy="1247775"/>
          </a:xfrm>
          <a:custGeom>
            <a:avLst/>
            <a:gdLst/>
            <a:ahLst/>
            <a:cxnLst/>
            <a:rect l="l" t="t" r="r" b="b"/>
            <a:pathLst>
              <a:path h="1247775">
                <a:moveTo>
                  <a:pt x="0" y="1247489"/>
                </a:moveTo>
                <a:lnTo>
                  <a:pt x="0" y="0"/>
                </a:lnTo>
              </a:path>
            </a:pathLst>
          </a:custGeom>
          <a:ln w="35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2141789" y="2600516"/>
            <a:ext cx="24765" cy="0"/>
          </a:xfrm>
          <a:custGeom>
            <a:avLst/>
            <a:gdLst/>
            <a:ahLst/>
            <a:cxnLst/>
            <a:rect l="l" t="t" r="r" b="b"/>
            <a:pathLst>
              <a:path w="24764">
                <a:moveTo>
                  <a:pt x="24569" y="0"/>
                </a:moveTo>
                <a:lnTo>
                  <a:pt x="0" y="0"/>
                </a:lnTo>
              </a:path>
            </a:pathLst>
          </a:custGeom>
          <a:ln w="35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 txBox="1"/>
          <p:nvPr/>
        </p:nvSpPr>
        <p:spPr>
          <a:xfrm>
            <a:off x="2050963" y="2535784"/>
            <a:ext cx="86995" cy="129539"/>
          </a:xfrm>
          <a:prstGeom prst="rect">
            <a:avLst/>
          </a:prstGeom>
        </p:spPr>
        <p:txBody>
          <a:bodyPr vert="vert270" wrap="square" lIns="0" tIns="25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450" dirty="0">
                <a:latin typeface="Arial"/>
                <a:cs typeface="Arial"/>
              </a:rPr>
              <a:t>−10</a:t>
            </a:r>
            <a:endParaRPr sz="450">
              <a:latin typeface="Arial"/>
              <a:cs typeface="Arial"/>
            </a:endParaRPr>
          </a:p>
        </p:txBody>
      </p:sp>
      <p:sp>
        <p:nvSpPr>
          <p:cNvPr id="184" name="object 184"/>
          <p:cNvSpPr/>
          <p:nvPr/>
        </p:nvSpPr>
        <p:spPr>
          <a:xfrm>
            <a:off x="2141789" y="2210564"/>
            <a:ext cx="24765" cy="0"/>
          </a:xfrm>
          <a:custGeom>
            <a:avLst/>
            <a:gdLst/>
            <a:ahLst/>
            <a:cxnLst/>
            <a:rect l="l" t="t" r="r" b="b"/>
            <a:pathLst>
              <a:path w="24764">
                <a:moveTo>
                  <a:pt x="24569" y="0"/>
                </a:moveTo>
                <a:lnTo>
                  <a:pt x="0" y="0"/>
                </a:lnTo>
              </a:path>
            </a:pathLst>
          </a:custGeom>
          <a:ln w="35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 txBox="1"/>
          <p:nvPr/>
        </p:nvSpPr>
        <p:spPr>
          <a:xfrm>
            <a:off x="2050963" y="2180805"/>
            <a:ext cx="86995" cy="59690"/>
          </a:xfrm>
          <a:prstGeom prst="rect">
            <a:avLst/>
          </a:prstGeom>
        </p:spPr>
        <p:txBody>
          <a:bodyPr vert="vert270" wrap="square" lIns="0" tIns="25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450" dirty="0">
                <a:latin typeface="Arial"/>
                <a:cs typeface="Arial"/>
              </a:rPr>
              <a:t>0</a:t>
            </a:r>
            <a:endParaRPr sz="450">
              <a:latin typeface="Arial"/>
              <a:cs typeface="Arial"/>
            </a:endParaRPr>
          </a:p>
        </p:txBody>
      </p:sp>
      <p:sp>
        <p:nvSpPr>
          <p:cNvPr id="186" name="object 186"/>
          <p:cNvSpPr/>
          <p:nvPr/>
        </p:nvSpPr>
        <p:spPr>
          <a:xfrm>
            <a:off x="2141789" y="1820676"/>
            <a:ext cx="24765" cy="0"/>
          </a:xfrm>
          <a:custGeom>
            <a:avLst/>
            <a:gdLst/>
            <a:ahLst/>
            <a:cxnLst/>
            <a:rect l="l" t="t" r="r" b="b"/>
            <a:pathLst>
              <a:path w="24764">
                <a:moveTo>
                  <a:pt x="24569" y="0"/>
                </a:moveTo>
                <a:lnTo>
                  <a:pt x="0" y="0"/>
                </a:lnTo>
              </a:path>
            </a:pathLst>
          </a:custGeom>
          <a:ln w="35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 txBox="1"/>
          <p:nvPr/>
        </p:nvSpPr>
        <p:spPr>
          <a:xfrm>
            <a:off x="2050963" y="1773859"/>
            <a:ext cx="86995" cy="93980"/>
          </a:xfrm>
          <a:prstGeom prst="rect">
            <a:avLst/>
          </a:prstGeom>
        </p:spPr>
        <p:txBody>
          <a:bodyPr vert="vert270" wrap="square" lIns="0" tIns="25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450" dirty="0">
                <a:latin typeface="Arial"/>
                <a:cs typeface="Arial"/>
              </a:rPr>
              <a:t>10</a:t>
            </a:r>
            <a:endParaRPr sz="450">
              <a:latin typeface="Arial"/>
              <a:cs typeface="Arial"/>
            </a:endParaRPr>
          </a:p>
        </p:txBody>
      </p:sp>
      <p:sp>
        <p:nvSpPr>
          <p:cNvPr id="188" name="object 188"/>
          <p:cNvSpPr/>
          <p:nvPr/>
        </p:nvSpPr>
        <p:spPr>
          <a:xfrm>
            <a:off x="2141789" y="1430783"/>
            <a:ext cx="24765" cy="0"/>
          </a:xfrm>
          <a:custGeom>
            <a:avLst/>
            <a:gdLst/>
            <a:ahLst/>
            <a:cxnLst/>
            <a:rect l="l" t="t" r="r" b="b"/>
            <a:pathLst>
              <a:path w="24764">
                <a:moveTo>
                  <a:pt x="24569" y="0"/>
                </a:moveTo>
                <a:lnTo>
                  <a:pt x="0" y="0"/>
                </a:lnTo>
              </a:path>
            </a:pathLst>
          </a:custGeom>
          <a:ln w="35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 txBox="1"/>
          <p:nvPr/>
        </p:nvSpPr>
        <p:spPr>
          <a:xfrm>
            <a:off x="2050963" y="1383971"/>
            <a:ext cx="86995" cy="93980"/>
          </a:xfrm>
          <a:prstGeom prst="rect">
            <a:avLst/>
          </a:prstGeom>
        </p:spPr>
        <p:txBody>
          <a:bodyPr vert="vert270" wrap="square" lIns="0" tIns="25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450" dirty="0">
                <a:latin typeface="Arial"/>
                <a:cs typeface="Arial"/>
              </a:rPr>
              <a:t>20</a:t>
            </a:r>
            <a:endParaRPr sz="450">
              <a:latin typeface="Arial"/>
              <a:cs typeface="Arial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1983462" y="1881882"/>
            <a:ext cx="86995" cy="267970"/>
          </a:xfrm>
          <a:prstGeom prst="rect">
            <a:avLst/>
          </a:prstGeom>
        </p:spPr>
        <p:txBody>
          <a:bodyPr vert="vert270" wrap="square" lIns="0" tIns="25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450" dirty="0">
                <a:latin typeface="Arial"/>
                <a:cs typeface="Arial"/>
              </a:rPr>
              <a:t>Elasticity</a:t>
            </a:r>
            <a:endParaRPr sz="450">
              <a:latin typeface="Arial"/>
              <a:cs typeface="Arial"/>
            </a:endParaRPr>
          </a:p>
        </p:txBody>
      </p:sp>
      <p:sp>
        <p:nvSpPr>
          <p:cNvPr id="191" name="object 191"/>
          <p:cNvSpPr/>
          <p:nvPr/>
        </p:nvSpPr>
        <p:spPr>
          <a:xfrm>
            <a:off x="2166358" y="2639398"/>
            <a:ext cx="1858645" cy="0"/>
          </a:xfrm>
          <a:custGeom>
            <a:avLst/>
            <a:gdLst/>
            <a:ahLst/>
            <a:cxnLst/>
            <a:rect l="l" t="t" r="r" b="b"/>
            <a:pathLst>
              <a:path w="1858645">
                <a:moveTo>
                  <a:pt x="0" y="0"/>
                </a:moveTo>
                <a:lnTo>
                  <a:pt x="1858309" y="0"/>
                </a:lnTo>
              </a:path>
            </a:pathLst>
          </a:custGeom>
          <a:ln w="35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2361302" y="2639398"/>
            <a:ext cx="0" cy="24765"/>
          </a:xfrm>
          <a:custGeom>
            <a:avLst/>
            <a:gdLst/>
            <a:ahLst/>
            <a:cxnLst/>
            <a:rect l="l" t="t" r="r" b="b"/>
            <a:pathLst>
              <a:path h="24764">
                <a:moveTo>
                  <a:pt x="0" y="0"/>
                </a:moveTo>
                <a:lnTo>
                  <a:pt x="0" y="24503"/>
                </a:lnTo>
              </a:path>
            </a:pathLst>
          </a:custGeom>
          <a:ln w="35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 txBox="1"/>
          <p:nvPr/>
        </p:nvSpPr>
        <p:spPr>
          <a:xfrm>
            <a:off x="2280372" y="2645058"/>
            <a:ext cx="161925" cy="990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50" spc="10" dirty="0">
                <a:latin typeface="Arial"/>
                <a:cs typeface="Arial"/>
              </a:rPr>
              <a:t>5000</a:t>
            </a:r>
            <a:endParaRPr sz="450">
              <a:latin typeface="Arial"/>
              <a:cs typeface="Arial"/>
            </a:endParaRPr>
          </a:p>
        </p:txBody>
      </p:sp>
      <p:sp>
        <p:nvSpPr>
          <p:cNvPr id="194" name="object 194"/>
          <p:cNvSpPr/>
          <p:nvPr/>
        </p:nvSpPr>
        <p:spPr>
          <a:xfrm>
            <a:off x="2668364" y="2639398"/>
            <a:ext cx="0" cy="24765"/>
          </a:xfrm>
          <a:custGeom>
            <a:avLst/>
            <a:gdLst/>
            <a:ahLst/>
            <a:cxnLst/>
            <a:rect l="l" t="t" r="r" b="b"/>
            <a:pathLst>
              <a:path h="24764">
                <a:moveTo>
                  <a:pt x="0" y="0"/>
                </a:moveTo>
                <a:lnTo>
                  <a:pt x="0" y="24503"/>
                </a:lnTo>
              </a:path>
            </a:pathLst>
          </a:custGeom>
          <a:ln w="35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3074184" y="2639398"/>
            <a:ext cx="0" cy="24765"/>
          </a:xfrm>
          <a:custGeom>
            <a:avLst/>
            <a:gdLst/>
            <a:ahLst/>
            <a:cxnLst/>
            <a:rect l="l" t="t" r="r" b="b"/>
            <a:pathLst>
              <a:path h="24764">
                <a:moveTo>
                  <a:pt x="0" y="0"/>
                </a:moveTo>
                <a:lnTo>
                  <a:pt x="0" y="24503"/>
                </a:lnTo>
              </a:path>
            </a:pathLst>
          </a:custGeom>
          <a:ln w="35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 txBox="1"/>
          <p:nvPr/>
        </p:nvSpPr>
        <p:spPr>
          <a:xfrm>
            <a:off x="2570380" y="2645058"/>
            <a:ext cx="601980" cy="990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417830" algn="l"/>
              </a:tabLst>
            </a:pPr>
            <a:r>
              <a:rPr sz="450" spc="10" dirty="0">
                <a:latin typeface="Arial"/>
                <a:cs typeface="Arial"/>
              </a:rPr>
              <a:t>10000	25000</a:t>
            </a:r>
            <a:endParaRPr sz="450">
              <a:latin typeface="Arial"/>
              <a:cs typeface="Arial"/>
            </a:endParaRPr>
          </a:p>
        </p:txBody>
      </p:sp>
      <p:sp>
        <p:nvSpPr>
          <p:cNvPr id="197" name="object 197"/>
          <p:cNvSpPr/>
          <p:nvPr/>
        </p:nvSpPr>
        <p:spPr>
          <a:xfrm>
            <a:off x="3461912" y="2639398"/>
            <a:ext cx="0" cy="24765"/>
          </a:xfrm>
          <a:custGeom>
            <a:avLst/>
            <a:gdLst/>
            <a:ahLst/>
            <a:cxnLst/>
            <a:rect l="l" t="t" r="r" b="b"/>
            <a:pathLst>
              <a:path h="24764">
                <a:moveTo>
                  <a:pt x="0" y="0"/>
                </a:moveTo>
                <a:lnTo>
                  <a:pt x="0" y="24503"/>
                </a:lnTo>
              </a:path>
            </a:pathLst>
          </a:custGeom>
          <a:ln w="35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3688176" y="2639398"/>
            <a:ext cx="0" cy="24765"/>
          </a:xfrm>
          <a:custGeom>
            <a:avLst/>
            <a:gdLst/>
            <a:ahLst/>
            <a:cxnLst/>
            <a:rect l="l" t="t" r="r" b="b"/>
            <a:pathLst>
              <a:path h="24764">
                <a:moveTo>
                  <a:pt x="0" y="0"/>
                </a:moveTo>
                <a:lnTo>
                  <a:pt x="0" y="24503"/>
                </a:lnTo>
              </a:path>
            </a:pathLst>
          </a:custGeom>
          <a:ln w="35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3936041" y="2639398"/>
            <a:ext cx="0" cy="24765"/>
          </a:xfrm>
          <a:custGeom>
            <a:avLst/>
            <a:gdLst/>
            <a:ahLst/>
            <a:cxnLst/>
            <a:rect l="l" t="t" r="r" b="b"/>
            <a:pathLst>
              <a:path h="24764">
                <a:moveTo>
                  <a:pt x="0" y="0"/>
                </a:moveTo>
                <a:lnTo>
                  <a:pt x="0" y="24503"/>
                </a:lnTo>
              </a:path>
            </a:pathLst>
          </a:custGeom>
          <a:ln w="35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 txBox="1"/>
          <p:nvPr/>
        </p:nvSpPr>
        <p:spPr>
          <a:xfrm>
            <a:off x="3363923" y="2645058"/>
            <a:ext cx="687705" cy="990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50" spc="10" dirty="0">
                <a:latin typeface="Arial"/>
                <a:cs typeface="Arial"/>
              </a:rPr>
              <a:t>60000  100000 </a:t>
            </a:r>
            <a:r>
              <a:rPr sz="450" spc="40" dirty="0">
                <a:latin typeface="Arial"/>
                <a:cs typeface="Arial"/>
              </a:rPr>
              <a:t> </a:t>
            </a:r>
            <a:r>
              <a:rPr sz="450" spc="10" dirty="0">
                <a:latin typeface="Arial"/>
                <a:cs typeface="Arial"/>
              </a:rPr>
              <a:t>175000</a:t>
            </a:r>
            <a:endParaRPr sz="450">
              <a:latin typeface="Arial"/>
              <a:cs typeface="Arial"/>
            </a:endParaRPr>
          </a:p>
        </p:txBody>
      </p:sp>
      <p:sp>
        <p:nvSpPr>
          <p:cNvPr id="201" name="object 201"/>
          <p:cNvSpPr txBox="1"/>
          <p:nvPr/>
        </p:nvSpPr>
        <p:spPr>
          <a:xfrm>
            <a:off x="2620798" y="2712559"/>
            <a:ext cx="949960" cy="16065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332740" marR="5080" indent="-320675">
              <a:lnSpc>
                <a:spcPts val="480"/>
              </a:lnSpc>
              <a:spcBef>
                <a:spcPts val="200"/>
              </a:spcBef>
            </a:pPr>
            <a:r>
              <a:rPr sz="450" spc="10" dirty="0">
                <a:latin typeface="Arial"/>
                <a:cs typeface="Arial"/>
              </a:rPr>
              <a:t>Median </a:t>
            </a:r>
            <a:r>
              <a:rPr sz="450" spc="15" dirty="0">
                <a:latin typeface="Arial"/>
                <a:cs typeface="Arial"/>
              </a:rPr>
              <a:t>HH </a:t>
            </a:r>
            <a:r>
              <a:rPr sz="450" spc="10" dirty="0">
                <a:latin typeface="Arial"/>
                <a:cs typeface="Arial"/>
              </a:rPr>
              <a:t>Income </a:t>
            </a:r>
            <a:r>
              <a:rPr sz="450" spc="5" dirty="0">
                <a:latin typeface="Arial"/>
                <a:cs typeface="Arial"/>
              </a:rPr>
              <a:t>within</a:t>
            </a:r>
            <a:r>
              <a:rPr sz="450" spc="-55" dirty="0">
                <a:latin typeface="Arial"/>
                <a:cs typeface="Arial"/>
              </a:rPr>
              <a:t> </a:t>
            </a:r>
            <a:r>
              <a:rPr sz="450" spc="10" dirty="0">
                <a:latin typeface="Arial"/>
                <a:cs typeface="Arial"/>
              </a:rPr>
              <a:t>Bracket  </a:t>
            </a:r>
            <a:r>
              <a:rPr sz="450" spc="5" dirty="0">
                <a:latin typeface="Arial"/>
                <a:cs typeface="Arial"/>
              </a:rPr>
              <a:t>(log</a:t>
            </a:r>
            <a:r>
              <a:rPr sz="450" spc="-55" dirty="0">
                <a:latin typeface="Arial"/>
                <a:cs typeface="Arial"/>
              </a:rPr>
              <a:t> </a:t>
            </a:r>
            <a:r>
              <a:rPr sz="450" spc="5" dirty="0">
                <a:latin typeface="Arial"/>
                <a:cs typeface="Arial"/>
              </a:rPr>
              <a:t>scale)</a:t>
            </a:r>
            <a:endParaRPr sz="450">
              <a:latin typeface="Arial"/>
              <a:cs typeface="Arial"/>
            </a:endParaRPr>
          </a:p>
        </p:txBody>
      </p:sp>
      <p:sp>
        <p:nvSpPr>
          <p:cNvPr id="202" name="object 202"/>
          <p:cNvSpPr/>
          <p:nvPr/>
        </p:nvSpPr>
        <p:spPr>
          <a:xfrm>
            <a:off x="2604037" y="2899885"/>
            <a:ext cx="982980" cy="114935"/>
          </a:xfrm>
          <a:custGeom>
            <a:avLst/>
            <a:gdLst/>
            <a:ahLst/>
            <a:cxnLst/>
            <a:rect l="l" t="t" r="r" b="b"/>
            <a:pathLst>
              <a:path w="982979" h="114935">
                <a:moveTo>
                  <a:pt x="0" y="114347"/>
                </a:moveTo>
                <a:lnTo>
                  <a:pt x="982955" y="114347"/>
                </a:lnTo>
                <a:lnTo>
                  <a:pt x="982955" y="0"/>
                </a:lnTo>
                <a:lnTo>
                  <a:pt x="0" y="0"/>
                </a:lnTo>
                <a:lnTo>
                  <a:pt x="0" y="1143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2630498" y="2957059"/>
            <a:ext cx="229870" cy="0"/>
          </a:xfrm>
          <a:custGeom>
            <a:avLst/>
            <a:gdLst/>
            <a:ahLst/>
            <a:cxnLst/>
            <a:rect l="l" t="t" r="r" b="b"/>
            <a:pathLst>
              <a:path w="229869">
                <a:moveTo>
                  <a:pt x="0" y="0"/>
                </a:moveTo>
                <a:lnTo>
                  <a:pt x="229771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2630498" y="2943559"/>
            <a:ext cx="0" cy="27305"/>
          </a:xfrm>
          <a:custGeom>
            <a:avLst/>
            <a:gdLst/>
            <a:ahLst/>
            <a:cxnLst/>
            <a:rect l="l" t="t" r="r" b="b"/>
            <a:pathLst>
              <a:path h="27305">
                <a:moveTo>
                  <a:pt x="0" y="27000"/>
                </a:moveTo>
                <a:lnTo>
                  <a:pt x="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2860269" y="2943559"/>
            <a:ext cx="0" cy="27305"/>
          </a:xfrm>
          <a:custGeom>
            <a:avLst/>
            <a:gdLst/>
            <a:ahLst/>
            <a:cxnLst/>
            <a:rect l="l" t="t" r="r" b="b"/>
            <a:pathLst>
              <a:path h="27305">
                <a:moveTo>
                  <a:pt x="0" y="27000"/>
                </a:moveTo>
                <a:lnTo>
                  <a:pt x="0" y="0"/>
                </a:lnTo>
              </a:path>
            </a:pathLst>
          </a:custGeom>
          <a:ln w="5301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3191568" y="2940925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25042" y="0"/>
                </a:moveTo>
                <a:lnTo>
                  <a:pt x="7221" y="0"/>
                </a:lnTo>
                <a:lnTo>
                  <a:pt x="0" y="7225"/>
                </a:lnTo>
                <a:lnTo>
                  <a:pt x="0" y="25042"/>
                </a:lnTo>
                <a:lnTo>
                  <a:pt x="7221" y="32265"/>
                </a:lnTo>
                <a:lnTo>
                  <a:pt x="25042" y="32265"/>
                </a:lnTo>
                <a:lnTo>
                  <a:pt x="32264" y="25042"/>
                </a:lnTo>
                <a:lnTo>
                  <a:pt x="32264" y="7225"/>
                </a:lnTo>
                <a:lnTo>
                  <a:pt x="25042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3194198" y="2943559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5" h="27305">
                <a:moveTo>
                  <a:pt x="27000" y="13500"/>
                </a:moveTo>
                <a:lnTo>
                  <a:pt x="27000" y="6044"/>
                </a:lnTo>
                <a:lnTo>
                  <a:pt x="20956" y="0"/>
                </a:lnTo>
                <a:lnTo>
                  <a:pt x="13500" y="0"/>
                </a:lnTo>
                <a:lnTo>
                  <a:pt x="6049" y="0"/>
                </a:lnTo>
                <a:lnTo>
                  <a:pt x="0" y="6044"/>
                </a:lnTo>
                <a:lnTo>
                  <a:pt x="0" y="13500"/>
                </a:lnTo>
                <a:lnTo>
                  <a:pt x="0" y="20955"/>
                </a:lnTo>
                <a:lnTo>
                  <a:pt x="6049" y="27000"/>
                </a:lnTo>
                <a:lnTo>
                  <a:pt x="13500" y="27000"/>
                </a:lnTo>
                <a:lnTo>
                  <a:pt x="20956" y="27000"/>
                </a:lnTo>
                <a:lnTo>
                  <a:pt x="27000" y="20955"/>
                </a:lnTo>
                <a:lnTo>
                  <a:pt x="27000" y="13500"/>
                </a:lnTo>
                <a:close/>
              </a:path>
            </a:pathLst>
          </a:custGeom>
          <a:ln w="5301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 txBox="1"/>
          <p:nvPr/>
        </p:nvSpPr>
        <p:spPr>
          <a:xfrm>
            <a:off x="2605794" y="2901641"/>
            <a:ext cx="979805" cy="111125"/>
          </a:xfrm>
          <a:prstGeom prst="rect">
            <a:avLst/>
          </a:prstGeom>
          <a:ln w="3534">
            <a:solidFill>
              <a:srgbClr val="000000"/>
            </a:solidFill>
          </a:ln>
        </p:spPr>
        <p:txBody>
          <a:bodyPr vert="horz" wrap="square" lIns="0" tIns="17780" rIns="0" bIns="0" rtlCol="0">
            <a:spAutoFit/>
          </a:bodyPr>
          <a:lstStyle/>
          <a:p>
            <a:pPr marL="288925">
              <a:lnSpc>
                <a:spcPct val="100000"/>
              </a:lnSpc>
              <a:spcBef>
                <a:spcPts val="140"/>
              </a:spcBef>
              <a:tabLst>
                <a:tab pos="650240" algn="l"/>
              </a:tabLst>
            </a:pPr>
            <a:r>
              <a:rPr sz="450" spc="15" dirty="0">
                <a:latin typeface="Arial"/>
                <a:cs typeface="Arial"/>
              </a:rPr>
              <a:t>95%</a:t>
            </a:r>
            <a:r>
              <a:rPr sz="450" spc="0" dirty="0">
                <a:latin typeface="Arial"/>
                <a:cs typeface="Arial"/>
              </a:rPr>
              <a:t> </a:t>
            </a:r>
            <a:r>
              <a:rPr sz="450" spc="10" dirty="0">
                <a:latin typeface="Arial"/>
                <a:cs typeface="Arial"/>
              </a:rPr>
              <a:t>CI	</a:t>
            </a:r>
            <a:r>
              <a:rPr sz="450" spc="5" dirty="0">
                <a:latin typeface="Arial"/>
                <a:cs typeface="Arial"/>
              </a:rPr>
              <a:t>Coefficient</a:t>
            </a:r>
            <a:endParaRPr sz="450">
              <a:latin typeface="Arial"/>
              <a:cs typeface="Arial"/>
            </a:endParaRPr>
          </a:p>
        </p:txBody>
      </p:sp>
      <p:sp>
        <p:nvSpPr>
          <p:cNvPr id="209" name="object 209"/>
          <p:cNvSpPr txBox="1"/>
          <p:nvPr/>
        </p:nvSpPr>
        <p:spPr>
          <a:xfrm>
            <a:off x="488124" y="3018911"/>
            <a:ext cx="355282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dirty="0">
                <a:latin typeface="Tahoma"/>
                <a:cs typeface="Tahoma"/>
              </a:rPr>
              <a:t>The </a:t>
            </a:r>
            <a:r>
              <a:rPr sz="900" spc="-25" dirty="0">
                <a:latin typeface="Tahoma"/>
                <a:cs typeface="Tahoma"/>
              </a:rPr>
              <a:t>model </a:t>
            </a:r>
            <a:r>
              <a:rPr sz="900" spc="-30" dirty="0">
                <a:latin typeface="Tahoma"/>
                <a:cs typeface="Tahoma"/>
              </a:rPr>
              <a:t>parameter </a:t>
            </a:r>
            <a:r>
              <a:rPr sz="900" i="1" spc="-45" dirty="0">
                <a:solidFill>
                  <a:srgbClr val="FF0000"/>
                </a:solidFill>
                <a:latin typeface="Arial"/>
                <a:cs typeface="Arial"/>
              </a:rPr>
              <a:t>ρ  </a:t>
            </a:r>
            <a:r>
              <a:rPr sz="900" spc="-15" dirty="0">
                <a:latin typeface="Tahoma"/>
                <a:cs typeface="Tahoma"/>
              </a:rPr>
              <a:t>identified </a:t>
            </a:r>
            <a:r>
              <a:rPr sz="900" spc="-40" dirty="0">
                <a:latin typeface="Tahoma"/>
                <a:cs typeface="Tahoma"/>
              </a:rPr>
              <a:t>by </a:t>
            </a:r>
            <a:r>
              <a:rPr sz="900" spc="-20" dirty="0">
                <a:latin typeface="Tahoma"/>
                <a:cs typeface="Tahoma"/>
              </a:rPr>
              <a:t>the </a:t>
            </a:r>
            <a:r>
              <a:rPr sz="900" spc="-25" dirty="0">
                <a:latin typeface="Tahoma"/>
                <a:cs typeface="Tahoma"/>
              </a:rPr>
              <a:t>corresponding </a:t>
            </a:r>
            <a:r>
              <a:rPr sz="900" spc="-5" dirty="0">
                <a:latin typeface="Tahoma"/>
                <a:cs typeface="Tahoma"/>
              </a:rPr>
              <a:t>IV</a:t>
            </a:r>
            <a:r>
              <a:rPr sz="900" spc="100" dirty="0">
                <a:latin typeface="Tahoma"/>
                <a:cs typeface="Tahoma"/>
              </a:rPr>
              <a:t> </a:t>
            </a:r>
            <a:r>
              <a:rPr sz="900" spc="-125" dirty="0">
                <a:latin typeface="Tahoma"/>
                <a:cs typeface="Tahoma"/>
              </a:rPr>
              <a:t>regression.</a:t>
            </a:r>
            <a:endParaRPr sz="9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35" dirty="0"/>
              <a:t>Non-homotheticity </a:t>
            </a:r>
            <a:r>
              <a:rPr spc="-30" dirty="0"/>
              <a:t>in </a:t>
            </a:r>
            <a:r>
              <a:rPr spc="-25" dirty="0"/>
              <a:t>location </a:t>
            </a:r>
            <a:r>
              <a:rPr spc="-45" dirty="0"/>
              <a:t>choice </a:t>
            </a:r>
            <a:r>
              <a:rPr spc="-40" dirty="0"/>
              <a:t>is </a:t>
            </a:r>
            <a:r>
              <a:rPr spc="-70" dirty="0"/>
              <a:t>governed </a:t>
            </a:r>
            <a:r>
              <a:rPr spc="-75" dirty="0"/>
              <a:t>by </a:t>
            </a:r>
            <a:r>
              <a:rPr spc="130" dirty="0"/>
              <a:t> </a:t>
            </a:r>
            <a:r>
              <a:rPr i="1" spc="-80" dirty="0">
                <a:latin typeface="Arial"/>
                <a:cs typeface="Arial"/>
              </a:rPr>
              <a:t>ρ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3830" y="299013"/>
            <a:ext cx="23444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5" dirty="0">
                <a:latin typeface="Arial"/>
                <a:cs typeface="Arial"/>
              </a:rPr>
              <a:t>Estimating </a:t>
            </a:r>
            <a:r>
              <a:rPr sz="1000" spc="-35" dirty="0">
                <a:latin typeface="Arial"/>
                <a:cs typeface="Arial"/>
              </a:rPr>
              <a:t>equation  </a:t>
            </a:r>
            <a:r>
              <a:rPr sz="1000" spc="-20" dirty="0">
                <a:latin typeface="Arial"/>
                <a:cs typeface="Arial"/>
              </a:rPr>
              <a:t>for </a:t>
            </a:r>
            <a:r>
              <a:rPr sz="1000" spc="-45" dirty="0">
                <a:latin typeface="Arial"/>
                <a:cs typeface="Arial"/>
              </a:rPr>
              <a:t>model  parameter</a:t>
            </a:r>
            <a:r>
              <a:rPr sz="1000" spc="-145" dirty="0">
                <a:latin typeface="Arial"/>
                <a:cs typeface="Arial"/>
              </a:rPr>
              <a:t> </a:t>
            </a:r>
            <a:r>
              <a:rPr sz="1000" i="1" spc="-30" dirty="0">
                <a:solidFill>
                  <a:srgbClr val="FF0000"/>
                </a:solidFill>
                <a:latin typeface="Arial"/>
                <a:cs typeface="Arial"/>
              </a:rPr>
              <a:t>ρ</a:t>
            </a:r>
            <a:r>
              <a:rPr sz="1000" spc="-30" dirty="0"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43520" y="646955"/>
            <a:ext cx="2476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210" dirty="0">
                <a:latin typeface="Arial"/>
                <a:cs typeface="Arial"/>
              </a:rPr>
              <a:t>∆</a:t>
            </a:r>
            <a:r>
              <a:rPr sz="1000" spc="-21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ln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95043" y="540797"/>
            <a:ext cx="909319" cy="3702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" marR="5080" indent="-10795">
              <a:lnSpc>
                <a:spcPct val="113100"/>
              </a:lnSpc>
              <a:spcBef>
                <a:spcPts val="100"/>
              </a:spcBef>
            </a:pPr>
            <a:r>
              <a:rPr sz="1000" u="sng" spc="-80" dirty="0">
                <a:latin typeface="Arial"/>
                <a:cs typeface="Arial"/>
              </a:rPr>
              <a:t>share </a:t>
            </a:r>
            <a:r>
              <a:rPr sz="1000" u="sng" spc="-20" dirty="0">
                <a:latin typeface="Arial"/>
                <a:cs typeface="Arial"/>
              </a:rPr>
              <a:t>of </a:t>
            </a:r>
            <a:r>
              <a:rPr sz="1000" u="sng" spc="-45" dirty="0">
                <a:latin typeface="Arial"/>
                <a:cs typeface="Arial"/>
              </a:rPr>
              <a:t>w </a:t>
            </a:r>
            <a:r>
              <a:rPr sz="1000" u="sng" spc="-15" dirty="0">
                <a:latin typeface="Arial"/>
                <a:cs typeface="Arial"/>
              </a:rPr>
              <a:t>in </a:t>
            </a:r>
            <a:r>
              <a:rPr sz="1000" u="sng" spc="5" dirty="0">
                <a:latin typeface="Arial"/>
                <a:cs typeface="Arial"/>
              </a:rPr>
              <a:t>D,j 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80" dirty="0">
                <a:latin typeface="Arial"/>
                <a:cs typeface="Arial"/>
              </a:rPr>
              <a:t>share 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spc="-45" dirty="0">
                <a:latin typeface="Arial"/>
                <a:cs typeface="Arial"/>
              </a:rPr>
              <a:t>w  </a:t>
            </a:r>
            <a:r>
              <a:rPr sz="1000" spc="-15" dirty="0">
                <a:latin typeface="Arial"/>
                <a:cs typeface="Arial"/>
              </a:rPr>
              <a:t>in</a:t>
            </a:r>
            <a:r>
              <a:rPr sz="1000" spc="-130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S,j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86725" y="468546"/>
            <a:ext cx="11258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19175" algn="l"/>
              </a:tabLst>
            </a:pPr>
            <a:r>
              <a:rPr sz="1000" spc="400" dirty="0">
                <a:latin typeface="Arial"/>
                <a:cs typeface="Arial"/>
              </a:rPr>
              <a:t>(	</a:t>
            </a:r>
            <a:r>
              <a:rPr sz="1000" spc="450" dirty="0">
                <a:latin typeface="Arial"/>
                <a:cs typeface="Arial"/>
              </a:rPr>
              <a:t>\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86939" y="811443"/>
            <a:ext cx="6731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i="1" spc="-25" dirty="0">
                <a:latin typeface="Arial"/>
                <a:cs typeface="Arial"/>
              </a:rPr>
              <a:t>c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77553" y="646955"/>
            <a:ext cx="4470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185" dirty="0">
                <a:latin typeface="Arial"/>
                <a:cs typeface="Arial"/>
              </a:rPr>
              <a:t>=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i="1" spc="75" dirty="0">
                <a:solidFill>
                  <a:srgbClr val="FF0000"/>
                </a:solidFill>
                <a:latin typeface="Arial"/>
                <a:cs typeface="Arial"/>
              </a:rPr>
              <a:t>ρ</a:t>
            </a:r>
            <a:r>
              <a:rPr sz="1000" spc="75" dirty="0">
                <a:latin typeface="Arial"/>
                <a:cs typeface="Arial"/>
              </a:rPr>
              <a:t>∆</a:t>
            </a:r>
            <a:r>
              <a:rPr sz="1000" spc="-15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ln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28047" y="561357"/>
            <a:ext cx="3460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i="1" u="sng" spc="-65" dirty="0">
                <a:latin typeface="Trebuchet MS"/>
                <a:cs typeface="Trebuchet MS"/>
              </a:rPr>
              <a:t>w </a:t>
            </a:r>
            <a:r>
              <a:rPr sz="1000" u="sng" spc="265" dirty="0">
                <a:latin typeface="MS Gothic"/>
                <a:cs typeface="MS Gothic"/>
              </a:rPr>
              <a:t>−</a:t>
            </a:r>
            <a:r>
              <a:rPr sz="1000" u="sng" spc="-285" dirty="0">
                <a:latin typeface="MS Gothic"/>
                <a:cs typeface="MS Gothic"/>
              </a:rPr>
              <a:t> </a:t>
            </a:r>
            <a:r>
              <a:rPr sz="1000" i="1" u="sng" spc="-45" dirty="0">
                <a:latin typeface="Trebuchet MS"/>
                <a:cs typeface="Trebuchet MS"/>
              </a:rPr>
              <a:t>p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48240" y="618289"/>
            <a:ext cx="11874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i="1" u="sng" spc="30" dirty="0">
                <a:latin typeface="Arial"/>
                <a:cs typeface="Arial"/>
              </a:rPr>
              <a:t>Dj</a:t>
            </a:r>
            <a:endParaRPr sz="7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235896" y="733747"/>
            <a:ext cx="42290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i="1" spc="-65" dirty="0">
                <a:latin typeface="Trebuchet MS"/>
                <a:cs typeface="Trebuchet MS"/>
              </a:rPr>
              <a:t>w </a:t>
            </a:r>
            <a:r>
              <a:rPr sz="1000" spc="265" dirty="0">
                <a:latin typeface="MS Gothic"/>
                <a:cs typeface="MS Gothic"/>
              </a:rPr>
              <a:t>−</a:t>
            </a:r>
            <a:r>
              <a:rPr sz="1000" spc="-285" dirty="0">
                <a:latin typeface="MS Gothic"/>
                <a:cs typeface="MS Gothic"/>
              </a:rPr>
              <a:t> </a:t>
            </a:r>
            <a:r>
              <a:rPr sz="1000" i="1" spc="-20" dirty="0">
                <a:latin typeface="Trebuchet MS"/>
                <a:cs typeface="Trebuchet MS"/>
              </a:rPr>
              <a:t>p</a:t>
            </a:r>
            <a:r>
              <a:rPr sz="1050" i="1" spc="-30" baseline="-11904" dirty="0">
                <a:latin typeface="Arial"/>
                <a:cs typeface="Arial"/>
              </a:rPr>
              <a:t>Sj</a:t>
            </a:r>
            <a:endParaRPr sz="1050" baseline="-11904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119729" y="468546"/>
            <a:ext cx="6699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63245" algn="l"/>
              </a:tabLst>
            </a:pPr>
            <a:r>
              <a:rPr sz="1000" spc="400" dirty="0">
                <a:latin typeface="Arial"/>
                <a:cs typeface="Arial"/>
              </a:rPr>
              <a:t>(	</a:t>
            </a:r>
            <a:r>
              <a:rPr sz="1000" spc="450" dirty="0">
                <a:latin typeface="Arial"/>
                <a:cs typeface="Arial"/>
              </a:rPr>
              <a:t>\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64038" y="814224"/>
            <a:ext cx="6731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i="1" spc="-25" dirty="0">
                <a:latin typeface="Arial"/>
                <a:cs typeface="Arial"/>
              </a:rPr>
              <a:t>c</a:t>
            </a:r>
            <a:endParaRPr sz="7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847630" y="646955"/>
            <a:ext cx="5219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185" dirty="0">
                <a:latin typeface="Arial"/>
                <a:cs typeface="Arial"/>
              </a:rPr>
              <a:t>+ </a:t>
            </a:r>
            <a:r>
              <a:rPr sz="1000" i="1" spc="-80" dirty="0">
                <a:latin typeface="Arial"/>
                <a:cs typeface="Arial"/>
              </a:rPr>
              <a:t>ψ</a:t>
            </a:r>
            <a:r>
              <a:rPr sz="1000" i="1" spc="-20" dirty="0">
                <a:latin typeface="Arial"/>
                <a:cs typeface="Arial"/>
              </a:rPr>
              <a:t> </a:t>
            </a:r>
            <a:r>
              <a:rPr sz="1000" spc="185" dirty="0">
                <a:latin typeface="Arial"/>
                <a:cs typeface="Arial"/>
              </a:rPr>
              <a:t>+ </a:t>
            </a:r>
            <a:r>
              <a:rPr sz="1000" i="1" spc="-265" dirty="0">
                <a:latin typeface="Arial"/>
                <a:cs typeface="Arial"/>
              </a:rPr>
              <a:t>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056570" y="703887"/>
            <a:ext cx="44386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99720" algn="l"/>
              </a:tabLst>
            </a:pPr>
            <a:r>
              <a:rPr sz="700" i="1" spc="5" dirty="0">
                <a:latin typeface="Arial"/>
                <a:cs typeface="Arial"/>
              </a:rPr>
              <a:t>cj	</a:t>
            </a:r>
            <a:r>
              <a:rPr sz="700" i="1" spc="0" dirty="0">
                <a:latin typeface="Arial"/>
                <a:cs typeface="Arial"/>
              </a:rPr>
              <a:t>cjw</a:t>
            </a:r>
            <a:endParaRPr sz="700">
              <a:latin typeface="Arial"/>
              <a:cs typeface="Arial"/>
            </a:endParaRPr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1103668" y="1103972"/>
          <a:ext cx="2575560" cy="11341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7105"/>
                <a:gridCol w="1159424"/>
                <a:gridCol w="978991"/>
              </a:tblGrid>
              <a:tr h="292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5760" marR="67945" indent="-109855">
                        <a:lnSpc>
                          <a:spcPts val="950"/>
                        </a:lnSpc>
                        <a:spcBef>
                          <a:spcPts val="180"/>
                        </a:spcBef>
                      </a:pPr>
                      <a:r>
                        <a:rPr sz="800" spc="0" dirty="0">
                          <a:latin typeface="Arial"/>
                          <a:cs typeface="Arial"/>
                        </a:rPr>
                        <a:t>Quality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Definition:  </a:t>
                      </a:r>
                      <a:r>
                        <a:rPr sz="800" spc="-30" dirty="0">
                          <a:latin typeface="Arial"/>
                          <a:cs typeface="Arial"/>
                        </a:rPr>
                        <a:t>College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40" dirty="0">
                          <a:latin typeface="Arial"/>
                          <a:cs typeface="Arial"/>
                        </a:rPr>
                        <a:t>Share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" marR="67945" indent="-23495">
                        <a:lnSpc>
                          <a:spcPts val="950"/>
                        </a:lnSpc>
                        <a:spcBef>
                          <a:spcPts val="180"/>
                        </a:spcBef>
                      </a:pPr>
                      <a:r>
                        <a:rPr sz="800" spc="0" dirty="0">
                          <a:latin typeface="Arial"/>
                          <a:cs typeface="Arial"/>
                        </a:rPr>
                        <a:t>Quality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Definition:  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Restaurant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Chain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4485">
                        <a:lnSpc>
                          <a:spcPts val="955"/>
                        </a:lnSpc>
                        <a:spcBef>
                          <a:spcPts val="150"/>
                        </a:spcBef>
                        <a:tabLst>
                          <a:tab pos="814069" algn="l"/>
                        </a:tabLst>
                      </a:pPr>
                      <a:r>
                        <a:rPr sz="800" spc="25" dirty="0">
                          <a:latin typeface="Arial"/>
                          <a:cs typeface="Arial"/>
                        </a:rPr>
                        <a:t>(1)	(2)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294640">
                        <a:lnSpc>
                          <a:spcPts val="955"/>
                        </a:lnSpc>
                        <a:tabLst>
                          <a:tab pos="832485" algn="l"/>
                        </a:tabLst>
                      </a:pPr>
                      <a:r>
                        <a:rPr sz="800" spc="-15" dirty="0">
                          <a:latin typeface="Arial"/>
                          <a:cs typeface="Arial"/>
                        </a:rPr>
                        <a:t>OLS	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IV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ts val="955"/>
                        </a:lnSpc>
                        <a:spcBef>
                          <a:spcPts val="150"/>
                        </a:spcBef>
                        <a:tabLst>
                          <a:tab pos="633730" algn="l"/>
                        </a:tabLst>
                      </a:pPr>
                      <a:r>
                        <a:rPr sz="800" spc="25" dirty="0">
                          <a:latin typeface="Arial"/>
                          <a:cs typeface="Arial"/>
                        </a:rPr>
                        <a:t>(3)	(4)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114300">
                        <a:lnSpc>
                          <a:spcPts val="955"/>
                        </a:lnSpc>
                        <a:tabLst>
                          <a:tab pos="651510" algn="l"/>
                        </a:tabLst>
                      </a:pPr>
                      <a:r>
                        <a:rPr sz="800" spc="-15" dirty="0">
                          <a:latin typeface="Arial"/>
                          <a:cs typeface="Arial"/>
                        </a:rPr>
                        <a:t>OLS	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IV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i="1" spc="-90" dirty="0">
                          <a:latin typeface="Calibri"/>
                          <a:cs typeface="Calibri"/>
                        </a:rPr>
                        <a:t>ρ</a:t>
                      </a:r>
                      <a:r>
                        <a:rPr sz="800" spc="-90" dirty="0">
                          <a:latin typeface="Arial"/>
                          <a:cs typeface="Arial"/>
                        </a:rPr>
                        <a:t>ˆ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72720" algn="r">
                        <a:lnSpc>
                          <a:spcPct val="100000"/>
                        </a:lnSpc>
                        <a:spcBef>
                          <a:spcPts val="150"/>
                        </a:spcBef>
                        <a:tabLst>
                          <a:tab pos="488950" algn="l"/>
                        </a:tabLst>
                      </a:pPr>
                      <a:r>
                        <a:rPr sz="800" dirty="0">
                          <a:latin typeface="Arial"/>
                          <a:cs typeface="Arial"/>
                        </a:rPr>
                        <a:t>1.34	</a:t>
                      </a:r>
                      <a:r>
                        <a:rPr sz="8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3.19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4610" algn="ctr">
                        <a:lnSpc>
                          <a:spcPct val="100000"/>
                        </a:lnSpc>
                        <a:spcBef>
                          <a:spcPts val="150"/>
                        </a:spcBef>
                        <a:tabLst>
                          <a:tab pos="488950" algn="l"/>
                        </a:tabLst>
                      </a:pPr>
                      <a:r>
                        <a:rPr sz="800" spc="-15" dirty="0">
                          <a:latin typeface="Arial"/>
                          <a:cs typeface="Arial"/>
                        </a:rPr>
                        <a:t>1.38	</a:t>
                      </a:r>
                      <a:r>
                        <a:rPr sz="800" spc="-1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3.38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0810" algn="r">
                        <a:lnSpc>
                          <a:spcPts val="835"/>
                        </a:lnSpc>
                        <a:tabLst>
                          <a:tab pos="488950" algn="l"/>
                        </a:tabLst>
                      </a:pPr>
                      <a:r>
                        <a:rPr sz="800" dirty="0">
                          <a:latin typeface="Arial"/>
                          <a:cs typeface="Arial"/>
                        </a:rPr>
                        <a:t>(0.09)	(0.20)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244" algn="ctr">
                        <a:lnSpc>
                          <a:spcPts val="835"/>
                        </a:lnSpc>
                        <a:tabLst>
                          <a:tab pos="488950" algn="l"/>
                        </a:tabLst>
                      </a:pPr>
                      <a:r>
                        <a:rPr sz="800" spc="5" dirty="0">
                          <a:latin typeface="Arial"/>
                          <a:cs typeface="Arial"/>
                        </a:rPr>
                        <a:t>(0.13)	(0.27)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77800">
                <a:tc>
                  <a:txBody>
                    <a:bodyPr/>
                    <a:lstStyle/>
                    <a:p>
                      <a:pPr marL="75565">
                        <a:lnSpc>
                          <a:spcPts val="850"/>
                        </a:lnSpc>
                        <a:spcBef>
                          <a:spcPts val="484"/>
                        </a:spcBef>
                      </a:pPr>
                      <a:r>
                        <a:rPr sz="1200" i="1" spc="-15" baseline="10416" dirty="0">
                          <a:latin typeface="Calibri"/>
                          <a:cs typeface="Calibri"/>
                        </a:rPr>
                        <a:t>δ</a:t>
                      </a:r>
                      <a:r>
                        <a:rPr sz="600" i="1" spc="-10" dirty="0">
                          <a:latin typeface="Arial"/>
                          <a:cs typeface="Arial"/>
                        </a:rPr>
                        <a:t>cj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61594" marB="0"/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ct val="100000"/>
                        </a:lnSpc>
                        <a:spcBef>
                          <a:spcPts val="350"/>
                        </a:spcBef>
                        <a:tabLst>
                          <a:tab pos="807085" algn="l"/>
                        </a:tabLst>
                      </a:pPr>
                      <a:r>
                        <a:rPr sz="800" spc="-65" dirty="0">
                          <a:latin typeface="Arial"/>
                          <a:cs typeface="Arial"/>
                        </a:rPr>
                        <a:t>Yes	Yes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4450" marB="0"/>
                </a:tc>
                <a:tc>
                  <a:txBody>
                    <a:bodyPr/>
                    <a:lstStyle/>
                    <a:p>
                      <a:pPr marR="55244" algn="ctr">
                        <a:lnSpc>
                          <a:spcPct val="100000"/>
                        </a:lnSpc>
                        <a:spcBef>
                          <a:spcPts val="350"/>
                        </a:spcBef>
                        <a:tabLst>
                          <a:tab pos="488950" algn="l"/>
                        </a:tabLst>
                      </a:pPr>
                      <a:r>
                        <a:rPr sz="800" spc="-65" dirty="0">
                          <a:latin typeface="Arial"/>
                          <a:cs typeface="Arial"/>
                        </a:rPr>
                        <a:t>Yes	Yes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4450" marB="0"/>
                </a:tc>
              </a:tr>
            </a:tbl>
          </a:graphicData>
        </a:graphic>
      </p:graphicFrame>
      <p:sp>
        <p:nvSpPr>
          <p:cNvPr id="17" name="object 17"/>
          <p:cNvSpPr txBox="1"/>
          <p:nvPr/>
        </p:nvSpPr>
        <p:spPr>
          <a:xfrm>
            <a:off x="1166875" y="2294012"/>
            <a:ext cx="13589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spc="-52" baseline="-20833" dirty="0">
                <a:latin typeface="Arial"/>
                <a:cs typeface="Arial"/>
              </a:rPr>
              <a:t>R</a:t>
            </a:r>
            <a:r>
              <a:rPr sz="600" spc="-20" dirty="0"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26221" y="2329737"/>
            <a:ext cx="21717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5" dirty="0">
                <a:latin typeface="Arial"/>
                <a:cs typeface="Arial"/>
              </a:rPr>
              <a:t>0.84</a:t>
            </a:r>
            <a:endParaRPr sz="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805244" y="2329737"/>
            <a:ext cx="21717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5" dirty="0">
                <a:latin typeface="Arial"/>
                <a:cs typeface="Arial"/>
              </a:rPr>
              <a:t>0.87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1103668" y="2486834"/>
          <a:ext cx="2575560" cy="2711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053"/>
                <a:gridCol w="450617"/>
                <a:gridCol w="489541"/>
                <a:gridCol w="489475"/>
                <a:gridCol w="520833"/>
              </a:tblGrid>
              <a:tr h="101600">
                <a:tc>
                  <a:txBody>
                    <a:bodyPr/>
                    <a:lstStyle/>
                    <a:p>
                      <a:pPr marL="75565">
                        <a:lnSpc>
                          <a:spcPts val="765"/>
                        </a:lnSpc>
                      </a:pPr>
                      <a:r>
                        <a:rPr sz="800" spc="25" dirty="0">
                          <a:latin typeface="Arial"/>
                          <a:cs typeface="Arial"/>
                        </a:rPr>
                        <a:t>KP</a:t>
                      </a:r>
                      <a:r>
                        <a:rPr sz="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F-Stat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ts val="765"/>
                        </a:lnSpc>
                      </a:pPr>
                      <a:r>
                        <a:rPr sz="800" spc="-15" dirty="0">
                          <a:latin typeface="Arial"/>
                          <a:cs typeface="Arial"/>
                        </a:rPr>
                        <a:t>45.37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ctr">
                        <a:lnSpc>
                          <a:spcPts val="765"/>
                        </a:lnSpc>
                      </a:pPr>
                      <a:r>
                        <a:rPr sz="800" spc="-15" dirty="0">
                          <a:latin typeface="Arial"/>
                          <a:cs typeface="Arial"/>
                        </a:rPr>
                        <a:t>48.02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39700">
                <a:tc>
                  <a:txBody>
                    <a:bodyPr/>
                    <a:lstStyle/>
                    <a:p>
                      <a:pPr marL="75565">
                        <a:lnSpc>
                          <a:spcPts val="835"/>
                        </a:lnSpc>
                      </a:pPr>
                      <a:r>
                        <a:rPr sz="800" spc="-30" dirty="0">
                          <a:latin typeface="Arial"/>
                          <a:cs typeface="Arial"/>
                        </a:rPr>
                        <a:t>Obs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835"/>
                        </a:lnSpc>
                      </a:pPr>
                      <a:r>
                        <a:rPr sz="800" spc="-15" dirty="0">
                          <a:latin typeface="Arial"/>
                          <a:cs typeface="Arial"/>
                        </a:rPr>
                        <a:t>1,599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ts val="835"/>
                        </a:lnSpc>
                      </a:pPr>
                      <a:r>
                        <a:rPr sz="800" spc="-15" dirty="0">
                          <a:latin typeface="Arial"/>
                          <a:cs typeface="Arial"/>
                        </a:rPr>
                        <a:t>1,599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ts val="835"/>
                        </a:lnSpc>
                      </a:pPr>
                      <a:r>
                        <a:rPr sz="800" spc="-15" dirty="0">
                          <a:latin typeface="Arial"/>
                          <a:cs typeface="Arial"/>
                        </a:rPr>
                        <a:t>1,434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ctr">
                        <a:lnSpc>
                          <a:spcPts val="835"/>
                        </a:lnSpc>
                      </a:pPr>
                      <a:r>
                        <a:rPr sz="800" spc="-15" dirty="0">
                          <a:latin typeface="Arial"/>
                          <a:cs typeface="Arial"/>
                        </a:rPr>
                        <a:t>1,434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1" name="object 21"/>
          <p:cNvSpPr txBox="1"/>
          <p:nvPr/>
        </p:nvSpPr>
        <p:spPr>
          <a:xfrm>
            <a:off x="113830" y="2826307"/>
            <a:ext cx="5472430" cy="2673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>
              <a:lnSpc>
                <a:spcPts val="950"/>
              </a:lnSpc>
              <a:spcBef>
                <a:spcPts val="135"/>
              </a:spcBef>
            </a:pPr>
            <a:r>
              <a:rPr sz="800" spc="-10" dirty="0">
                <a:latin typeface="Arial"/>
                <a:cs typeface="Arial"/>
              </a:rPr>
              <a:t>Notes: </a:t>
            </a:r>
            <a:r>
              <a:rPr sz="800" spc="0" dirty="0">
                <a:latin typeface="Arial"/>
                <a:cs typeface="Arial"/>
              </a:rPr>
              <a:t>Data </a:t>
            </a:r>
            <a:r>
              <a:rPr sz="800" spc="5" dirty="0">
                <a:latin typeface="Arial"/>
                <a:cs typeface="Arial"/>
              </a:rPr>
              <a:t>from </a:t>
            </a:r>
            <a:r>
              <a:rPr sz="800" spc="-25" dirty="0">
                <a:latin typeface="Arial"/>
                <a:cs typeface="Arial"/>
              </a:rPr>
              <a:t>2000 </a:t>
            </a:r>
            <a:r>
              <a:rPr sz="800" spc="-20" dirty="0">
                <a:latin typeface="Arial"/>
                <a:cs typeface="Arial"/>
              </a:rPr>
              <a:t>and </a:t>
            </a:r>
            <a:r>
              <a:rPr sz="800" spc="-25" dirty="0">
                <a:latin typeface="Arial"/>
                <a:cs typeface="Arial"/>
              </a:rPr>
              <a:t>2014 </a:t>
            </a:r>
            <a:r>
              <a:rPr sz="800" spc="0" dirty="0">
                <a:latin typeface="Arial"/>
                <a:cs typeface="Arial"/>
              </a:rPr>
              <a:t>in </a:t>
            </a:r>
            <a:r>
              <a:rPr sz="800" spc="-25" dirty="0">
                <a:latin typeface="Arial"/>
                <a:cs typeface="Arial"/>
              </a:rPr>
              <a:t>100 </a:t>
            </a:r>
            <a:r>
              <a:rPr sz="800" spc="-15" dirty="0">
                <a:latin typeface="Arial"/>
                <a:cs typeface="Arial"/>
              </a:rPr>
              <a:t>largest </a:t>
            </a:r>
            <a:r>
              <a:rPr sz="800" spc="-20" dirty="0">
                <a:latin typeface="Arial"/>
                <a:cs typeface="Arial"/>
              </a:rPr>
              <a:t>CBSAs. </a:t>
            </a:r>
            <a:r>
              <a:rPr sz="800" spc="-15" dirty="0">
                <a:latin typeface="Arial"/>
                <a:cs typeface="Arial"/>
              </a:rPr>
              <a:t>Observations </a:t>
            </a:r>
            <a:r>
              <a:rPr sz="800" spc="-40" dirty="0">
                <a:latin typeface="Arial"/>
                <a:cs typeface="Arial"/>
              </a:rPr>
              <a:t>are </a:t>
            </a:r>
            <a:r>
              <a:rPr sz="800" spc="-5" dirty="0">
                <a:latin typeface="Arial"/>
                <a:cs typeface="Arial"/>
              </a:rPr>
              <a:t>CBSA-population </a:t>
            </a:r>
            <a:r>
              <a:rPr sz="800" spc="-10" dirty="0">
                <a:latin typeface="Arial"/>
                <a:cs typeface="Arial"/>
              </a:rPr>
              <a:t>weighted. </a:t>
            </a:r>
            <a:r>
              <a:rPr sz="800" spc="-15" dirty="0">
                <a:latin typeface="Arial"/>
                <a:cs typeface="Arial"/>
              </a:rPr>
              <a:t>Standard </a:t>
            </a:r>
            <a:r>
              <a:rPr sz="800" spc="-25" dirty="0">
                <a:latin typeface="Arial"/>
                <a:cs typeface="Arial"/>
              </a:rPr>
              <a:t>errors </a:t>
            </a:r>
            <a:r>
              <a:rPr sz="800" spc="0" dirty="0">
                <a:latin typeface="Arial"/>
                <a:cs typeface="Arial"/>
              </a:rPr>
              <a:t>in  </a:t>
            </a:r>
            <a:r>
              <a:rPr sz="800" spc="-30" dirty="0">
                <a:latin typeface="Arial"/>
                <a:cs typeface="Arial"/>
              </a:rPr>
              <a:t>parentheses.  </a:t>
            </a:r>
            <a:r>
              <a:rPr sz="800" spc="25" dirty="0">
                <a:latin typeface="Arial"/>
                <a:cs typeface="Arial"/>
              </a:rPr>
              <a:t>KP </a:t>
            </a:r>
            <a:r>
              <a:rPr sz="800" spc="5" dirty="0">
                <a:latin typeface="Arial"/>
                <a:cs typeface="Arial"/>
              </a:rPr>
              <a:t>F-Stat </a:t>
            </a:r>
            <a:r>
              <a:rPr sz="800" spc="185" dirty="0">
                <a:latin typeface="Arial"/>
                <a:cs typeface="Arial"/>
              </a:rPr>
              <a:t>= </a:t>
            </a:r>
            <a:r>
              <a:rPr sz="800" spc="-10" dirty="0">
                <a:latin typeface="Arial"/>
                <a:cs typeface="Arial"/>
              </a:rPr>
              <a:t>Kleinberger-Papp </a:t>
            </a:r>
            <a:r>
              <a:rPr sz="800" spc="-5" dirty="0">
                <a:latin typeface="Arial"/>
                <a:cs typeface="Arial"/>
              </a:rPr>
              <a:t>Wald F</a:t>
            </a:r>
            <a:r>
              <a:rPr sz="800" spc="165" dirty="0">
                <a:latin typeface="Arial"/>
                <a:cs typeface="Arial"/>
              </a:rPr>
              <a:t> </a:t>
            </a:r>
            <a:r>
              <a:rPr sz="800" spc="0" dirty="0">
                <a:latin typeface="Arial"/>
                <a:cs typeface="Arial"/>
              </a:rPr>
              <a:t>statistic.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34093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50" dirty="0"/>
              <a:t>Parameters </a:t>
            </a:r>
            <a:r>
              <a:rPr spc="-15" dirty="0"/>
              <a:t>that </a:t>
            </a:r>
            <a:r>
              <a:rPr spc="-65" dirty="0"/>
              <a:t>govern </a:t>
            </a:r>
            <a:r>
              <a:rPr spc="-50" dirty="0"/>
              <a:t>amenity</a:t>
            </a:r>
            <a:r>
              <a:rPr spc="190" dirty="0"/>
              <a:t> </a:t>
            </a:r>
            <a:r>
              <a:rPr spc="-45" dirty="0"/>
              <a:t>consumption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5097" y="570120"/>
            <a:ext cx="327215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285">
              <a:lnSpc>
                <a:spcPct val="100000"/>
              </a:lnSpc>
              <a:spcBef>
                <a:spcPts val="95"/>
              </a:spcBef>
              <a:buClr>
                <a:srgbClr val="3333B2"/>
              </a:buClr>
              <a:buSzPct val="90000"/>
              <a:buFont typeface="Lucida Sans Unicode"/>
              <a:buChar char="•"/>
              <a:tabLst>
                <a:tab pos="134620" algn="l"/>
              </a:tabLst>
            </a:pPr>
            <a:r>
              <a:rPr sz="1000" spc="-45" dirty="0">
                <a:latin typeface="Arial"/>
                <a:cs typeface="Arial"/>
              </a:rPr>
              <a:t>Derive  </a:t>
            </a:r>
            <a:r>
              <a:rPr sz="1000" spc="-25" dirty="0">
                <a:latin typeface="Arial"/>
                <a:cs typeface="Arial"/>
              </a:rPr>
              <a:t>gravity </a:t>
            </a:r>
            <a:r>
              <a:rPr sz="1000" spc="-60" dirty="0">
                <a:latin typeface="Arial"/>
                <a:cs typeface="Arial"/>
              </a:rPr>
              <a:t>regression  </a:t>
            </a:r>
            <a:r>
              <a:rPr sz="1000" spc="-20" dirty="0">
                <a:latin typeface="Arial"/>
                <a:cs typeface="Arial"/>
              </a:rPr>
              <a:t>for </a:t>
            </a:r>
            <a:r>
              <a:rPr sz="1000" spc="-15" dirty="0">
                <a:latin typeface="Arial"/>
                <a:cs typeface="Arial"/>
              </a:rPr>
              <a:t>trips </a:t>
            </a:r>
            <a:r>
              <a:rPr sz="1000" spc="5" dirty="0">
                <a:latin typeface="Arial"/>
                <a:cs typeface="Arial"/>
              </a:rPr>
              <a:t>to </a:t>
            </a:r>
            <a:r>
              <a:rPr sz="1000" spc="-45" dirty="0">
                <a:latin typeface="Arial"/>
                <a:cs typeface="Arial"/>
              </a:rPr>
              <a:t>amenities  </a:t>
            </a:r>
            <a:r>
              <a:rPr sz="1000" spc="-20" dirty="0">
                <a:latin typeface="Arial"/>
                <a:cs typeface="Arial"/>
              </a:rPr>
              <a:t>from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40" dirty="0">
                <a:latin typeface="Arial"/>
                <a:cs typeface="Arial"/>
              </a:rPr>
              <a:t>model: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71955" y="1119954"/>
            <a:ext cx="121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5" dirty="0">
                <a:latin typeface="Arial"/>
                <a:cs typeface="Arial"/>
              </a:rPr>
              <a:t>ln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96961" y="1039982"/>
            <a:ext cx="48958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500" i="1" spc="120" baseline="2777" dirty="0">
                <a:latin typeface="Trebuchet MS"/>
                <a:cs typeface="Trebuchet MS"/>
              </a:rPr>
              <a:t>N</a:t>
            </a:r>
            <a:r>
              <a:rPr sz="1500" i="1" spc="-15" baseline="2777" dirty="0">
                <a:latin typeface="Trebuchet MS"/>
                <a:cs typeface="Trebuchet MS"/>
              </a:rPr>
              <a:t>T</a:t>
            </a:r>
            <a:r>
              <a:rPr sz="1500" i="1" spc="-82" baseline="2777" dirty="0">
                <a:latin typeface="Trebuchet MS"/>
                <a:cs typeface="Trebuchet MS"/>
              </a:rPr>
              <a:t>rip</a:t>
            </a:r>
            <a:r>
              <a:rPr sz="1500" i="1" spc="22" baseline="2777" dirty="0">
                <a:latin typeface="Trebuchet MS"/>
                <a:cs typeface="Trebuchet MS"/>
              </a:rPr>
              <a:t>s</a:t>
            </a:r>
            <a:r>
              <a:rPr sz="1050" i="1" spc="15" baseline="-15873" dirty="0">
                <a:latin typeface="Arial"/>
                <a:cs typeface="Arial"/>
              </a:rPr>
              <a:t>rr</a:t>
            </a:r>
            <a:r>
              <a:rPr sz="1050" i="1" spc="-179" baseline="-15873" dirty="0">
                <a:latin typeface="Arial"/>
                <a:cs typeface="Arial"/>
              </a:rPr>
              <a:t> </a:t>
            </a:r>
            <a:r>
              <a:rPr sz="500" i="1" spc="75" dirty="0">
                <a:latin typeface="Arial"/>
                <a:cs typeface="Arial"/>
              </a:rPr>
              <a:t>I</a:t>
            </a:r>
            <a:endParaRPr sz="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14081" y="1206746"/>
            <a:ext cx="3784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i="1" spc="80" dirty="0">
                <a:latin typeface="Trebuchet MS"/>
                <a:cs typeface="Trebuchet MS"/>
              </a:rPr>
              <a:t>N</a:t>
            </a:r>
            <a:r>
              <a:rPr sz="1000" i="1" spc="-10" dirty="0">
                <a:latin typeface="Trebuchet MS"/>
                <a:cs typeface="Trebuchet MS"/>
              </a:rPr>
              <a:t>T</a:t>
            </a:r>
            <a:r>
              <a:rPr sz="1000" i="1" spc="-55" dirty="0">
                <a:latin typeface="Trebuchet MS"/>
                <a:cs typeface="Trebuchet MS"/>
              </a:rPr>
              <a:t>rips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64473" y="906122"/>
            <a:ext cx="33528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i="1" dirty="0">
                <a:latin typeface="Arial"/>
                <a:cs typeface="Arial"/>
              </a:rPr>
              <a:t>Dummy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11703" y="936062"/>
            <a:ext cx="5334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i="1" spc="75" dirty="0">
                <a:latin typeface="Arial"/>
                <a:cs typeface="Arial"/>
              </a:rPr>
              <a:t>I</a:t>
            </a:r>
            <a:endParaRPr sz="5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73845" y="954693"/>
            <a:ext cx="32385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i="1" spc="35" dirty="0">
                <a:latin typeface="Arial"/>
                <a:cs typeface="Arial"/>
              </a:rPr>
              <a:t>j</a:t>
            </a:r>
            <a:r>
              <a:rPr sz="500" spc="35" dirty="0">
                <a:latin typeface="Arial"/>
                <a:cs typeface="Arial"/>
              </a:rPr>
              <a:t>(</a:t>
            </a:r>
            <a:r>
              <a:rPr sz="500" i="1" spc="35" dirty="0">
                <a:latin typeface="Arial"/>
                <a:cs typeface="Arial"/>
              </a:rPr>
              <a:t>r </a:t>
            </a:r>
            <a:r>
              <a:rPr sz="500" spc="40" dirty="0">
                <a:latin typeface="Arial"/>
                <a:cs typeface="Arial"/>
              </a:rPr>
              <a:t>)</a:t>
            </a:r>
            <a:r>
              <a:rPr sz="500" i="1" spc="40" dirty="0">
                <a:latin typeface="Arial"/>
                <a:cs typeface="Arial"/>
              </a:rPr>
              <a:t>I</a:t>
            </a:r>
            <a:r>
              <a:rPr sz="500" spc="40" dirty="0">
                <a:latin typeface="Arial"/>
                <a:cs typeface="Arial"/>
              </a:rPr>
              <a:t>=</a:t>
            </a:r>
            <a:r>
              <a:rPr sz="500" i="1" spc="40" dirty="0">
                <a:latin typeface="Arial"/>
                <a:cs typeface="Arial"/>
              </a:rPr>
              <a:t>j</a:t>
            </a:r>
            <a:r>
              <a:rPr sz="500" spc="40" dirty="0">
                <a:latin typeface="Arial"/>
                <a:cs typeface="Arial"/>
              </a:rPr>
              <a:t>(</a:t>
            </a:r>
            <a:r>
              <a:rPr sz="500" i="1" spc="40" dirty="0">
                <a:latin typeface="Arial"/>
                <a:cs typeface="Arial"/>
              </a:rPr>
              <a:t>r</a:t>
            </a:r>
            <a:r>
              <a:rPr sz="500" i="1" spc="-15" dirty="0">
                <a:latin typeface="Arial"/>
                <a:cs typeface="Arial"/>
              </a:rPr>
              <a:t> </a:t>
            </a:r>
            <a:r>
              <a:rPr sz="500" spc="-50" dirty="0">
                <a:latin typeface="Arial"/>
                <a:cs typeface="Arial"/>
              </a:rPr>
              <a:t>)</a:t>
            </a:r>
            <a:endParaRPr sz="5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741066" y="1106087"/>
            <a:ext cx="207010" cy="0"/>
          </a:xfrm>
          <a:custGeom>
            <a:avLst/>
            <a:gdLst/>
            <a:ahLst/>
            <a:cxnLst/>
            <a:rect l="l" t="t" r="r" b="b"/>
            <a:pathLst>
              <a:path w="207010">
                <a:moveTo>
                  <a:pt x="0" y="0"/>
                </a:moveTo>
                <a:lnTo>
                  <a:pt x="206717" y="0"/>
                </a:lnTo>
              </a:path>
            </a:pathLst>
          </a:custGeom>
          <a:ln w="151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488643" y="941544"/>
            <a:ext cx="1529080" cy="2101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0">
              <a:lnSpc>
                <a:spcPts val="730"/>
              </a:lnSpc>
              <a:spcBef>
                <a:spcPts val="95"/>
              </a:spcBef>
              <a:tabLst>
                <a:tab pos="612775" algn="l"/>
              </a:tabLst>
            </a:pPr>
            <a:r>
              <a:rPr sz="1000" u="sng" spc="-5" dirty="0">
                <a:latin typeface="Times New Roman"/>
                <a:cs typeface="Times New Roman"/>
              </a:rPr>
              <a:t> 	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730"/>
              </a:lnSpc>
              <a:tabLst>
                <a:tab pos="612775" algn="l"/>
                <a:tab pos="874394" algn="l"/>
                <a:tab pos="1137920" algn="l"/>
                <a:tab pos="1457960" algn="l"/>
              </a:tabLst>
            </a:pPr>
            <a:r>
              <a:rPr sz="1500" spc="600" baseline="13888" dirty="0">
                <a:latin typeface="Arial"/>
                <a:cs typeface="Arial"/>
              </a:rPr>
              <a:t>(	</a:t>
            </a:r>
            <a:r>
              <a:rPr sz="1500" spc="675" baseline="13888" dirty="0">
                <a:latin typeface="Arial"/>
                <a:cs typeface="Arial"/>
              </a:rPr>
              <a:t>\	</a:t>
            </a:r>
            <a:r>
              <a:rPr sz="1000" u="heavy" spc="450" dirty="0">
                <a:latin typeface="Arial"/>
                <a:cs typeface="Arial"/>
              </a:rPr>
              <a:t> 	</a:t>
            </a:r>
            <a:r>
              <a:rPr sz="1500" spc="675" baseline="-19444" dirty="0">
                <a:latin typeface="Arial"/>
                <a:cs typeface="Arial"/>
              </a:rPr>
              <a:t>		</a:t>
            </a:r>
            <a:r>
              <a:rPr sz="1500" spc="-494" baseline="-19444" dirty="0">
                <a:latin typeface="Arial"/>
                <a:cs typeface="Arial"/>
              </a:rPr>
              <a:t>)</a:t>
            </a:r>
            <a:r>
              <a:rPr sz="1000" spc="165" dirty="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217280" y="1119954"/>
            <a:ext cx="11747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185" dirty="0">
                <a:latin typeface="Arial"/>
                <a:cs typeface="Arial"/>
              </a:rPr>
              <a:t>=</a:t>
            </a:r>
            <a:r>
              <a:rPr sz="1000" spc="-15" dirty="0">
                <a:latin typeface="Arial"/>
                <a:cs typeface="Arial"/>
              </a:rPr>
              <a:t> ln 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i="1" spc="35" dirty="0">
                <a:latin typeface="Arial"/>
                <a:cs typeface="Arial"/>
              </a:rPr>
              <a:t>β</a:t>
            </a:r>
            <a:r>
              <a:rPr sz="1050" i="1" spc="52" baseline="-15873" dirty="0">
                <a:latin typeface="Arial"/>
                <a:cs typeface="Arial"/>
              </a:rPr>
              <a:t>j</a:t>
            </a:r>
            <a:r>
              <a:rPr sz="1050" spc="52" baseline="-15873" dirty="0">
                <a:latin typeface="Arial"/>
                <a:cs typeface="Arial"/>
              </a:rPr>
              <a:t>(</a:t>
            </a:r>
            <a:r>
              <a:rPr sz="1050" i="1" spc="52" baseline="-15873" dirty="0">
                <a:latin typeface="Arial"/>
                <a:cs typeface="Arial"/>
              </a:rPr>
              <a:t>r</a:t>
            </a:r>
            <a:r>
              <a:rPr sz="1050" i="1" spc="-187" baseline="-15873" dirty="0">
                <a:latin typeface="Arial"/>
                <a:cs typeface="Arial"/>
              </a:rPr>
              <a:t> </a:t>
            </a:r>
            <a:r>
              <a:rPr sz="1050" spc="75" baseline="-15873" dirty="0">
                <a:latin typeface="Arial"/>
                <a:cs typeface="Arial"/>
              </a:rPr>
              <a:t>)</a:t>
            </a:r>
            <a:r>
              <a:rPr sz="1050" i="1" spc="75" baseline="-15873" dirty="0">
                <a:latin typeface="Arial"/>
                <a:cs typeface="Arial"/>
              </a:rPr>
              <a:t>j</a:t>
            </a:r>
            <a:r>
              <a:rPr sz="1050" spc="75" baseline="-15873" dirty="0">
                <a:latin typeface="Arial"/>
                <a:cs typeface="Arial"/>
              </a:rPr>
              <a:t>(</a:t>
            </a:r>
            <a:r>
              <a:rPr sz="1050" i="1" spc="75" baseline="-15873" dirty="0">
                <a:latin typeface="Arial"/>
                <a:cs typeface="Arial"/>
              </a:rPr>
              <a:t>r</a:t>
            </a:r>
            <a:r>
              <a:rPr sz="1050" i="1" spc="-187" baseline="-15873" dirty="0">
                <a:latin typeface="Arial"/>
                <a:cs typeface="Arial"/>
              </a:rPr>
              <a:t> </a:t>
            </a:r>
            <a:r>
              <a:rPr sz="500" i="1" spc="85" dirty="0">
                <a:latin typeface="Arial"/>
                <a:cs typeface="Arial"/>
              </a:rPr>
              <a:t>I</a:t>
            </a:r>
            <a:r>
              <a:rPr sz="1050" spc="127" baseline="-15873" dirty="0">
                <a:latin typeface="Arial"/>
                <a:cs typeface="Arial"/>
              </a:rPr>
              <a:t>) </a:t>
            </a:r>
            <a:r>
              <a:rPr sz="1050" spc="240" baseline="-15873" dirty="0">
                <a:latin typeface="Arial"/>
                <a:cs typeface="Arial"/>
              </a:rPr>
              <a:t> </a:t>
            </a:r>
            <a:r>
              <a:rPr sz="1000" spc="50" dirty="0">
                <a:latin typeface="MS Gothic"/>
                <a:cs typeface="MS Gothic"/>
              </a:rPr>
              <a:t>−</a:t>
            </a:r>
            <a:r>
              <a:rPr sz="1000" i="1" spc="50" dirty="0">
                <a:solidFill>
                  <a:srgbClr val="FF0000"/>
                </a:solidFill>
                <a:latin typeface="Arial"/>
                <a:cs typeface="Arial"/>
              </a:rPr>
              <a:t>δσ</a:t>
            </a:r>
            <a:r>
              <a:rPr sz="1000" i="1" spc="-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ln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95471" y="1053330"/>
            <a:ext cx="1930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500" i="1" spc="-67" baseline="8333" dirty="0">
                <a:latin typeface="Trebuchet MS"/>
                <a:cs typeface="Trebuchet MS"/>
              </a:rPr>
              <a:t>d</a:t>
            </a:r>
            <a:r>
              <a:rPr sz="700" i="1" spc="10" dirty="0">
                <a:latin typeface="Arial"/>
                <a:cs typeface="Arial"/>
              </a:rPr>
              <a:t>rr</a:t>
            </a:r>
            <a:r>
              <a:rPr sz="700" i="1" spc="-120" dirty="0">
                <a:latin typeface="Arial"/>
                <a:cs typeface="Arial"/>
              </a:rPr>
              <a:t> </a:t>
            </a:r>
            <a:r>
              <a:rPr sz="750" i="1" spc="112" baseline="22222" dirty="0">
                <a:latin typeface="Arial"/>
                <a:cs typeface="Arial"/>
              </a:rPr>
              <a:t>I</a:t>
            </a:r>
            <a:endParaRPr sz="750" baseline="22222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12578" y="1206746"/>
            <a:ext cx="9080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i="1" spc="-45" dirty="0">
                <a:latin typeface="Trebuchet MS"/>
                <a:cs typeface="Trebuchet MS"/>
              </a:rPr>
              <a:t>d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387153" y="941544"/>
            <a:ext cx="4222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604" algn="ctr">
              <a:lnSpc>
                <a:spcPts val="600"/>
              </a:lnSpc>
              <a:spcBef>
                <a:spcPts val="95"/>
              </a:spcBef>
              <a:tabLst>
                <a:tab pos="209550" algn="l"/>
              </a:tabLst>
            </a:pPr>
            <a:r>
              <a:rPr sz="1000" u="sng" spc="-5" dirty="0">
                <a:latin typeface="Times New Roman"/>
                <a:cs typeface="Times New Roman"/>
              </a:rPr>
              <a:t> 	</a:t>
            </a:r>
            <a:endParaRPr sz="1000">
              <a:latin typeface="Times New Roman"/>
              <a:cs typeface="Times New Roman"/>
            </a:endParaRPr>
          </a:p>
          <a:p>
            <a:pPr algn="ctr">
              <a:lnSpc>
                <a:spcPts val="600"/>
              </a:lnSpc>
              <a:tabLst>
                <a:tab pos="302895" algn="l"/>
              </a:tabLst>
            </a:pPr>
            <a:r>
              <a:rPr sz="1000" spc="400" dirty="0">
                <a:latin typeface="Arial"/>
                <a:cs typeface="Arial"/>
              </a:rPr>
              <a:t>(	</a:t>
            </a:r>
            <a:r>
              <a:rPr sz="1000" spc="450" dirty="0">
                <a:latin typeface="Arial"/>
                <a:cs typeface="Arial"/>
              </a:rPr>
              <a:t>\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089704" y="850661"/>
            <a:ext cx="28892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50" i="1" spc="-37" baseline="3968" dirty="0">
                <a:latin typeface="Verdana"/>
                <a:cs typeface="Verdana"/>
              </a:rPr>
              <a:t>θ</a:t>
            </a:r>
            <a:r>
              <a:rPr sz="750" i="1" spc="-37" baseline="-5555" dirty="0">
                <a:latin typeface="Arial"/>
                <a:cs typeface="Arial"/>
              </a:rPr>
              <a:t>r</a:t>
            </a:r>
            <a:r>
              <a:rPr sz="750" i="1" spc="-142" baseline="-5555" dirty="0">
                <a:latin typeface="Arial"/>
                <a:cs typeface="Arial"/>
              </a:rPr>
              <a:t> </a:t>
            </a:r>
            <a:r>
              <a:rPr sz="1050" spc="52" baseline="3968" dirty="0">
                <a:latin typeface="Arial"/>
                <a:cs typeface="Arial"/>
              </a:rPr>
              <a:t>+</a:t>
            </a:r>
            <a:r>
              <a:rPr sz="1050" i="1" spc="52" baseline="3968" dirty="0">
                <a:latin typeface="Verdana"/>
                <a:cs typeface="Verdana"/>
              </a:rPr>
              <a:t>θ</a:t>
            </a:r>
            <a:r>
              <a:rPr sz="750" i="1" spc="52" baseline="-16666" dirty="0">
                <a:latin typeface="Arial"/>
                <a:cs typeface="Arial"/>
              </a:rPr>
              <a:t>r</a:t>
            </a:r>
            <a:r>
              <a:rPr sz="750" i="1" spc="-179" baseline="-16666" dirty="0">
                <a:latin typeface="Arial"/>
                <a:cs typeface="Arial"/>
              </a:rPr>
              <a:t> </a:t>
            </a:r>
            <a:r>
              <a:rPr sz="500" i="1" spc="75" dirty="0">
                <a:latin typeface="Arial"/>
                <a:cs typeface="Arial"/>
              </a:rPr>
              <a:t>I</a:t>
            </a:r>
            <a:endParaRPr sz="5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007942" y="1030166"/>
            <a:ext cx="175895" cy="0"/>
          </a:xfrm>
          <a:custGeom>
            <a:avLst/>
            <a:gdLst/>
            <a:ahLst/>
            <a:cxnLst/>
            <a:rect l="l" t="t" r="r" b="b"/>
            <a:pathLst>
              <a:path w="175895">
                <a:moveTo>
                  <a:pt x="0" y="0"/>
                </a:moveTo>
                <a:lnTo>
                  <a:pt x="175615" y="0"/>
                </a:lnTo>
              </a:path>
            </a:pathLst>
          </a:custGeom>
          <a:ln w="151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938308" y="898530"/>
            <a:ext cx="359410" cy="177800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245110" algn="l"/>
              </a:tabLst>
            </a:pPr>
            <a:r>
              <a:rPr sz="1000" spc="165" dirty="0">
                <a:latin typeface="Arial"/>
                <a:cs typeface="Arial"/>
              </a:rPr>
              <a:t> 	 </a:t>
            </a:r>
            <a:r>
              <a:rPr sz="1000" spc="-20" dirty="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297426" y="1030166"/>
            <a:ext cx="175895" cy="0"/>
          </a:xfrm>
          <a:custGeom>
            <a:avLst/>
            <a:gdLst/>
            <a:ahLst/>
            <a:cxnLst/>
            <a:rect l="l" t="t" r="r" b="b"/>
            <a:pathLst>
              <a:path w="175895">
                <a:moveTo>
                  <a:pt x="0" y="0"/>
                </a:moveTo>
                <a:lnTo>
                  <a:pt x="175615" y="0"/>
                </a:lnTo>
              </a:path>
            </a:pathLst>
          </a:custGeom>
          <a:ln w="151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261230" y="898530"/>
            <a:ext cx="2819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600"/>
              </a:lnSpc>
              <a:spcBef>
                <a:spcPts val="95"/>
              </a:spcBef>
              <a:tabLst>
                <a:tab pos="175260" algn="l"/>
              </a:tabLst>
            </a:pPr>
            <a:r>
              <a:rPr sz="1000" u="sng" spc="-5" dirty="0">
                <a:latin typeface="Times New Roman"/>
                <a:cs typeface="Times New Roman"/>
              </a:rPr>
              <a:t> 	</a:t>
            </a:r>
            <a:endParaRPr sz="1000">
              <a:latin typeface="Times New Roman"/>
              <a:cs typeface="Times New Roman"/>
            </a:endParaRPr>
          </a:p>
          <a:p>
            <a:pPr marR="5080" algn="r">
              <a:lnSpc>
                <a:spcPts val="600"/>
              </a:lnSpc>
            </a:pPr>
            <a:r>
              <a:rPr sz="1000" spc="165" dirty="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811778" y="1119954"/>
            <a:ext cx="3460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185" dirty="0">
                <a:latin typeface="Arial"/>
                <a:cs typeface="Arial"/>
              </a:rPr>
              <a:t>+</a:t>
            </a:r>
            <a:r>
              <a:rPr sz="1000" spc="-204" dirty="0">
                <a:latin typeface="Arial"/>
                <a:cs typeface="Arial"/>
              </a:rPr>
              <a:t> </a:t>
            </a:r>
            <a:r>
              <a:rPr sz="1000" i="1" spc="-35" dirty="0">
                <a:latin typeface="Arial"/>
                <a:cs typeface="Arial"/>
              </a:rPr>
              <a:t>σ </a:t>
            </a:r>
            <a:r>
              <a:rPr sz="1000" spc="-15" dirty="0">
                <a:latin typeface="Arial"/>
                <a:cs typeface="Arial"/>
              </a:rPr>
              <a:t>ln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261230" y="988446"/>
            <a:ext cx="1409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500" i="1" spc="-15" baseline="-19444" dirty="0">
                <a:latin typeface="Trebuchet MS"/>
                <a:cs typeface="Trebuchet MS"/>
              </a:rPr>
              <a:t>p</a:t>
            </a:r>
            <a:r>
              <a:rPr sz="700" i="1" spc="-35" dirty="0">
                <a:latin typeface="Arial"/>
                <a:cs typeface="Arial"/>
              </a:rPr>
              <a:t>a</a:t>
            </a:r>
            <a:endParaRPr sz="7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326597" y="1081788"/>
            <a:ext cx="9525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50" i="1" spc="15" baseline="-15873" dirty="0">
                <a:latin typeface="Arial"/>
                <a:cs typeface="Arial"/>
              </a:rPr>
              <a:t>r</a:t>
            </a:r>
            <a:r>
              <a:rPr sz="1050" i="1" spc="-179" baseline="-15873" dirty="0">
                <a:latin typeface="Arial"/>
                <a:cs typeface="Arial"/>
              </a:rPr>
              <a:t> </a:t>
            </a:r>
            <a:r>
              <a:rPr sz="500" i="1" spc="75" dirty="0">
                <a:latin typeface="Arial"/>
                <a:cs typeface="Arial"/>
              </a:rPr>
              <a:t>I</a:t>
            </a:r>
            <a:endParaRPr sz="5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273803" y="1170195"/>
            <a:ext cx="1409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500" i="1" spc="-15" baseline="-16666" dirty="0">
                <a:latin typeface="Trebuchet MS"/>
                <a:cs typeface="Trebuchet MS"/>
              </a:rPr>
              <a:t>p</a:t>
            </a:r>
            <a:r>
              <a:rPr sz="700" i="1" spc="-35" dirty="0">
                <a:latin typeface="Arial"/>
                <a:cs typeface="Arial"/>
              </a:rPr>
              <a:t>a</a:t>
            </a:r>
            <a:endParaRPr sz="7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976437" y="1275984"/>
            <a:ext cx="242062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613535" algn="l"/>
                <a:tab pos="2374900" algn="l"/>
              </a:tabLst>
            </a:pPr>
            <a:r>
              <a:rPr sz="700" i="1" spc="10" dirty="0">
                <a:latin typeface="Arial"/>
                <a:cs typeface="Arial"/>
              </a:rPr>
              <a:t>rr	</a:t>
            </a:r>
            <a:r>
              <a:rPr sz="1050" i="1" spc="15" baseline="7936" dirty="0">
                <a:latin typeface="Arial"/>
                <a:cs typeface="Arial"/>
              </a:rPr>
              <a:t>rr	</a:t>
            </a:r>
            <a:r>
              <a:rPr sz="700" i="1" spc="10" dirty="0">
                <a:latin typeface="Arial"/>
                <a:cs typeface="Arial"/>
              </a:rPr>
              <a:t>r</a:t>
            </a:r>
            <a:endParaRPr sz="7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152912" y="941544"/>
            <a:ext cx="3771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3845" algn="l"/>
              </a:tabLst>
            </a:pPr>
            <a:r>
              <a:rPr sz="1000" spc="400" dirty="0">
                <a:latin typeface="Arial"/>
                <a:cs typeface="Arial"/>
              </a:rPr>
              <a:t>(	</a:t>
            </a:r>
            <a:r>
              <a:rPr sz="1000" spc="0" dirty="0">
                <a:latin typeface="Arial"/>
                <a:cs typeface="Arial"/>
              </a:rPr>
              <a:t>\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538370" y="1119954"/>
            <a:ext cx="609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i="1" spc="-5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45097" y="1523063"/>
            <a:ext cx="4733290" cy="1418590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255270">
              <a:lnSpc>
                <a:spcPct val="100000"/>
              </a:lnSpc>
              <a:spcBef>
                <a:spcPts val="68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</a:t>
            </a:r>
            <a:r>
              <a:rPr sz="750" spc="547" baseline="16666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900" spc="-5" dirty="0">
                <a:latin typeface="Tahoma"/>
                <a:cs typeface="Tahoma"/>
              </a:rPr>
              <a:t>Origin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30" dirty="0">
                <a:latin typeface="Tahoma"/>
                <a:cs typeface="Tahoma"/>
              </a:rPr>
              <a:t>and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15" dirty="0">
                <a:latin typeface="Tahoma"/>
                <a:cs typeface="Tahoma"/>
              </a:rPr>
              <a:t>destination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fixed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effect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to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10" dirty="0">
                <a:latin typeface="Tahoma"/>
                <a:cs typeface="Tahoma"/>
              </a:rPr>
              <a:t>control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for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35" dirty="0">
                <a:latin typeface="Tahoma"/>
                <a:cs typeface="Tahoma"/>
              </a:rPr>
              <a:t>unobserved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15" dirty="0">
                <a:latin typeface="Tahoma"/>
                <a:cs typeface="Tahoma"/>
              </a:rPr>
              <a:t>quality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30" dirty="0">
                <a:latin typeface="Tahoma"/>
                <a:cs typeface="Tahoma"/>
              </a:rPr>
              <a:t>and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price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90" dirty="0">
                <a:latin typeface="Tahoma"/>
                <a:cs typeface="Tahoma"/>
              </a:rPr>
              <a:t>differences</a:t>
            </a:r>
            <a:endParaRPr sz="900">
              <a:latin typeface="Tahoma"/>
              <a:cs typeface="Tahoma"/>
            </a:endParaRPr>
          </a:p>
          <a:p>
            <a:pPr marL="255270">
              <a:lnSpc>
                <a:spcPct val="100000"/>
              </a:lnSpc>
              <a:spcBef>
                <a:spcPts val="58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spc="-10" dirty="0">
                <a:latin typeface="Tahoma"/>
                <a:cs typeface="Tahoma"/>
              </a:rPr>
              <a:t>Dummy </a:t>
            </a:r>
            <a:r>
              <a:rPr sz="900" spc="-25" dirty="0">
                <a:latin typeface="Tahoma"/>
                <a:cs typeface="Tahoma"/>
              </a:rPr>
              <a:t>consuming amenities </a:t>
            </a:r>
            <a:r>
              <a:rPr sz="900" spc="-10" dirty="0">
                <a:latin typeface="Tahoma"/>
                <a:cs typeface="Tahoma"/>
              </a:rPr>
              <a:t>in </a:t>
            </a:r>
            <a:r>
              <a:rPr sz="900" spc="-35" dirty="0">
                <a:latin typeface="Tahoma"/>
                <a:cs typeface="Tahoma"/>
              </a:rPr>
              <a:t>a </a:t>
            </a:r>
            <a:r>
              <a:rPr sz="900" spc="-25" dirty="0">
                <a:latin typeface="Tahoma"/>
                <a:cs typeface="Tahoma"/>
              </a:rPr>
              <a:t>neighborhood </a:t>
            </a:r>
            <a:r>
              <a:rPr sz="900" spc="-20" dirty="0">
                <a:latin typeface="Tahoma"/>
                <a:cs typeface="Tahoma"/>
              </a:rPr>
              <a:t>of different </a:t>
            </a:r>
            <a:r>
              <a:rPr sz="900" spc="-10" dirty="0">
                <a:latin typeface="Tahoma"/>
                <a:cs typeface="Tahoma"/>
              </a:rPr>
              <a:t>quality </a:t>
            </a:r>
            <a:r>
              <a:rPr sz="900" spc="-15" dirty="0">
                <a:latin typeface="Tahoma"/>
                <a:cs typeface="Tahoma"/>
              </a:rPr>
              <a:t>than</a:t>
            </a:r>
            <a:r>
              <a:rPr sz="900" spc="235" dirty="0">
                <a:latin typeface="Tahoma"/>
                <a:cs typeface="Tahoma"/>
              </a:rPr>
              <a:t> </a:t>
            </a:r>
            <a:r>
              <a:rPr sz="900" spc="-45" dirty="0">
                <a:latin typeface="Tahoma"/>
                <a:cs typeface="Tahoma"/>
              </a:rPr>
              <a:t>own</a:t>
            </a:r>
            <a:endParaRPr sz="9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Times New Roman"/>
              <a:cs typeface="Times New Roman"/>
            </a:endParaRPr>
          </a:p>
          <a:p>
            <a:pPr marL="133985" indent="-121285">
              <a:lnSpc>
                <a:spcPct val="100000"/>
              </a:lnSpc>
              <a:buClr>
                <a:srgbClr val="3333B2"/>
              </a:buClr>
              <a:buSzPct val="90000"/>
              <a:buFont typeface="Lucida Sans Unicode"/>
              <a:buChar char="•"/>
              <a:tabLst>
                <a:tab pos="134620" algn="l"/>
              </a:tabLst>
            </a:pPr>
            <a:r>
              <a:rPr sz="1000" spc="-20" dirty="0">
                <a:latin typeface="Arial"/>
                <a:cs typeface="Arial"/>
              </a:rPr>
              <a:t>Data from </a:t>
            </a:r>
            <a:r>
              <a:rPr sz="1000" spc="-50" dirty="0">
                <a:latin typeface="Arial"/>
                <a:cs typeface="Arial"/>
              </a:rPr>
              <a:t>smartphone</a:t>
            </a:r>
            <a:r>
              <a:rPr sz="1000" spc="160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geolocations</a:t>
            </a:r>
            <a:endParaRPr sz="1000">
              <a:latin typeface="Arial"/>
              <a:cs typeface="Arial"/>
            </a:endParaRPr>
          </a:p>
          <a:p>
            <a:pPr marL="255270">
              <a:lnSpc>
                <a:spcPct val="100000"/>
              </a:lnSpc>
              <a:spcBef>
                <a:spcPts val="79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spc="-30" dirty="0">
                <a:latin typeface="Tahoma"/>
                <a:cs typeface="Tahoma"/>
              </a:rPr>
              <a:t>9.6 </a:t>
            </a:r>
            <a:r>
              <a:rPr sz="900" spc="-5" dirty="0">
                <a:latin typeface="Tahoma"/>
                <a:cs typeface="Tahoma"/>
              </a:rPr>
              <a:t>billion </a:t>
            </a:r>
            <a:r>
              <a:rPr sz="900" spc="-15" dirty="0">
                <a:latin typeface="Tahoma"/>
                <a:cs typeface="Tahoma"/>
              </a:rPr>
              <a:t>visits </a:t>
            </a:r>
            <a:r>
              <a:rPr sz="900" dirty="0">
                <a:latin typeface="Tahoma"/>
                <a:cs typeface="Tahoma"/>
              </a:rPr>
              <a:t>to </a:t>
            </a:r>
            <a:r>
              <a:rPr sz="900" spc="-20" dirty="0">
                <a:latin typeface="Tahoma"/>
                <a:cs typeface="Tahoma"/>
              </a:rPr>
              <a:t>commercial </a:t>
            </a:r>
            <a:r>
              <a:rPr sz="900" spc="-25" dirty="0">
                <a:latin typeface="Tahoma"/>
                <a:cs typeface="Tahoma"/>
              </a:rPr>
              <a:t>establishments </a:t>
            </a:r>
            <a:r>
              <a:rPr sz="900" spc="-20" dirty="0">
                <a:latin typeface="Tahoma"/>
                <a:cs typeface="Tahoma"/>
              </a:rPr>
              <a:t>from </a:t>
            </a:r>
            <a:r>
              <a:rPr sz="900" spc="-35" dirty="0">
                <a:latin typeface="Tahoma"/>
                <a:cs typeface="Tahoma"/>
              </a:rPr>
              <a:t>87 </a:t>
            </a:r>
            <a:r>
              <a:rPr sz="900" spc="-5" dirty="0">
                <a:latin typeface="Tahoma"/>
                <a:cs typeface="Tahoma"/>
              </a:rPr>
              <a:t>million</a:t>
            </a:r>
            <a:r>
              <a:rPr sz="900" spc="229" dirty="0">
                <a:latin typeface="Tahoma"/>
                <a:cs typeface="Tahoma"/>
              </a:rPr>
              <a:t> </a:t>
            </a:r>
            <a:r>
              <a:rPr sz="900" spc="-35" dirty="0">
                <a:latin typeface="Tahoma"/>
                <a:cs typeface="Tahoma"/>
              </a:rPr>
              <a:t>devices</a:t>
            </a:r>
            <a:endParaRPr sz="900">
              <a:latin typeface="Tahoma"/>
              <a:cs typeface="Tahoma"/>
            </a:endParaRPr>
          </a:p>
          <a:p>
            <a:pPr marL="255270">
              <a:lnSpc>
                <a:spcPct val="100000"/>
              </a:lnSpc>
              <a:spcBef>
                <a:spcPts val="43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spc="-15" dirty="0">
                <a:latin typeface="Tahoma"/>
                <a:cs typeface="Tahoma"/>
              </a:rPr>
              <a:t>Select </a:t>
            </a:r>
            <a:r>
              <a:rPr sz="900" spc="-20" dirty="0">
                <a:latin typeface="Tahoma"/>
                <a:cs typeface="Tahoma"/>
              </a:rPr>
              <a:t>trips:  </a:t>
            </a:r>
            <a:r>
              <a:rPr sz="900" spc="-40" dirty="0">
                <a:latin typeface="Tahoma"/>
                <a:cs typeface="Tahoma"/>
              </a:rPr>
              <a:t>home </a:t>
            </a:r>
            <a:r>
              <a:rPr sz="900" spc="75" dirty="0">
                <a:latin typeface="Lucida Sans Unicode"/>
                <a:cs typeface="Lucida Sans Unicode"/>
              </a:rPr>
              <a:t>→ </a:t>
            </a:r>
            <a:r>
              <a:rPr sz="900" spc="-20" dirty="0">
                <a:latin typeface="Tahoma"/>
                <a:cs typeface="Tahoma"/>
              </a:rPr>
              <a:t>non-tradable </a:t>
            </a:r>
            <a:r>
              <a:rPr sz="900" spc="-35" dirty="0">
                <a:latin typeface="Tahoma"/>
                <a:cs typeface="Tahoma"/>
              </a:rPr>
              <a:t>services </a:t>
            </a:r>
            <a:r>
              <a:rPr sz="900" spc="-20" dirty="0">
                <a:latin typeface="Tahoma"/>
                <a:cs typeface="Tahoma"/>
              </a:rPr>
              <a:t>(restaurants, </a:t>
            </a:r>
            <a:r>
              <a:rPr sz="900" spc="-35" dirty="0">
                <a:latin typeface="Tahoma"/>
                <a:cs typeface="Tahoma"/>
              </a:rPr>
              <a:t>gyms, </a:t>
            </a:r>
            <a:r>
              <a:rPr sz="900" spc="-25" dirty="0">
                <a:latin typeface="Tahoma"/>
                <a:cs typeface="Tahoma"/>
              </a:rPr>
              <a:t>theaters,</a:t>
            </a:r>
            <a:r>
              <a:rPr sz="900" spc="0" dirty="0">
                <a:latin typeface="Tahoma"/>
                <a:cs typeface="Tahoma"/>
              </a:rPr>
              <a:t> </a:t>
            </a:r>
            <a:r>
              <a:rPr sz="900" spc="-10" dirty="0">
                <a:latin typeface="Tahoma"/>
                <a:cs typeface="Tahoma"/>
              </a:rPr>
              <a:t>etc.)</a:t>
            </a:r>
            <a:endParaRPr sz="900">
              <a:latin typeface="Tahoma"/>
              <a:cs typeface="Tahoma"/>
            </a:endParaRPr>
          </a:p>
          <a:p>
            <a:pPr marL="509270">
              <a:lnSpc>
                <a:spcPct val="100000"/>
              </a:lnSpc>
              <a:spcBef>
                <a:spcPts val="760"/>
              </a:spcBef>
            </a:pPr>
            <a:r>
              <a:rPr sz="750" spc="494" baseline="16666" dirty="0">
                <a:solidFill>
                  <a:srgbClr val="3333B2"/>
                </a:solidFill>
                <a:latin typeface="Arial"/>
                <a:cs typeface="Arial"/>
              </a:rPr>
              <a:t>* </a:t>
            </a:r>
            <a:r>
              <a:rPr sz="800" spc="-35" dirty="0">
                <a:latin typeface="Arial"/>
                <a:cs typeface="Arial"/>
              </a:rPr>
              <a:t>side  </a:t>
            </a:r>
            <a:r>
              <a:rPr sz="800" spc="-5" dirty="0">
                <a:latin typeface="Arial"/>
                <a:cs typeface="Arial"/>
              </a:rPr>
              <a:t>note:  </a:t>
            </a:r>
            <a:r>
              <a:rPr sz="800" spc="-20" dirty="0">
                <a:latin typeface="Arial"/>
                <a:cs typeface="Arial"/>
              </a:rPr>
              <a:t>81% </a:t>
            </a:r>
            <a:r>
              <a:rPr sz="800" spc="0" dirty="0">
                <a:latin typeface="Arial"/>
                <a:cs typeface="Arial"/>
              </a:rPr>
              <a:t>trips </a:t>
            </a:r>
            <a:r>
              <a:rPr sz="800" spc="-40" dirty="0">
                <a:latin typeface="Arial"/>
                <a:cs typeface="Arial"/>
              </a:rPr>
              <a:t>are  </a:t>
            </a:r>
            <a:r>
              <a:rPr sz="800" spc="0" dirty="0">
                <a:latin typeface="Arial"/>
                <a:cs typeface="Arial"/>
              </a:rPr>
              <a:t>in </a:t>
            </a:r>
            <a:r>
              <a:rPr sz="800" spc="-45" dirty="0">
                <a:latin typeface="Arial"/>
                <a:cs typeface="Arial"/>
              </a:rPr>
              <a:t>same  </a:t>
            </a:r>
            <a:r>
              <a:rPr sz="800" spc="0" dirty="0">
                <a:latin typeface="Arial"/>
                <a:cs typeface="Arial"/>
              </a:rPr>
              <a:t>quality </a:t>
            </a:r>
            <a:r>
              <a:rPr sz="800" spc="-15" dirty="0">
                <a:latin typeface="Arial"/>
                <a:cs typeface="Arial"/>
              </a:rPr>
              <a:t>neighborhood </a:t>
            </a:r>
            <a:r>
              <a:rPr sz="800" spc="-60" dirty="0">
                <a:latin typeface="Arial"/>
                <a:cs typeface="Arial"/>
              </a:rPr>
              <a:t>as 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spc="-25" dirty="0">
                <a:latin typeface="Arial"/>
                <a:cs typeface="Arial"/>
              </a:rPr>
              <a:t>home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4762" y="72527"/>
            <a:ext cx="3373754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35" dirty="0"/>
              <a:t>Gravity </a:t>
            </a:r>
            <a:r>
              <a:rPr spc="-45" dirty="0"/>
              <a:t>Parameter </a:t>
            </a:r>
            <a:r>
              <a:rPr spc="-50" dirty="0"/>
              <a:t>for </a:t>
            </a:r>
            <a:r>
              <a:rPr spc="-30" dirty="0"/>
              <a:t>Amenity </a:t>
            </a:r>
            <a:r>
              <a:rPr spc="-50" dirty="0"/>
              <a:t>Demand</a:t>
            </a:r>
            <a:r>
              <a:rPr spc="280" dirty="0"/>
              <a:t> </a:t>
            </a:r>
            <a:r>
              <a:rPr spc="-25" dirty="0"/>
              <a:t>(</a:t>
            </a:r>
            <a:r>
              <a:rPr i="1" spc="-25" dirty="0">
                <a:latin typeface="Arial"/>
                <a:cs typeface="Arial"/>
              </a:rPr>
              <a:t>δσ</a:t>
            </a:r>
            <a:r>
              <a:rPr spc="-25" dirty="0"/>
              <a:t>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81124" y="575003"/>
            <a:ext cx="10668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0" dirty="0">
                <a:latin typeface="Arial"/>
                <a:cs typeface="Arial"/>
              </a:rPr>
              <a:t>ln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74583" y="504798"/>
            <a:ext cx="34036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i="1" u="sng" spc="-5" dirty="0">
                <a:latin typeface="Arial"/>
                <a:cs typeface="Arial"/>
              </a:rPr>
              <a:t>Trips</a:t>
            </a:r>
            <a:r>
              <a:rPr sz="800" i="1" spc="165" dirty="0">
                <a:latin typeface="Arial"/>
                <a:cs typeface="Arial"/>
              </a:rPr>
              <a:t> </a:t>
            </a:r>
            <a:r>
              <a:rPr sz="500" i="1" u="sng" spc="75" dirty="0">
                <a:latin typeface="Arial"/>
                <a:cs typeface="Arial"/>
              </a:rPr>
              <a:t>I</a:t>
            </a:r>
            <a:endParaRPr sz="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98230" y="551896"/>
            <a:ext cx="8890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i="1" u="sng" spc="10" dirty="0">
                <a:latin typeface="Arial"/>
                <a:cs typeface="Arial"/>
              </a:rPr>
              <a:t>rr</a:t>
            </a:r>
            <a:r>
              <a:rPr sz="600" i="1" u="sng" spc="-105" dirty="0">
                <a:latin typeface="Arial"/>
                <a:cs typeface="Arial"/>
              </a:rPr>
              <a:t> 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91703" y="663471"/>
            <a:ext cx="30416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i="1" spc="7" baseline="6944" dirty="0">
                <a:latin typeface="Arial"/>
                <a:cs typeface="Arial"/>
              </a:rPr>
              <a:t>T</a:t>
            </a:r>
            <a:r>
              <a:rPr sz="1200" i="1" spc="-15" baseline="6944" dirty="0">
                <a:latin typeface="Arial"/>
                <a:cs typeface="Arial"/>
              </a:rPr>
              <a:t>rip</a:t>
            </a:r>
            <a:r>
              <a:rPr sz="1200" i="1" spc="-30" baseline="6944" dirty="0">
                <a:latin typeface="Arial"/>
                <a:cs typeface="Arial"/>
              </a:rPr>
              <a:t>s</a:t>
            </a:r>
            <a:r>
              <a:rPr sz="600" i="1" spc="10" dirty="0">
                <a:latin typeface="Arial"/>
                <a:cs typeface="Arial"/>
              </a:rPr>
              <a:t>rr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80235" y="432789"/>
            <a:ext cx="54229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49580" algn="l"/>
              </a:tabLst>
            </a:pPr>
            <a:r>
              <a:rPr sz="800" spc="350" dirty="0">
                <a:latin typeface="Arial"/>
                <a:cs typeface="Arial"/>
              </a:rPr>
              <a:t>(	</a:t>
            </a:r>
            <a:r>
              <a:rPr sz="800" spc="400" dirty="0">
                <a:latin typeface="Arial"/>
                <a:cs typeface="Arial"/>
              </a:rPr>
              <a:t>\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26386" y="575003"/>
            <a:ext cx="18669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185" dirty="0">
                <a:latin typeface="Arial"/>
                <a:cs typeface="Arial"/>
              </a:rPr>
              <a:t>=</a:t>
            </a:r>
            <a:r>
              <a:rPr sz="800" spc="-90" dirty="0">
                <a:latin typeface="Arial"/>
                <a:cs typeface="Arial"/>
              </a:rPr>
              <a:t> </a:t>
            </a:r>
            <a:r>
              <a:rPr sz="800" i="1" spc="-45" dirty="0">
                <a:latin typeface="Calibri"/>
                <a:cs typeface="Calibri"/>
              </a:rPr>
              <a:t>δ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87498" y="622381"/>
            <a:ext cx="37655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i="1" spc="40" dirty="0">
                <a:latin typeface="Arial"/>
                <a:cs typeface="Arial"/>
              </a:rPr>
              <a:t>j</a:t>
            </a:r>
            <a:r>
              <a:rPr sz="600" spc="40" dirty="0">
                <a:latin typeface="Arial"/>
                <a:cs typeface="Arial"/>
              </a:rPr>
              <a:t>(</a:t>
            </a:r>
            <a:r>
              <a:rPr sz="600" i="1" spc="40" dirty="0">
                <a:latin typeface="Arial"/>
                <a:cs typeface="Arial"/>
              </a:rPr>
              <a:t>r </a:t>
            </a:r>
            <a:r>
              <a:rPr sz="600" spc="50" dirty="0">
                <a:latin typeface="Arial"/>
                <a:cs typeface="Arial"/>
              </a:rPr>
              <a:t>)</a:t>
            </a:r>
            <a:r>
              <a:rPr sz="600" i="1" spc="50" dirty="0">
                <a:latin typeface="Arial"/>
                <a:cs typeface="Arial"/>
              </a:rPr>
              <a:t>/</a:t>
            </a:r>
            <a:r>
              <a:rPr sz="600" spc="50" dirty="0">
                <a:latin typeface="Arial"/>
                <a:cs typeface="Arial"/>
              </a:rPr>
              <a:t>=</a:t>
            </a:r>
            <a:r>
              <a:rPr sz="600" i="1" spc="50" dirty="0">
                <a:latin typeface="Arial"/>
                <a:cs typeface="Arial"/>
              </a:rPr>
              <a:t>j</a:t>
            </a:r>
            <a:r>
              <a:rPr sz="600" spc="50" dirty="0">
                <a:latin typeface="Arial"/>
                <a:cs typeface="Arial"/>
              </a:rPr>
              <a:t>(</a:t>
            </a:r>
            <a:r>
              <a:rPr sz="600" i="1" spc="50" dirty="0">
                <a:latin typeface="Arial"/>
                <a:cs typeface="Arial"/>
              </a:rPr>
              <a:t>r</a:t>
            </a:r>
            <a:r>
              <a:rPr sz="600" i="1" spc="-50" dirty="0">
                <a:latin typeface="Arial"/>
                <a:cs typeface="Arial"/>
              </a:rPr>
              <a:t> </a:t>
            </a:r>
            <a:r>
              <a:rPr sz="600" spc="-65" dirty="0">
                <a:latin typeface="Arial"/>
                <a:cs typeface="Arial"/>
              </a:rPr>
              <a:t>)</a:t>
            </a:r>
            <a:endParaRPr sz="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26461" y="622381"/>
            <a:ext cx="27686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36220" algn="l"/>
              </a:tabLst>
            </a:pPr>
            <a:r>
              <a:rPr sz="900" i="1" spc="15" baseline="4629" dirty="0">
                <a:latin typeface="Arial"/>
                <a:cs typeface="Arial"/>
              </a:rPr>
              <a:t>r	</a:t>
            </a:r>
            <a:r>
              <a:rPr sz="600" i="1" spc="10" dirty="0">
                <a:latin typeface="Arial"/>
                <a:cs typeface="Arial"/>
              </a:rPr>
              <a:t>r</a:t>
            </a:r>
            <a:endParaRPr sz="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72918" y="575283"/>
            <a:ext cx="92646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i="1" spc="75" dirty="0">
                <a:latin typeface="Arial"/>
                <a:cs typeface="Arial"/>
              </a:rPr>
              <a:t>I </a:t>
            </a:r>
            <a:r>
              <a:rPr sz="500" i="1" spc="150" dirty="0">
                <a:latin typeface="Arial"/>
                <a:cs typeface="Arial"/>
              </a:rPr>
              <a:t> </a:t>
            </a:r>
            <a:r>
              <a:rPr sz="800" spc="185" dirty="0">
                <a:latin typeface="Arial"/>
                <a:cs typeface="Arial"/>
              </a:rPr>
              <a:t>+</a:t>
            </a:r>
            <a:r>
              <a:rPr sz="800" spc="-45" dirty="0">
                <a:latin typeface="Arial"/>
                <a:cs typeface="Arial"/>
              </a:rPr>
              <a:t> </a:t>
            </a:r>
            <a:r>
              <a:rPr sz="800" i="1" spc="-55" dirty="0">
                <a:latin typeface="Calibri"/>
                <a:cs typeface="Calibri"/>
              </a:rPr>
              <a:t>θ  </a:t>
            </a:r>
            <a:r>
              <a:rPr sz="800" i="1" spc="60" dirty="0">
                <a:latin typeface="Calibri"/>
                <a:cs typeface="Calibri"/>
              </a:rPr>
              <a:t> </a:t>
            </a:r>
            <a:r>
              <a:rPr sz="800" spc="185" dirty="0">
                <a:latin typeface="Arial"/>
                <a:cs typeface="Arial"/>
              </a:rPr>
              <a:t>+</a:t>
            </a:r>
            <a:r>
              <a:rPr sz="800" spc="-45" dirty="0">
                <a:latin typeface="Arial"/>
                <a:cs typeface="Arial"/>
              </a:rPr>
              <a:t> </a:t>
            </a:r>
            <a:r>
              <a:rPr sz="800" i="1" spc="-55" dirty="0">
                <a:latin typeface="Calibri"/>
                <a:cs typeface="Calibri"/>
              </a:rPr>
              <a:t>θ </a:t>
            </a:r>
            <a:r>
              <a:rPr sz="800" i="1" spc="-35" dirty="0">
                <a:latin typeface="Calibri"/>
                <a:cs typeface="Calibri"/>
              </a:rPr>
              <a:t> </a:t>
            </a:r>
            <a:r>
              <a:rPr sz="500" i="1" spc="75" dirty="0">
                <a:latin typeface="Arial"/>
                <a:cs typeface="Arial"/>
              </a:rPr>
              <a:t>I</a:t>
            </a:r>
            <a:r>
              <a:rPr sz="500" i="1" spc="130" dirty="0">
                <a:latin typeface="Arial"/>
                <a:cs typeface="Arial"/>
              </a:rPr>
              <a:t> </a:t>
            </a:r>
            <a:r>
              <a:rPr sz="800" i="1" spc="185" dirty="0">
                <a:latin typeface="Arial"/>
                <a:cs typeface="Arial"/>
              </a:rPr>
              <a:t>−</a:t>
            </a:r>
            <a:r>
              <a:rPr sz="800" i="1" spc="-45" dirty="0">
                <a:latin typeface="Arial"/>
                <a:cs typeface="Arial"/>
              </a:rPr>
              <a:t> </a:t>
            </a:r>
            <a:r>
              <a:rPr sz="800" i="1" spc="10" dirty="0">
                <a:latin typeface="Calibri"/>
                <a:cs typeface="Calibri"/>
              </a:rPr>
              <a:t>σδ</a:t>
            </a:r>
            <a:r>
              <a:rPr sz="800" i="1" spc="-20" dirty="0">
                <a:latin typeface="Calibri"/>
                <a:cs typeface="Calibri"/>
              </a:rPr>
              <a:t> </a:t>
            </a:r>
            <a:r>
              <a:rPr sz="800" spc="0" dirty="0">
                <a:latin typeface="Arial"/>
                <a:cs typeface="Arial"/>
              </a:rPr>
              <a:t>ln</a:t>
            </a:r>
            <a:endParaRPr sz="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85946" y="504518"/>
            <a:ext cx="8128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i="1" u="sng" spc="-10" dirty="0">
                <a:latin typeface="Arial"/>
                <a:cs typeface="Arial"/>
              </a:rPr>
              <a:t>d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04856" y="542756"/>
            <a:ext cx="5334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i="1" u="sng" spc="75" dirty="0">
                <a:latin typeface="Arial"/>
                <a:cs typeface="Arial"/>
              </a:rPr>
              <a:t>I</a:t>
            </a:r>
            <a:endParaRPr sz="5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641471" y="551896"/>
            <a:ext cx="8890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i="1" u="sng" spc="10" dirty="0">
                <a:latin typeface="Arial"/>
                <a:cs typeface="Arial"/>
              </a:rPr>
              <a:t>rr</a:t>
            </a:r>
            <a:r>
              <a:rPr sz="600" i="1" u="sng" spc="-105" dirty="0">
                <a:latin typeface="Arial"/>
                <a:cs typeface="Arial"/>
              </a:rPr>
              <a:t> </a:t>
            </a:r>
            <a:endParaRPr sz="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603053" y="663471"/>
            <a:ext cx="13652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i="1" spc="-15" baseline="6944" dirty="0">
                <a:latin typeface="Arial"/>
                <a:cs typeface="Arial"/>
              </a:rPr>
              <a:t>d</a:t>
            </a:r>
            <a:r>
              <a:rPr sz="600" i="1" spc="10" dirty="0">
                <a:latin typeface="Arial"/>
                <a:cs typeface="Arial"/>
              </a:rPr>
              <a:t>rr</a:t>
            </a:r>
            <a:endParaRPr sz="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491598" y="432789"/>
            <a:ext cx="37401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305" algn="l"/>
              </a:tabLst>
            </a:pPr>
            <a:r>
              <a:rPr sz="800" spc="350" dirty="0">
                <a:latin typeface="Arial"/>
                <a:cs typeface="Arial"/>
              </a:rPr>
              <a:t>(	</a:t>
            </a:r>
            <a:r>
              <a:rPr sz="800" spc="400" dirty="0">
                <a:latin typeface="Arial"/>
                <a:cs typeface="Arial"/>
              </a:rPr>
              <a:t>\</a:t>
            </a:r>
            <a:endParaRPr sz="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014685" y="617466"/>
            <a:ext cx="8318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i="1" spc="0" dirty="0">
                <a:latin typeface="Arial"/>
                <a:cs typeface="Arial"/>
              </a:rPr>
              <a:t>cj</a:t>
            </a:r>
            <a:endParaRPr sz="6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863657" y="575003"/>
            <a:ext cx="41529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185" dirty="0">
                <a:latin typeface="Arial"/>
                <a:cs typeface="Arial"/>
              </a:rPr>
              <a:t>+</a:t>
            </a:r>
            <a:r>
              <a:rPr sz="800" spc="-135" dirty="0">
                <a:latin typeface="Arial"/>
                <a:cs typeface="Arial"/>
              </a:rPr>
              <a:t> </a:t>
            </a:r>
            <a:r>
              <a:rPr sz="800" i="1" spc="-50" dirty="0">
                <a:latin typeface="Calibri"/>
                <a:cs typeface="Calibri"/>
              </a:rPr>
              <a:t>E   </a:t>
            </a:r>
            <a:r>
              <a:rPr sz="800" spc="25" dirty="0">
                <a:latin typeface="Arial"/>
                <a:cs typeface="Arial"/>
              </a:rPr>
              <a:t>(</a:t>
            </a:r>
            <a:r>
              <a:rPr sz="800" i="1" spc="25" dirty="0">
                <a:latin typeface="Arial"/>
                <a:cs typeface="Arial"/>
              </a:rPr>
              <a:t>w </a:t>
            </a:r>
            <a:r>
              <a:rPr sz="800" spc="55" dirty="0">
                <a:latin typeface="Arial"/>
                <a:cs typeface="Arial"/>
              </a:rPr>
              <a:t>)</a:t>
            </a:r>
            <a:endParaRPr sz="8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85330" y="995197"/>
            <a:ext cx="5189855" cy="0"/>
          </a:xfrm>
          <a:custGeom>
            <a:avLst/>
            <a:gdLst/>
            <a:ahLst/>
            <a:cxnLst/>
            <a:rect l="l" t="t" r="r" b="b"/>
            <a:pathLst>
              <a:path w="5189855">
                <a:moveTo>
                  <a:pt x="0" y="0"/>
                </a:moveTo>
                <a:lnTo>
                  <a:pt x="518934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306690" y="993256"/>
            <a:ext cx="132270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0" dirty="0">
                <a:latin typeface="Arial"/>
                <a:cs typeface="Arial"/>
              </a:rPr>
              <a:t>Quality Definition:  </a:t>
            </a:r>
            <a:r>
              <a:rPr sz="700" spc="-30" dirty="0">
                <a:latin typeface="Arial"/>
                <a:cs typeface="Arial"/>
              </a:rPr>
              <a:t>College</a:t>
            </a:r>
            <a:r>
              <a:rPr sz="700" spc="25" dirty="0">
                <a:latin typeface="Arial"/>
                <a:cs typeface="Arial"/>
              </a:rPr>
              <a:t> </a:t>
            </a:r>
            <a:r>
              <a:rPr sz="700" spc="-35" dirty="0">
                <a:latin typeface="Arial"/>
                <a:cs typeface="Arial"/>
              </a:rPr>
              <a:t>Share</a:t>
            </a:r>
            <a:endParaRPr sz="7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550577" y="993256"/>
            <a:ext cx="151003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0" dirty="0">
                <a:latin typeface="Arial"/>
                <a:cs typeface="Arial"/>
              </a:rPr>
              <a:t>Quality Definition:  </a:t>
            </a:r>
            <a:r>
              <a:rPr sz="700" spc="-15" dirty="0">
                <a:latin typeface="Arial"/>
                <a:cs typeface="Arial"/>
              </a:rPr>
              <a:t>Restaurants</a:t>
            </a:r>
            <a:r>
              <a:rPr sz="700" spc="25" dirty="0">
                <a:latin typeface="Arial"/>
                <a:cs typeface="Arial"/>
              </a:rPr>
              <a:t> </a:t>
            </a:r>
            <a:r>
              <a:rPr sz="700" spc="-20" dirty="0">
                <a:latin typeface="Arial"/>
                <a:cs typeface="Arial"/>
              </a:rPr>
              <a:t>Chain</a:t>
            </a:r>
            <a:endParaRPr sz="7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742413" y="1094475"/>
            <a:ext cx="14605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25" dirty="0">
                <a:latin typeface="Arial"/>
                <a:cs typeface="Arial"/>
              </a:rPr>
              <a:t>(4)</a:t>
            </a:r>
            <a:endParaRPr sz="7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080181" y="1094475"/>
            <a:ext cx="14605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25" dirty="0">
                <a:latin typeface="Arial"/>
                <a:cs typeface="Arial"/>
              </a:rPr>
              <a:t>(8)</a:t>
            </a:r>
            <a:endParaRPr sz="7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016520" y="1094475"/>
            <a:ext cx="146050" cy="233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819"/>
              </a:lnSpc>
              <a:spcBef>
                <a:spcPts val="95"/>
              </a:spcBef>
            </a:pPr>
            <a:r>
              <a:rPr sz="700" spc="25" dirty="0">
                <a:latin typeface="Arial"/>
                <a:cs typeface="Arial"/>
              </a:rPr>
              <a:t>(1)</a:t>
            </a:r>
            <a:endParaRPr sz="700">
              <a:latin typeface="Arial"/>
              <a:cs typeface="Arial"/>
            </a:endParaRPr>
          </a:p>
          <a:p>
            <a:pPr marL="18415">
              <a:lnSpc>
                <a:spcPts val="819"/>
              </a:lnSpc>
            </a:pPr>
            <a:r>
              <a:rPr sz="700" spc="15" dirty="0">
                <a:latin typeface="Arial"/>
                <a:cs typeface="Arial"/>
              </a:rPr>
              <a:t>All</a:t>
            </a:r>
            <a:endParaRPr sz="7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518610" y="1094475"/>
            <a:ext cx="255904" cy="233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7310">
              <a:lnSpc>
                <a:spcPts val="819"/>
              </a:lnSpc>
              <a:spcBef>
                <a:spcPts val="95"/>
              </a:spcBef>
            </a:pPr>
            <a:r>
              <a:rPr sz="700" spc="25" dirty="0">
                <a:latin typeface="Arial"/>
                <a:cs typeface="Arial"/>
              </a:rPr>
              <a:t>(2)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ts val="819"/>
              </a:lnSpc>
            </a:pPr>
            <a:r>
              <a:rPr sz="700" spc="-15" dirty="0">
                <a:solidFill>
                  <a:srgbClr val="FF0000"/>
                </a:solidFill>
                <a:latin typeface="Arial"/>
                <a:cs typeface="Arial"/>
              </a:rPr>
              <a:t>Home</a:t>
            </a:r>
            <a:endParaRPr sz="7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014321" y="1094475"/>
            <a:ext cx="377825" cy="233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819"/>
              </a:lnSpc>
              <a:spcBef>
                <a:spcPts val="95"/>
              </a:spcBef>
            </a:pPr>
            <a:r>
              <a:rPr sz="700" spc="25" dirty="0">
                <a:latin typeface="Arial"/>
                <a:cs typeface="Arial"/>
              </a:rPr>
              <a:t>(3)</a:t>
            </a:r>
            <a:endParaRPr sz="700">
              <a:latin typeface="Arial"/>
              <a:cs typeface="Arial"/>
            </a:endParaRPr>
          </a:p>
          <a:p>
            <a:pPr algn="ctr">
              <a:lnSpc>
                <a:spcPts val="819"/>
              </a:lnSpc>
            </a:pPr>
            <a:r>
              <a:rPr sz="700" spc="15" dirty="0">
                <a:latin typeface="Arial"/>
                <a:cs typeface="Arial"/>
              </a:rPr>
              <a:t>W</a:t>
            </a:r>
            <a:r>
              <a:rPr sz="700" spc="-40" dirty="0">
                <a:latin typeface="Arial"/>
                <a:cs typeface="Arial"/>
              </a:rPr>
              <a:t>ee</a:t>
            </a:r>
            <a:r>
              <a:rPr sz="700" spc="-60" dirty="0">
                <a:latin typeface="Arial"/>
                <a:cs typeface="Arial"/>
              </a:rPr>
              <a:t>k</a:t>
            </a:r>
            <a:r>
              <a:rPr sz="700" spc="-25" dirty="0">
                <a:latin typeface="Arial"/>
                <a:cs typeface="Arial"/>
              </a:rPr>
              <a:t>end</a:t>
            </a:r>
            <a:endParaRPr sz="7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556592" y="1195694"/>
            <a:ext cx="51689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15" dirty="0">
                <a:latin typeface="Arial"/>
                <a:cs typeface="Arial"/>
              </a:rPr>
              <a:t>Home-Home</a:t>
            </a:r>
            <a:endParaRPr sz="7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54289" y="1094475"/>
            <a:ext cx="146050" cy="233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819"/>
              </a:lnSpc>
              <a:spcBef>
                <a:spcPts val="95"/>
              </a:spcBef>
            </a:pPr>
            <a:r>
              <a:rPr sz="700" spc="25" dirty="0">
                <a:latin typeface="Arial"/>
                <a:cs typeface="Arial"/>
              </a:rPr>
              <a:t>(5)</a:t>
            </a:r>
            <a:endParaRPr sz="700">
              <a:latin typeface="Arial"/>
              <a:cs typeface="Arial"/>
            </a:endParaRPr>
          </a:p>
          <a:p>
            <a:pPr marL="18415">
              <a:lnSpc>
                <a:spcPts val="819"/>
              </a:lnSpc>
            </a:pPr>
            <a:r>
              <a:rPr sz="700" spc="15" dirty="0">
                <a:latin typeface="Arial"/>
                <a:cs typeface="Arial"/>
              </a:rPr>
              <a:t>All</a:t>
            </a:r>
            <a:endParaRPr sz="7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855953" y="1094475"/>
            <a:ext cx="255904" cy="233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7945">
              <a:lnSpc>
                <a:spcPts val="819"/>
              </a:lnSpc>
              <a:spcBef>
                <a:spcPts val="95"/>
              </a:spcBef>
            </a:pPr>
            <a:r>
              <a:rPr sz="700" spc="25" dirty="0">
                <a:latin typeface="Arial"/>
                <a:cs typeface="Arial"/>
              </a:rPr>
              <a:t>(6)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ts val="819"/>
              </a:lnSpc>
            </a:pPr>
            <a:r>
              <a:rPr sz="700" spc="-15" dirty="0">
                <a:solidFill>
                  <a:srgbClr val="FF0000"/>
                </a:solidFill>
                <a:latin typeface="Arial"/>
                <a:cs typeface="Arial"/>
              </a:rPr>
              <a:t>Home</a:t>
            </a:r>
            <a:endParaRPr sz="7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351664" y="1094475"/>
            <a:ext cx="377825" cy="233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" algn="ctr">
              <a:lnSpc>
                <a:spcPts val="819"/>
              </a:lnSpc>
              <a:spcBef>
                <a:spcPts val="95"/>
              </a:spcBef>
            </a:pPr>
            <a:r>
              <a:rPr sz="700" spc="25" dirty="0">
                <a:latin typeface="Arial"/>
                <a:cs typeface="Arial"/>
              </a:rPr>
              <a:t>(7)</a:t>
            </a:r>
            <a:endParaRPr sz="700">
              <a:latin typeface="Arial"/>
              <a:cs typeface="Arial"/>
            </a:endParaRPr>
          </a:p>
          <a:p>
            <a:pPr algn="ctr">
              <a:lnSpc>
                <a:spcPts val="819"/>
              </a:lnSpc>
            </a:pPr>
            <a:r>
              <a:rPr sz="700" spc="15" dirty="0">
                <a:latin typeface="Arial"/>
                <a:cs typeface="Arial"/>
              </a:rPr>
              <a:t>W</a:t>
            </a:r>
            <a:r>
              <a:rPr sz="700" spc="-40" dirty="0">
                <a:latin typeface="Arial"/>
                <a:cs typeface="Arial"/>
              </a:rPr>
              <a:t>ee</a:t>
            </a:r>
            <a:r>
              <a:rPr sz="700" spc="-60" dirty="0">
                <a:latin typeface="Arial"/>
                <a:cs typeface="Arial"/>
              </a:rPr>
              <a:t>k</a:t>
            </a:r>
            <a:r>
              <a:rPr sz="700" spc="-25" dirty="0">
                <a:latin typeface="Arial"/>
                <a:cs typeface="Arial"/>
              </a:rPr>
              <a:t>end</a:t>
            </a:r>
            <a:endParaRPr sz="7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893935" y="1195694"/>
            <a:ext cx="51689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15" dirty="0">
                <a:latin typeface="Arial"/>
                <a:cs typeface="Arial"/>
              </a:rPr>
              <a:t>Home-Home</a:t>
            </a:r>
            <a:endParaRPr sz="7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85330" y="1355166"/>
            <a:ext cx="5189855" cy="0"/>
          </a:xfrm>
          <a:custGeom>
            <a:avLst/>
            <a:gdLst/>
            <a:ahLst/>
            <a:cxnLst/>
            <a:rect l="l" t="t" r="r" b="b"/>
            <a:pathLst>
              <a:path w="5189855">
                <a:moveTo>
                  <a:pt x="0" y="0"/>
                </a:moveTo>
                <a:lnTo>
                  <a:pt x="518934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348538" y="1366014"/>
            <a:ext cx="13335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i="1" spc="-180" dirty="0">
                <a:latin typeface="Verdana"/>
                <a:cs typeface="Verdana"/>
              </a:rPr>
              <a:t>δ</a:t>
            </a:r>
            <a:r>
              <a:rPr sz="1050" spc="-150" baseline="11904" dirty="0">
                <a:latin typeface="Arial"/>
                <a:cs typeface="Arial"/>
              </a:rPr>
              <a:t>ˆ</a:t>
            </a:r>
            <a:r>
              <a:rPr sz="700" i="1" spc="15" dirty="0">
                <a:latin typeface="Verdana"/>
                <a:cs typeface="Verdana"/>
              </a:rPr>
              <a:t>σ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56398" y="1366014"/>
            <a:ext cx="266065" cy="233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020">
              <a:lnSpc>
                <a:spcPts val="819"/>
              </a:lnSpc>
              <a:spcBef>
                <a:spcPts val="95"/>
              </a:spcBef>
            </a:pPr>
            <a:r>
              <a:rPr sz="700" spc="-10" dirty="0">
                <a:latin typeface="Arial"/>
                <a:cs typeface="Arial"/>
              </a:rPr>
              <a:t>-1.57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ts val="819"/>
              </a:lnSpc>
            </a:pPr>
            <a:r>
              <a:rPr sz="700" spc="5" dirty="0">
                <a:latin typeface="Arial"/>
                <a:cs typeface="Arial"/>
              </a:rPr>
              <a:t>(0.00)</a:t>
            </a:r>
            <a:endParaRPr sz="7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513416" y="1366014"/>
            <a:ext cx="266065" cy="233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020">
              <a:lnSpc>
                <a:spcPts val="819"/>
              </a:lnSpc>
              <a:spcBef>
                <a:spcPts val="95"/>
              </a:spcBef>
            </a:pPr>
            <a:r>
              <a:rPr sz="700" spc="-10" dirty="0">
                <a:solidFill>
                  <a:srgbClr val="FF0000"/>
                </a:solidFill>
                <a:latin typeface="Arial"/>
                <a:cs typeface="Arial"/>
              </a:rPr>
              <a:t>-1.42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ts val="819"/>
              </a:lnSpc>
            </a:pPr>
            <a:r>
              <a:rPr sz="700" spc="5" dirty="0">
                <a:latin typeface="Arial"/>
                <a:cs typeface="Arial"/>
              </a:rPr>
              <a:t>(0.00)</a:t>
            </a:r>
            <a:endParaRPr sz="7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070344" y="1366014"/>
            <a:ext cx="266065" cy="233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655">
              <a:lnSpc>
                <a:spcPts val="819"/>
              </a:lnSpc>
              <a:spcBef>
                <a:spcPts val="95"/>
              </a:spcBef>
            </a:pPr>
            <a:r>
              <a:rPr sz="700" spc="-10" dirty="0">
                <a:latin typeface="Arial"/>
                <a:cs typeface="Arial"/>
              </a:rPr>
              <a:t>-1.20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ts val="819"/>
              </a:lnSpc>
            </a:pPr>
            <a:r>
              <a:rPr sz="700" spc="5" dirty="0">
                <a:latin typeface="Arial"/>
                <a:cs typeface="Arial"/>
              </a:rPr>
              <a:t>(0.00)</a:t>
            </a:r>
            <a:endParaRPr sz="7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682273" y="1366014"/>
            <a:ext cx="266065" cy="233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020">
              <a:lnSpc>
                <a:spcPts val="819"/>
              </a:lnSpc>
              <a:spcBef>
                <a:spcPts val="95"/>
              </a:spcBef>
            </a:pPr>
            <a:r>
              <a:rPr sz="700" spc="-10" dirty="0">
                <a:latin typeface="Arial"/>
                <a:cs typeface="Arial"/>
              </a:rPr>
              <a:t>-1.18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ts val="819"/>
              </a:lnSpc>
            </a:pPr>
            <a:r>
              <a:rPr sz="700" spc="5" dirty="0">
                <a:latin typeface="Arial"/>
                <a:cs typeface="Arial"/>
              </a:rPr>
              <a:t>(0.00)</a:t>
            </a:r>
            <a:endParaRPr sz="7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294114" y="1366014"/>
            <a:ext cx="266065" cy="233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020">
              <a:lnSpc>
                <a:spcPts val="819"/>
              </a:lnSpc>
              <a:spcBef>
                <a:spcPts val="95"/>
              </a:spcBef>
            </a:pPr>
            <a:r>
              <a:rPr sz="700" spc="-10" dirty="0">
                <a:latin typeface="Arial"/>
                <a:cs typeface="Arial"/>
              </a:rPr>
              <a:t>-1.56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ts val="819"/>
              </a:lnSpc>
            </a:pPr>
            <a:r>
              <a:rPr sz="700" spc="5" dirty="0">
                <a:latin typeface="Arial"/>
                <a:cs typeface="Arial"/>
              </a:rPr>
              <a:t>(0.00)</a:t>
            </a:r>
            <a:endParaRPr sz="7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851131" y="1366014"/>
            <a:ext cx="266065" cy="233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020">
              <a:lnSpc>
                <a:spcPts val="819"/>
              </a:lnSpc>
              <a:spcBef>
                <a:spcPts val="95"/>
              </a:spcBef>
            </a:pPr>
            <a:r>
              <a:rPr sz="700" spc="-10" dirty="0">
                <a:solidFill>
                  <a:srgbClr val="FF0000"/>
                </a:solidFill>
                <a:latin typeface="Arial"/>
                <a:cs typeface="Arial"/>
              </a:rPr>
              <a:t>-1.40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ts val="819"/>
              </a:lnSpc>
            </a:pPr>
            <a:r>
              <a:rPr sz="700" spc="5" dirty="0">
                <a:latin typeface="Arial"/>
                <a:cs typeface="Arial"/>
              </a:rPr>
              <a:t>(0.00)</a:t>
            </a:r>
            <a:endParaRPr sz="7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408060" y="1366014"/>
            <a:ext cx="266065" cy="233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655">
              <a:lnSpc>
                <a:spcPts val="819"/>
              </a:lnSpc>
              <a:spcBef>
                <a:spcPts val="95"/>
              </a:spcBef>
            </a:pPr>
            <a:r>
              <a:rPr sz="700" spc="-10" dirty="0">
                <a:latin typeface="Arial"/>
                <a:cs typeface="Arial"/>
              </a:rPr>
              <a:t>-1.18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ts val="819"/>
              </a:lnSpc>
            </a:pPr>
            <a:r>
              <a:rPr sz="700" spc="5" dirty="0">
                <a:latin typeface="Arial"/>
                <a:cs typeface="Arial"/>
              </a:rPr>
              <a:t>(0.00)</a:t>
            </a:r>
            <a:endParaRPr sz="7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019988" y="1366014"/>
            <a:ext cx="266065" cy="233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020">
              <a:lnSpc>
                <a:spcPts val="819"/>
              </a:lnSpc>
              <a:spcBef>
                <a:spcPts val="95"/>
              </a:spcBef>
            </a:pPr>
            <a:r>
              <a:rPr sz="700" spc="-10" dirty="0">
                <a:latin typeface="Arial"/>
                <a:cs typeface="Arial"/>
              </a:rPr>
              <a:t>-1.17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ts val="819"/>
              </a:lnSpc>
            </a:pPr>
            <a:r>
              <a:rPr sz="700" spc="5" dirty="0">
                <a:latin typeface="Arial"/>
                <a:cs typeface="Arial"/>
              </a:rPr>
              <a:t>(0.00)</a:t>
            </a:r>
            <a:endParaRPr sz="7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48538" y="1718248"/>
            <a:ext cx="38100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50" i="1" spc="37" baseline="15873" dirty="0">
                <a:latin typeface="Verdana"/>
                <a:cs typeface="Verdana"/>
              </a:rPr>
              <a:t>β</a:t>
            </a:r>
            <a:r>
              <a:rPr sz="500" i="1" spc="25" dirty="0">
                <a:latin typeface="Arial"/>
                <a:cs typeface="Arial"/>
              </a:rPr>
              <a:t>j</a:t>
            </a:r>
            <a:r>
              <a:rPr sz="500" spc="25" dirty="0">
                <a:latin typeface="Arial"/>
                <a:cs typeface="Arial"/>
              </a:rPr>
              <a:t>(</a:t>
            </a:r>
            <a:r>
              <a:rPr sz="500" i="1" spc="25" dirty="0">
                <a:latin typeface="Arial"/>
                <a:cs typeface="Arial"/>
              </a:rPr>
              <a:t>r</a:t>
            </a:r>
            <a:r>
              <a:rPr sz="500" i="1" spc="-114" dirty="0">
                <a:latin typeface="Arial"/>
                <a:cs typeface="Arial"/>
              </a:rPr>
              <a:t> </a:t>
            </a:r>
            <a:r>
              <a:rPr sz="500" spc="40" dirty="0">
                <a:latin typeface="Arial"/>
                <a:cs typeface="Arial"/>
              </a:rPr>
              <a:t>)</a:t>
            </a:r>
            <a:r>
              <a:rPr sz="500" i="1" spc="40" dirty="0">
                <a:latin typeface="Arial"/>
                <a:cs typeface="Arial"/>
              </a:rPr>
              <a:t>I</a:t>
            </a:r>
            <a:r>
              <a:rPr sz="500" spc="40" dirty="0">
                <a:latin typeface="Arial"/>
                <a:cs typeface="Arial"/>
              </a:rPr>
              <a:t>=</a:t>
            </a:r>
            <a:r>
              <a:rPr sz="500" i="1" spc="40" dirty="0">
                <a:latin typeface="Arial"/>
                <a:cs typeface="Arial"/>
              </a:rPr>
              <a:t>j</a:t>
            </a:r>
            <a:r>
              <a:rPr sz="500" spc="40" dirty="0">
                <a:latin typeface="Arial"/>
                <a:cs typeface="Arial"/>
              </a:rPr>
              <a:t>(</a:t>
            </a:r>
            <a:r>
              <a:rPr sz="500" i="1" spc="40" dirty="0">
                <a:latin typeface="Arial"/>
                <a:cs typeface="Arial"/>
              </a:rPr>
              <a:t>r</a:t>
            </a:r>
            <a:r>
              <a:rPr sz="500" i="1" spc="-114" dirty="0">
                <a:latin typeface="Arial"/>
                <a:cs typeface="Arial"/>
              </a:rPr>
              <a:t> </a:t>
            </a:r>
            <a:r>
              <a:rPr sz="750" i="1" spc="82" baseline="16666" dirty="0">
                <a:latin typeface="Arial"/>
                <a:cs typeface="Arial"/>
              </a:rPr>
              <a:t>I</a:t>
            </a:r>
            <a:r>
              <a:rPr sz="500" spc="55" dirty="0">
                <a:latin typeface="Arial"/>
                <a:cs typeface="Arial"/>
              </a:rPr>
              <a:t>)</a:t>
            </a:r>
            <a:endParaRPr sz="5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956398" y="1694982"/>
            <a:ext cx="266065" cy="2419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020">
              <a:lnSpc>
                <a:spcPct val="100000"/>
              </a:lnSpc>
              <a:spcBef>
                <a:spcPts val="95"/>
              </a:spcBef>
            </a:pPr>
            <a:r>
              <a:rPr sz="700" spc="-10" dirty="0">
                <a:latin typeface="Arial"/>
                <a:cs typeface="Arial"/>
              </a:rPr>
              <a:t>-0.14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700" spc="5" dirty="0">
                <a:latin typeface="Arial"/>
                <a:cs typeface="Arial"/>
              </a:rPr>
              <a:t>(0.00)</a:t>
            </a:r>
            <a:endParaRPr sz="7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513416" y="1694982"/>
            <a:ext cx="266065" cy="2419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020">
              <a:lnSpc>
                <a:spcPct val="100000"/>
              </a:lnSpc>
              <a:spcBef>
                <a:spcPts val="95"/>
              </a:spcBef>
            </a:pPr>
            <a:r>
              <a:rPr sz="700" spc="-10" dirty="0">
                <a:latin typeface="Arial"/>
                <a:cs typeface="Arial"/>
              </a:rPr>
              <a:t>-0.12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700" spc="5" dirty="0">
                <a:latin typeface="Arial"/>
                <a:cs typeface="Arial"/>
              </a:rPr>
              <a:t>(0.00)</a:t>
            </a:r>
            <a:endParaRPr sz="7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070344" y="1694982"/>
            <a:ext cx="266065" cy="2419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655">
              <a:lnSpc>
                <a:spcPct val="100000"/>
              </a:lnSpc>
              <a:spcBef>
                <a:spcPts val="95"/>
              </a:spcBef>
            </a:pPr>
            <a:r>
              <a:rPr sz="700" spc="-10" dirty="0">
                <a:latin typeface="Arial"/>
                <a:cs typeface="Arial"/>
              </a:rPr>
              <a:t>-0.10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700" spc="5" dirty="0">
                <a:latin typeface="Arial"/>
                <a:cs typeface="Arial"/>
              </a:rPr>
              <a:t>(0.00)</a:t>
            </a:r>
            <a:endParaRPr sz="7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682273" y="1694982"/>
            <a:ext cx="266065" cy="2419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020">
              <a:lnSpc>
                <a:spcPct val="100000"/>
              </a:lnSpc>
              <a:spcBef>
                <a:spcPts val="95"/>
              </a:spcBef>
            </a:pPr>
            <a:r>
              <a:rPr sz="700" spc="-10" dirty="0">
                <a:latin typeface="Arial"/>
                <a:cs typeface="Arial"/>
              </a:rPr>
              <a:t>-0.09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700" spc="5" dirty="0">
                <a:latin typeface="Arial"/>
                <a:cs typeface="Arial"/>
              </a:rPr>
              <a:t>(0.00)</a:t>
            </a:r>
            <a:endParaRPr sz="7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294114" y="1694982"/>
            <a:ext cx="266065" cy="2419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020">
              <a:lnSpc>
                <a:spcPct val="100000"/>
              </a:lnSpc>
              <a:spcBef>
                <a:spcPts val="95"/>
              </a:spcBef>
            </a:pPr>
            <a:r>
              <a:rPr sz="700" spc="-10" dirty="0">
                <a:latin typeface="Arial"/>
                <a:cs typeface="Arial"/>
              </a:rPr>
              <a:t>-0.04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700" spc="5" dirty="0">
                <a:latin typeface="Arial"/>
                <a:cs typeface="Arial"/>
              </a:rPr>
              <a:t>(0.00)</a:t>
            </a:r>
            <a:endParaRPr sz="7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851131" y="1694982"/>
            <a:ext cx="266065" cy="2419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020">
              <a:lnSpc>
                <a:spcPct val="100000"/>
              </a:lnSpc>
              <a:spcBef>
                <a:spcPts val="95"/>
              </a:spcBef>
            </a:pPr>
            <a:r>
              <a:rPr sz="700" spc="-10" dirty="0">
                <a:latin typeface="Arial"/>
                <a:cs typeface="Arial"/>
              </a:rPr>
              <a:t>-0.03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700" spc="5" dirty="0">
                <a:latin typeface="Arial"/>
                <a:cs typeface="Arial"/>
              </a:rPr>
              <a:t>(0.00)</a:t>
            </a:r>
            <a:endParaRPr sz="7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408060" y="1694982"/>
            <a:ext cx="266065" cy="2419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655">
              <a:lnSpc>
                <a:spcPct val="100000"/>
              </a:lnSpc>
              <a:spcBef>
                <a:spcPts val="95"/>
              </a:spcBef>
            </a:pPr>
            <a:r>
              <a:rPr sz="700" spc="-10" dirty="0">
                <a:latin typeface="Arial"/>
                <a:cs typeface="Arial"/>
              </a:rPr>
              <a:t>-0.03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700" spc="5" dirty="0">
                <a:latin typeface="Arial"/>
                <a:cs typeface="Arial"/>
              </a:rPr>
              <a:t>(0.00)</a:t>
            </a:r>
            <a:endParaRPr sz="7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019988" y="1694982"/>
            <a:ext cx="266065" cy="2419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020">
              <a:lnSpc>
                <a:spcPct val="100000"/>
              </a:lnSpc>
              <a:spcBef>
                <a:spcPts val="95"/>
              </a:spcBef>
            </a:pPr>
            <a:r>
              <a:rPr sz="700" spc="-10" dirty="0">
                <a:latin typeface="Arial"/>
                <a:cs typeface="Arial"/>
              </a:rPr>
              <a:t>-0.03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700" spc="5" dirty="0">
                <a:latin typeface="Arial"/>
                <a:cs typeface="Arial"/>
              </a:rPr>
              <a:t>(0.00)</a:t>
            </a:r>
            <a:endParaRPr sz="7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48538" y="1970211"/>
            <a:ext cx="179705" cy="304800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sz="1050" i="1" spc="0" baseline="-23809" dirty="0">
                <a:latin typeface="Arial"/>
                <a:cs typeface="Arial"/>
              </a:rPr>
              <a:t>R</a:t>
            </a:r>
            <a:r>
              <a:rPr sz="500" spc="0" dirty="0">
                <a:latin typeface="Arial"/>
                <a:cs typeface="Arial"/>
              </a:rPr>
              <a:t>2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sz="700" spc="-25" dirty="0">
                <a:latin typeface="Arial"/>
                <a:cs typeface="Arial"/>
              </a:rPr>
              <a:t>Obs</a:t>
            </a:r>
            <a:endParaRPr sz="7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862326" y="2041502"/>
            <a:ext cx="454659" cy="233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819"/>
              </a:lnSpc>
              <a:spcBef>
                <a:spcPts val="95"/>
              </a:spcBef>
            </a:pPr>
            <a:r>
              <a:rPr sz="700" spc="-15" dirty="0">
                <a:latin typeface="Arial"/>
                <a:cs typeface="Arial"/>
              </a:rPr>
              <a:t>0.91</a:t>
            </a:r>
            <a:endParaRPr sz="700">
              <a:latin typeface="Arial"/>
              <a:cs typeface="Arial"/>
            </a:endParaRPr>
          </a:p>
          <a:p>
            <a:pPr algn="ctr">
              <a:lnSpc>
                <a:spcPts val="819"/>
              </a:lnSpc>
            </a:pPr>
            <a:r>
              <a:rPr sz="700" spc="-15" dirty="0">
                <a:latin typeface="Arial"/>
                <a:cs typeface="Arial"/>
              </a:rPr>
              <a:t>22,791,347</a:t>
            </a:r>
            <a:endParaRPr sz="7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442884" y="2041502"/>
            <a:ext cx="407670" cy="233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819"/>
              </a:lnSpc>
              <a:spcBef>
                <a:spcPts val="95"/>
              </a:spcBef>
            </a:pPr>
            <a:r>
              <a:rPr sz="700" spc="-15" dirty="0">
                <a:latin typeface="Arial"/>
                <a:cs typeface="Arial"/>
              </a:rPr>
              <a:t>0.87</a:t>
            </a:r>
            <a:endParaRPr sz="700">
              <a:latin typeface="Arial"/>
              <a:cs typeface="Arial"/>
            </a:endParaRPr>
          </a:p>
          <a:p>
            <a:pPr algn="ctr">
              <a:lnSpc>
                <a:spcPts val="819"/>
              </a:lnSpc>
            </a:pPr>
            <a:r>
              <a:rPr sz="700" spc="-15" dirty="0">
                <a:latin typeface="Arial"/>
                <a:cs typeface="Arial"/>
              </a:rPr>
              <a:t>6,403,153</a:t>
            </a:r>
            <a:endParaRPr sz="7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976387" y="2041502"/>
            <a:ext cx="454659" cy="233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819"/>
              </a:lnSpc>
              <a:spcBef>
                <a:spcPts val="95"/>
              </a:spcBef>
            </a:pPr>
            <a:r>
              <a:rPr sz="700" spc="-15" dirty="0">
                <a:latin typeface="Arial"/>
                <a:cs typeface="Arial"/>
              </a:rPr>
              <a:t>0.88</a:t>
            </a:r>
            <a:endParaRPr sz="700">
              <a:latin typeface="Arial"/>
              <a:cs typeface="Arial"/>
            </a:endParaRPr>
          </a:p>
          <a:p>
            <a:pPr algn="ctr">
              <a:lnSpc>
                <a:spcPts val="819"/>
              </a:lnSpc>
            </a:pPr>
            <a:r>
              <a:rPr sz="700" spc="-15" dirty="0">
                <a:latin typeface="Arial"/>
                <a:cs typeface="Arial"/>
              </a:rPr>
              <a:t>11,924,874</a:t>
            </a:r>
            <a:endParaRPr sz="7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611857" y="2041502"/>
            <a:ext cx="407670" cy="233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819"/>
              </a:lnSpc>
              <a:spcBef>
                <a:spcPts val="95"/>
              </a:spcBef>
            </a:pPr>
            <a:r>
              <a:rPr sz="700" spc="-15" dirty="0">
                <a:latin typeface="Arial"/>
                <a:cs typeface="Arial"/>
              </a:rPr>
              <a:t>0.85</a:t>
            </a:r>
            <a:endParaRPr sz="700">
              <a:latin typeface="Arial"/>
              <a:cs typeface="Arial"/>
            </a:endParaRPr>
          </a:p>
          <a:p>
            <a:pPr algn="ctr">
              <a:lnSpc>
                <a:spcPts val="819"/>
              </a:lnSpc>
            </a:pPr>
            <a:r>
              <a:rPr sz="700" spc="-15" dirty="0">
                <a:latin typeface="Arial"/>
                <a:cs typeface="Arial"/>
              </a:rPr>
              <a:t>3,050,752</a:t>
            </a:r>
            <a:endParaRPr sz="7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200271" y="2041502"/>
            <a:ext cx="454659" cy="233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819"/>
              </a:lnSpc>
              <a:spcBef>
                <a:spcPts val="95"/>
              </a:spcBef>
            </a:pPr>
            <a:r>
              <a:rPr sz="700" spc="-15" dirty="0">
                <a:latin typeface="Arial"/>
                <a:cs typeface="Arial"/>
              </a:rPr>
              <a:t>0.91</a:t>
            </a:r>
            <a:endParaRPr sz="700">
              <a:latin typeface="Arial"/>
              <a:cs typeface="Arial"/>
            </a:endParaRPr>
          </a:p>
          <a:p>
            <a:pPr algn="ctr">
              <a:lnSpc>
                <a:spcPts val="819"/>
              </a:lnSpc>
            </a:pPr>
            <a:r>
              <a:rPr sz="700" spc="-15" dirty="0">
                <a:latin typeface="Arial"/>
                <a:cs typeface="Arial"/>
              </a:rPr>
              <a:t>19,858,033</a:t>
            </a:r>
            <a:endParaRPr sz="7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780830" y="2041502"/>
            <a:ext cx="407670" cy="233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819"/>
              </a:lnSpc>
              <a:spcBef>
                <a:spcPts val="95"/>
              </a:spcBef>
            </a:pPr>
            <a:r>
              <a:rPr sz="700" spc="-15" dirty="0">
                <a:latin typeface="Arial"/>
                <a:cs typeface="Arial"/>
              </a:rPr>
              <a:t>0.87</a:t>
            </a:r>
            <a:endParaRPr sz="700">
              <a:latin typeface="Arial"/>
              <a:cs typeface="Arial"/>
            </a:endParaRPr>
          </a:p>
          <a:p>
            <a:pPr algn="ctr">
              <a:lnSpc>
                <a:spcPts val="819"/>
              </a:lnSpc>
            </a:pPr>
            <a:r>
              <a:rPr sz="700" spc="-15" dirty="0">
                <a:latin typeface="Arial"/>
                <a:cs typeface="Arial"/>
              </a:rPr>
              <a:t>5,645,813</a:t>
            </a:r>
            <a:endParaRPr sz="7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314332" y="2041502"/>
            <a:ext cx="454659" cy="233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819"/>
              </a:lnSpc>
              <a:spcBef>
                <a:spcPts val="95"/>
              </a:spcBef>
            </a:pPr>
            <a:r>
              <a:rPr sz="700" spc="-15" dirty="0">
                <a:latin typeface="Arial"/>
                <a:cs typeface="Arial"/>
              </a:rPr>
              <a:t>0.88</a:t>
            </a:r>
            <a:endParaRPr sz="700">
              <a:latin typeface="Arial"/>
              <a:cs typeface="Arial"/>
            </a:endParaRPr>
          </a:p>
          <a:p>
            <a:pPr algn="ctr">
              <a:lnSpc>
                <a:spcPts val="819"/>
              </a:lnSpc>
            </a:pPr>
            <a:r>
              <a:rPr sz="700" spc="-15" dirty="0">
                <a:latin typeface="Arial"/>
                <a:cs typeface="Arial"/>
              </a:rPr>
              <a:t>10,419,101</a:t>
            </a:r>
            <a:endParaRPr sz="7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949802" y="2041502"/>
            <a:ext cx="407670" cy="233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819"/>
              </a:lnSpc>
              <a:spcBef>
                <a:spcPts val="95"/>
              </a:spcBef>
            </a:pPr>
            <a:r>
              <a:rPr sz="700" spc="-15" dirty="0">
                <a:latin typeface="Arial"/>
                <a:cs typeface="Arial"/>
              </a:rPr>
              <a:t>0.85</a:t>
            </a:r>
            <a:endParaRPr sz="700">
              <a:latin typeface="Arial"/>
              <a:cs typeface="Arial"/>
            </a:endParaRPr>
          </a:p>
          <a:p>
            <a:pPr algn="ctr">
              <a:lnSpc>
                <a:spcPts val="819"/>
              </a:lnSpc>
            </a:pPr>
            <a:r>
              <a:rPr sz="700" spc="-15" dirty="0">
                <a:latin typeface="Arial"/>
                <a:cs typeface="Arial"/>
              </a:rPr>
              <a:t>2,696,680</a:t>
            </a:r>
            <a:endParaRPr sz="7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285330" y="2302827"/>
            <a:ext cx="5189855" cy="0"/>
          </a:xfrm>
          <a:custGeom>
            <a:avLst/>
            <a:gdLst/>
            <a:ahLst/>
            <a:cxnLst/>
            <a:rect l="l" t="t" r="r" b="b"/>
            <a:pathLst>
              <a:path w="5189855">
                <a:moveTo>
                  <a:pt x="0" y="0"/>
                </a:moveTo>
                <a:lnTo>
                  <a:pt x="518934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113830" y="2400302"/>
            <a:ext cx="4998720" cy="7702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10" dirty="0">
                <a:latin typeface="Arial"/>
                <a:cs typeface="Arial"/>
              </a:rPr>
              <a:t>Notes:  Standard </a:t>
            </a:r>
            <a:r>
              <a:rPr sz="700" spc="-20" dirty="0">
                <a:latin typeface="Arial"/>
                <a:cs typeface="Arial"/>
              </a:rPr>
              <a:t>errors </a:t>
            </a:r>
            <a:r>
              <a:rPr sz="700" spc="-35" dirty="0">
                <a:latin typeface="Arial"/>
                <a:cs typeface="Arial"/>
              </a:rPr>
              <a:t>are  </a:t>
            </a:r>
            <a:r>
              <a:rPr sz="700" spc="-15" dirty="0">
                <a:latin typeface="Arial"/>
                <a:cs typeface="Arial"/>
              </a:rPr>
              <a:t>clustered </a:t>
            </a:r>
            <a:r>
              <a:rPr sz="700" spc="-20" dirty="0">
                <a:latin typeface="Arial"/>
                <a:cs typeface="Arial"/>
              </a:rPr>
              <a:t>by </a:t>
            </a:r>
            <a:r>
              <a:rPr sz="700" spc="-25" dirty="0">
                <a:latin typeface="Arial"/>
                <a:cs typeface="Arial"/>
              </a:rPr>
              <a:t>home  </a:t>
            </a:r>
            <a:r>
              <a:rPr sz="700" spc="15" dirty="0">
                <a:latin typeface="Arial"/>
                <a:cs typeface="Arial"/>
              </a:rPr>
              <a:t>tract </a:t>
            </a:r>
            <a:r>
              <a:rPr sz="700" spc="30" dirty="0">
                <a:latin typeface="Arial"/>
                <a:cs typeface="Arial"/>
              </a:rPr>
              <a:t>(</a:t>
            </a:r>
            <a:r>
              <a:rPr sz="700" i="1" spc="30" dirty="0">
                <a:latin typeface="Arial"/>
                <a:cs typeface="Arial"/>
              </a:rPr>
              <a:t>r </a:t>
            </a:r>
            <a:r>
              <a:rPr sz="700" spc="50" dirty="0">
                <a:latin typeface="Arial"/>
                <a:cs typeface="Arial"/>
              </a:rPr>
              <a:t>) </a:t>
            </a:r>
            <a:r>
              <a:rPr sz="700" spc="-20" dirty="0">
                <a:latin typeface="Arial"/>
                <a:cs typeface="Arial"/>
              </a:rPr>
              <a:t>and </a:t>
            </a:r>
            <a:r>
              <a:rPr sz="700" spc="0" dirty="0">
                <a:latin typeface="Arial"/>
                <a:cs typeface="Arial"/>
              </a:rPr>
              <a:t>visit </a:t>
            </a:r>
            <a:r>
              <a:rPr sz="700" spc="15" dirty="0">
                <a:latin typeface="Arial"/>
                <a:cs typeface="Arial"/>
              </a:rPr>
              <a:t>tract </a:t>
            </a:r>
            <a:r>
              <a:rPr sz="700" spc="25" dirty="0">
                <a:latin typeface="Arial"/>
                <a:cs typeface="Arial"/>
              </a:rPr>
              <a:t>(</a:t>
            </a:r>
            <a:r>
              <a:rPr sz="700" i="1" spc="25" dirty="0">
                <a:latin typeface="Arial"/>
                <a:cs typeface="Arial"/>
              </a:rPr>
              <a:t>r</a:t>
            </a:r>
            <a:r>
              <a:rPr sz="700" i="1" spc="0" dirty="0">
                <a:latin typeface="Arial"/>
                <a:cs typeface="Arial"/>
              </a:rPr>
              <a:t> </a:t>
            </a:r>
            <a:r>
              <a:rPr sz="750" i="1" spc="89" baseline="33333" dirty="0">
                <a:latin typeface="Arial"/>
                <a:cs typeface="Arial"/>
              </a:rPr>
              <a:t>I</a:t>
            </a:r>
            <a:r>
              <a:rPr sz="700" spc="60" dirty="0">
                <a:latin typeface="Arial"/>
                <a:cs typeface="Arial"/>
              </a:rPr>
              <a:t>).</a:t>
            </a:r>
            <a:endParaRPr sz="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Times New Roman"/>
              <a:cs typeface="Times New Roman"/>
            </a:endParaRPr>
          </a:p>
          <a:p>
            <a:pPr marL="265430" indent="-121920">
              <a:lnSpc>
                <a:spcPct val="100000"/>
              </a:lnSpc>
              <a:buClr>
                <a:srgbClr val="3333B2"/>
              </a:buClr>
              <a:buSzPct val="90000"/>
              <a:buFont typeface="Lucida Sans Unicode"/>
              <a:buChar char="•"/>
              <a:tabLst>
                <a:tab pos="266065" algn="l"/>
              </a:tabLst>
            </a:pPr>
            <a:r>
              <a:rPr sz="1000" spc="-35" dirty="0">
                <a:latin typeface="Arial"/>
                <a:cs typeface="Arial"/>
              </a:rPr>
              <a:t>Estimate </a:t>
            </a:r>
            <a:r>
              <a:rPr sz="1000" i="1" spc="-60" dirty="0">
                <a:solidFill>
                  <a:srgbClr val="FF0000"/>
                </a:solidFill>
                <a:latin typeface="Arial"/>
                <a:cs typeface="Arial"/>
              </a:rPr>
              <a:t>δσ </a:t>
            </a:r>
            <a:r>
              <a:rPr sz="1000" spc="185" dirty="0">
                <a:latin typeface="Arial"/>
                <a:cs typeface="Arial"/>
              </a:rPr>
              <a:t>=</a:t>
            </a:r>
            <a:r>
              <a:rPr sz="1000" spc="125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1</a:t>
            </a:r>
            <a:r>
              <a:rPr sz="1000" i="1" spc="-45" dirty="0">
                <a:latin typeface="Arial"/>
                <a:cs typeface="Arial"/>
              </a:rPr>
              <a:t>.</a:t>
            </a:r>
            <a:r>
              <a:rPr sz="1000" spc="-45" dirty="0"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  <a:p>
            <a:pPr marL="265430" indent="-121920">
              <a:lnSpc>
                <a:spcPct val="100000"/>
              </a:lnSpc>
              <a:spcBef>
                <a:spcPts val="560"/>
              </a:spcBef>
              <a:buClr>
                <a:srgbClr val="3333B2"/>
              </a:buClr>
              <a:buSzPct val="90000"/>
              <a:buFont typeface="Lucida Sans Unicode"/>
              <a:buChar char="•"/>
              <a:tabLst>
                <a:tab pos="266065" algn="l"/>
              </a:tabLst>
            </a:pPr>
            <a:r>
              <a:rPr sz="1000" spc="-65" dirty="0">
                <a:latin typeface="Arial"/>
                <a:cs typeface="Arial"/>
              </a:rPr>
              <a:t>Separate  </a:t>
            </a:r>
            <a:r>
              <a:rPr sz="1000" spc="-25" dirty="0">
                <a:latin typeface="Arial"/>
                <a:cs typeface="Arial"/>
              </a:rPr>
              <a:t>elasticity </a:t>
            </a:r>
            <a:r>
              <a:rPr sz="1000" spc="-20" dirty="0">
                <a:latin typeface="Arial"/>
                <a:cs typeface="Arial"/>
              </a:rPr>
              <a:t>of substitution from </a:t>
            </a:r>
            <a:r>
              <a:rPr sz="1000" spc="-30" dirty="0">
                <a:latin typeface="Arial"/>
                <a:cs typeface="Arial"/>
              </a:rPr>
              <a:t>commuting </a:t>
            </a:r>
            <a:r>
              <a:rPr sz="1000" spc="-15" dirty="0">
                <a:latin typeface="Arial"/>
                <a:cs typeface="Arial"/>
              </a:rPr>
              <a:t>frictions </a:t>
            </a:r>
            <a:r>
              <a:rPr sz="1000" spc="-50" dirty="0">
                <a:latin typeface="Arial"/>
                <a:cs typeface="Arial"/>
              </a:rPr>
              <a:t>using  </a:t>
            </a:r>
            <a:r>
              <a:rPr sz="1000" i="1" spc="-35" dirty="0">
                <a:latin typeface="Arial"/>
                <a:cs typeface="Arial"/>
              </a:rPr>
              <a:t>σ </a:t>
            </a:r>
            <a:r>
              <a:rPr sz="1000" spc="185" dirty="0">
                <a:latin typeface="Arial"/>
                <a:cs typeface="Arial"/>
              </a:rPr>
              <a:t>= </a:t>
            </a:r>
            <a:r>
              <a:rPr sz="1000" spc="-35" dirty="0">
                <a:latin typeface="Arial"/>
                <a:cs typeface="Arial"/>
              </a:rPr>
              <a:t>6</a:t>
            </a:r>
            <a:r>
              <a:rPr sz="1000" i="1" spc="-35" dirty="0">
                <a:latin typeface="Arial"/>
                <a:cs typeface="Arial"/>
              </a:rPr>
              <a:t>.</a:t>
            </a:r>
            <a:r>
              <a:rPr sz="1000" spc="-35" dirty="0">
                <a:latin typeface="Arial"/>
                <a:cs typeface="Arial"/>
              </a:rPr>
              <a:t>5,  </a:t>
            </a:r>
            <a:r>
              <a:rPr sz="1000" spc="-75" dirty="0">
                <a:latin typeface="Arial"/>
                <a:cs typeface="Arial"/>
              </a:rPr>
              <a:t>hence  </a:t>
            </a:r>
            <a:r>
              <a:rPr sz="1000" i="1" spc="-114" dirty="0">
                <a:latin typeface="Arial"/>
                <a:cs typeface="Arial"/>
              </a:rPr>
              <a:t>δ  </a:t>
            </a:r>
            <a:r>
              <a:rPr sz="1000" spc="185" dirty="0">
                <a:latin typeface="Arial"/>
                <a:cs typeface="Arial"/>
              </a:rPr>
              <a:t>=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0</a:t>
            </a:r>
            <a:r>
              <a:rPr sz="1000" i="1" spc="-45" dirty="0">
                <a:latin typeface="Arial"/>
                <a:cs typeface="Arial"/>
              </a:rPr>
              <a:t>.</a:t>
            </a:r>
            <a:r>
              <a:rPr sz="1000" spc="-45" dirty="0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419481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15" dirty="0"/>
              <a:t>Elasticity </a:t>
            </a:r>
            <a:r>
              <a:rPr spc="-40" dirty="0"/>
              <a:t>of </a:t>
            </a:r>
            <a:r>
              <a:rPr spc="-25" dirty="0"/>
              <a:t>Substitution within </a:t>
            </a:r>
            <a:r>
              <a:rPr spc="-45" dirty="0"/>
              <a:t>Neighborhood Type </a:t>
            </a:r>
            <a:r>
              <a:rPr spc="5" dirty="0"/>
              <a:t> </a:t>
            </a:r>
            <a:r>
              <a:rPr spc="30" dirty="0"/>
              <a:t>(</a:t>
            </a:r>
            <a:r>
              <a:rPr i="1" spc="30" dirty="0">
                <a:latin typeface="Arial"/>
                <a:cs typeface="Arial"/>
              </a:rPr>
              <a:t>γ</a:t>
            </a:r>
            <a:r>
              <a:rPr spc="30" dirty="0"/>
              <a:t>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5097" y="1068392"/>
            <a:ext cx="4905375" cy="11004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285">
              <a:lnSpc>
                <a:spcPct val="100000"/>
              </a:lnSpc>
              <a:spcBef>
                <a:spcPts val="95"/>
              </a:spcBef>
              <a:buClr>
                <a:srgbClr val="3333B2"/>
              </a:buClr>
              <a:buSzPct val="90000"/>
              <a:buFont typeface="Lucida Sans Unicode"/>
              <a:buChar char="•"/>
              <a:tabLst>
                <a:tab pos="134620" algn="l"/>
              </a:tabLst>
            </a:pPr>
            <a:r>
              <a:rPr sz="1000" spc="-40" dirty="0">
                <a:latin typeface="Arial"/>
                <a:cs typeface="Arial"/>
              </a:rPr>
              <a:t>Bound estimate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i="1" spc="10" dirty="0">
                <a:latin typeface="Arial"/>
                <a:cs typeface="Arial"/>
              </a:rPr>
              <a:t>γ </a:t>
            </a:r>
            <a:r>
              <a:rPr sz="1000" spc="-65" dirty="0">
                <a:latin typeface="Arial"/>
                <a:cs typeface="Arial"/>
              </a:rPr>
              <a:t>between  </a:t>
            </a:r>
            <a:r>
              <a:rPr sz="1000" i="1" spc="-60" dirty="0">
                <a:latin typeface="Arial"/>
                <a:cs typeface="Arial"/>
              </a:rPr>
              <a:t>ρ </a:t>
            </a:r>
            <a:r>
              <a:rPr sz="1000" spc="185" dirty="0">
                <a:latin typeface="Arial"/>
                <a:cs typeface="Arial"/>
              </a:rPr>
              <a:t>= </a:t>
            </a:r>
            <a:r>
              <a:rPr sz="1000" spc="-45" dirty="0">
                <a:latin typeface="Arial"/>
                <a:cs typeface="Arial"/>
              </a:rPr>
              <a:t>3</a:t>
            </a:r>
            <a:r>
              <a:rPr sz="1000" i="1" spc="-45" dirty="0">
                <a:latin typeface="Arial"/>
                <a:cs typeface="Arial"/>
              </a:rPr>
              <a:t>.</a:t>
            </a:r>
            <a:r>
              <a:rPr sz="1000" spc="-45" dirty="0">
                <a:latin typeface="Arial"/>
                <a:cs typeface="Arial"/>
              </a:rPr>
              <a:t>3 </a:t>
            </a:r>
            <a:r>
              <a:rPr sz="1000" spc="-55" dirty="0">
                <a:latin typeface="Arial"/>
                <a:cs typeface="Arial"/>
              </a:rPr>
              <a:t>and  </a:t>
            </a:r>
            <a:r>
              <a:rPr sz="1000" i="1" spc="-35" dirty="0">
                <a:latin typeface="Arial"/>
                <a:cs typeface="Arial"/>
              </a:rPr>
              <a:t>σ </a:t>
            </a:r>
            <a:r>
              <a:rPr sz="1000" spc="185" dirty="0">
                <a:latin typeface="Arial"/>
                <a:cs typeface="Arial"/>
              </a:rPr>
              <a:t>=</a:t>
            </a:r>
            <a:r>
              <a:rPr sz="1000" spc="175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6</a:t>
            </a:r>
            <a:r>
              <a:rPr sz="1000" i="1" spc="-45" dirty="0">
                <a:latin typeface="Arial"/>
                <a:cs typeface="Arial"/>
              </a:rPr>
              <a:t>.</a:t>
            </a:r>
            <a:r>
              <a:rPr sz="1000" spc="-45" dirty="0"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  <a:p>
            <a:pPr marL="255270">
              <a:lnSpc>
                <a:spcPct val="100000"/>
              </a:lnSpc>
              <a:spcBef>
                <a:spcPts val="79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spc="-20" dirty="0">
                <a:latin typeface="Tahoma"/>
                <a:cs typeface="Tahoma"/>
              </a:rPr>
              <a:t>Nested </a:t>
            </a:r>
            <a:r>
              <a:rPr sz="900" spc="-15" dirty="0">
                <a:latin typeface="Tahoma"/>
                <a:cs typeface="Tahoma"/>
              </a:rPr>
              <a:t>structure </a:t>
            </a:r>
            <a:r>
              <a:rPr sz="900" spc="-20" dirty="0">
                <a:latin typeface="Tahoma"/>
                <a:cs typeface="Tahoma"/>
              </a:rPr>
              <a:t>of </a:t>
            </a:r>
            <a:r>
              <a:rPr sz="900" spc="-25" dirty="0">
                <a:latin typeface="Tahoma"/>
                <a:cs typeface="Tahoma"/>
              </a:rPr>
              <a:t>model implies:  </a:t>
            </a:r>
            <a:r>
              <a:rPr sz="900" i="1" spc="-45" dirty="0">
                <a:latin typeface="Arial"/>
                <a:cs typeface="Arial"/>
              </a:rPr>
              <a:t>ρ </a:t>
            </a:r>
            <a:r>
              <a:rPr sz="900" i="1" spc="185" dirty="0">
                <a:latin typeface="Arial"/>
                <a:cs typeface="Arial"/>
              </a:rPr>
              <a:t>&lt;</a:t>
            </a:r>
            <a:r>
              <a:rPr sz="900" i="1" spc="-125" dirty="0">
                <a:latin typeface="Arial"/>
                <a:cs typeface="Arial"/>
              </a:rPr>
              <a:t> </a:t>
            </a:r>
            <a:r>
              <a:rPr sz="900" i="1" spc="25" dirty="0">
                <a:latin typeface="Arial"/>
                <a:cs typeface="Arial"/>
              </a:rPr>
              <a:t>γ</a:t>
            </a:r>
            <a:endParaRPr sz="900">
              <a:latin typeface="Arial"/>
              <a:cs typeface="Arial"/>
            </a:endParaRPr>
          </a:p>
          <a:p>
            <a:pPr marL="387350" marR="5080" indent="-132080">
              <a:lnSpc>
                <a:spcPct val="101499"/>
              </a:lnSpc>
              <a:spcBef>
                <a:spcPts val="565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</a:t>
            </a:r>
            <a:r>
              <a:rPr sz="900" spc="-35" dirty="0">
                <a:latin typeface="Tahoma"/>
                <a:cs typeface="Tahoma"/>
              </a:rPr>
              <a:t>Research </a:t>
            </a:r>
            <a:r>
              <a:rPr sz="900" spc="-45" dirty="0">
                <a:latin typeface="Tahoma"/>
                <a:cs typeface="Tahoma"/>
              </a:rPr>
              <a:t>shows </a:t>
            </a:r>
            <a:r>
              <a:rPr sz="900" dirty="0">
                <a:latin typeface="Tahoma"/>
                <a:cs typeface="Tahoma"/>
              </a:rPr>
              <a:t>that </a:t>
            </a:r>
            <a:r>
              <a:rPr sz="900" spc="-25" dirty="0">
                <a:latin typeface="Tahoma"/>
                <a:cs typeface="Tahoma"/>
              </a:rPr>
              <a:t>neighborhood </a:t>
            </a:r>
            <a:r>
              <a:rPr sz="900" spc="-30" dirty="0">
                <a:latin typeface="Tahoma"/>
                <a:cs typeface="Tahoma"/>
              </a:rPr>
              <a:t>segregation </a:t>
            </a:r>
            <a:r>
              <a:rPr sz="900" spc="-20" dirty="0">
                <a:latin typeface="Tahoma"/>
                <a:cs typeface="Tahoma"/>
              </a:rPr>
              <a:t>is </a:t>
            </a:r>
            <a:r>
              <a:rPr sz="900" spc="-30" dirty="0">
                <a:latin typeface="Tahoma"/>
                <a:cs typeface="Tahoma"/>
              </a:rPr>
              <a:t>higher </a:t>
            </a:r>
            <a:r>
              <a:rPr sz="900" spc="-15" dirty="0">
                <a:latin typeface="Tahoma"/>
                <a:cs typeface="Tahoma"/>
              </a:rPr>
              <a:t>than </a:t>
            </a:r>
            <a:r>
              <a:rPr sz="900" spc="-30" dirty="0">
                <a:latin typeface="Tahoma"/>
                <a:cs typeface="Tahoma"/>
              </a:rPr>
              <a:t>segregation </a:t>
            </a:r>
            <a:r>
              <a:rPr sz="900" spc="-20" dirty="0">
                <a:latin typeface="Tahoma"/>
                <a:cs typeface="Tahoma"/>
              </a:rPr>
              <a:t>of consumption </a:t>
            </a:r>
            <a:r>
              <a:rPr sz="900" spc="-145" dirty="0">
                <a:latin typeface="Tahoma"/>
                <a:cs typeface="Tahoma"/>
              </a:rPr>
              <a:t>in  </a:t>
            </a:r>
            <a:r>
              <a:rPr sz="900" spc="-20" dirty="0">
                <a:latin typeface="Tahoma"/>
                <a:cs typeface="Tahoma"/>
              </a:rPr>
              <a:t>residential </a:t>
            </a:r>
            <a:r>
              <a:rPr sz="900" spc="-25" dirty="0">
                <a:latin typeface="Tahoma"/>
                <a:cs typeface="Tahoma"/>
              </a:rPr>
              <a:t>amenities </a:t>
            </a:r>
            <a:r>
              <a:rPr sz="900" spc="-15" dirty="0">
                <a:latin typeface="Tahoma"/>
                <a:cs typeface="Tahoma"/>
              </a:rPr>
              <a:t>(like </a:t>
            </a:r>
            <a:r>
              <a:rPr sz="900" spc="-25" dirty="0">
                <a:latin typeface="Tahoma"/>
                <a:cs typeface="Tahoma"/>
              </a:rPr>
              <a:t>restaurants, groceries, </a:t>
            </a:r>
            <a:r>
              <a:rPr sz="900" spc="-15" dirty="0">
                <a:latin typeface="Tahoma"/>
                <a:cs typeface="Tahoma"/>
              </a:rPr>
              <a:t>etc.).  </a:t>
            </a:r>
            <a:r>
              <a:rPr sz="900" spc="-35" dirty="0">
                <a:latin typeface="Tahoma"/>
                <a:cs typeface="Tahoma"/>
              </a:rPr>
              <a:t>Implies:  </a:t>
            </a:r>
            <a:r>
              <a:rPr sz="900" i="1" spc="-20" dirty="0">
                <a:latin typeface="Arial"/>
                <a:cs typeface="Arial"/>
              </a:rPr>
              <a:t>σ </a:t>
            </a:r>
            <a:r>
              <a:rPr sz="900" i="1" spc="185" dirty="0">
                <a:latin typeface="Arial"/>
                <a:cs typeface="Arial"/>
              </a:rPr>
              <a:t>&gt;</a:t>
            </a:r>
            <a:r>
              <a:rPr sz="900" i="1" spc="150" dirty="0">
                <a:latin typeface="Arial"/>
                <a:cs typeface="Arial"/>
              </a:rPr>
              <a:t> </a:t>
            </a:r>
            <a:r>
              <a:rPr sz="900" i="1" spc="25" dirty="0">
                <a:latin typeface="Arial"/>
                <a:cs typeface="Arial"/>
              </a:rPr>
              <a:t>γ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00">
              <a:latin typeface="Times New Roman"/>
              <a:cs typeface="Times New Roman"/>
            </a:endParaRPr>
          </a:p>
          <a:p>
            <a:pPr marL="133985" indent="-121285">
              <a:lnSpc>
                <a:spcPct val="100000"/>
              </a:lnSpc>
              <a:buClr>
                <a:srgbClr val="3333B2"/>
              </a:buClr>
              <a:buSzPct val="90000"/>
              <a:buFont typeface="Lucida Sans Unicode"/>
              <a:buChar char="•"/>
              <a:tabLst>
                <a:tab pos="134620" algn="l"/>
              </a:tabLst>
            </a:pPr>
            <a:r>
              <a:rPr sz="1000" spc="-55" dirty="0">
                <a:latin typeface="Arial"/>
                <a:cs typeface="Arial"/>
              </a:rPr>
              <a:t>Conservative baseline:  </a:t>
            </a:r>
            <a:r>
              <a:rPr sz="1000" i="1" spc="10" dirty="0">
                <a:latin typeface="Arial"/>
                <a:cs typeface="Arial"/>
              </a:rPr>
              <a:t>γ </a:t>
            </a:r>
            <a:r>
              <a:rPr sz="1000" spc="185" dirty="0">
                <a:latin typeface="Arial"/>
                <a:cs typeface="Arial"/>
              </a:rPr>
              <a:t>= </a:t>
            </a:r>
            <a:r>
              <a:rPr sz="1000" spc="-45" dirty="0">
                <a:latin typeface="Arial"/>
                <a:cs typeface="Arial"/>
              </a:rPr>
              <a:t>6</a:t>
            </a:r>
            <a:r>
              <a:rPr sz="1000" i="1" spc="-45" dirty="0">
                <a:latin typeface="Arial"/>
                <a:cs typeface="Arial"/>
              </a:rPr>
              <a:t>.</a:t>
            </a:r>
            <a:r>
              <a:rPr sz="1000" spc="-45" dirty="0">
                <a:latin typeface="Arial"/>
                <a:cs typeface="Arial"/>
              </a:rPr>
              <a:t>5 </a:t>
            </a:r>
            <a:r>
              <a:rPr sz="1000" spc="-50" dirty="0">
                <a:latin typeface="Arial"/>
                <a:cs typeface="Arial"/>
              </a:rPr>
              <a:t>(show </a:t>
            </a:r>
            <a:r>
              <a:rPr sz="1000" spc="-60" dirty="0">
                <a:latin typeface="Arial"/>
                <a:cs typeface="Arial"/>
              </a:rPr>
              <a:t>robustness  </a:t>
            </a:r>
            <a:r>
              <a:rPr sz="1000" spc="5" dirty="0">
                <a:latin typeface="Arial"/>
                <a:cs typeface="Arial"/>
              </a:rPr>
              <a:t>to </a:t>
            </a:r>
            <a:r>
              <a:rPr sz="1000" spc="-30" dirty="0">
                <a:latin typeface="Arial"/>
                <a:cs typeface="Arial"/>
              </a:rPr>
              <a:t>other </a:t>
            </a:r>
            <a:r>
              <a:rPr sz="1000" spc="-65" dirty="0">
                <a:latin typeface="Arial"/>
                <a:cs typeface="Arial"/>
              </a:rPr>
              <a:t>values  </a:t>
            </a:r>
            <a:r>
              <a:rPr sz="1000" spc="-30" dirty="0">
                <a:latin typeface="Arial"/>
                <a:cs typeface="Arial"/>
              </a:rPr>
              <a:t>including </a:t>
            </a:r>
            <a:r>
              <a:rPr sz="1000" i="1" spc="10" dirty="0">
                <a:latin typeface="Arial"/>
                <a:cs typeface="Arial"/>
              </a:rPr>
              <a:t>γ </a:t>
            </a:r>
            <a:r>
              <a:rPr sz="1000" spc="185" dirty="0">
                <a:latin typeface="Arial"/>
                <a:cs typeface="Arial"/>
              </a:rPr>
              <a:t>=</a:t>
            </a:r>
            <a:r>
              <a:rPr sz="1000" spc="240" dirty="0">
                <a:latin typeface="Arial"/>
                <a:cs typeface="Arial"/>
              </a:rPr>
              <a:t> </a:t>
            </a:r>
            <a:r>
              <a:rPr sz="1000" spc="15" dirty="0">
                <a:latin typeface="MS Gothic"/>
                <a:cs typeface="MS Gothic"/>
              </a:rPr>
              <a:t>∞</a:t>
            </a:r>
            <a:r>
              <a:rPr sz="1000" spc="15" dirty="0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49250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15" dirty="0"/>
              <a:t>The</a:t>
            </a:r>
            <a:r>
              <a:rPr spc="30" dirty="0"/>
              <a:t> </a:t>
            </a:r>
            <a:r>
              <a:rPr spc="-40" dirty="0"/>
              <a:t>calibrated</a:t>
            </a:r>
            <a:r>
              <a:rPr spc="30" dirty="0"/>
              <a:t> </a:t>
            </a:r>
            <a:r>
              <a:rPr spc="-55" dirty="0"/>
              <a:t>model</a:t>
            </a:r>
            <a:r>
              <a:rPr spc="30" dirty="0"/>
              <a:t> </a:t>
            </a:r>
            <a:r>
              <a:rPr spc="-45" dirty="0"/>
              <a:t>replicates</a:t>
            </a:r>
            <a:r>
              <a:rPr spc="30" dirty="0"/>
              <a:t> </a:t>
            </a:r>
            <a:r>
              <a:rPr spc="-10" dirty="0"/>
              <a:t>initial</a:t>
            </a:r>
            <a:r>
              <a:rPr spc="30" dirty="0"/>
              <a:t> </a:t>
            </a:r>
            <a:r>
              <a:rPr spc="-30" dirty="0"/>
              <a:t>spatial</a:t>
            </a:r>
            <a:r>
              <a:rPr spc="30" dirty="0"/>
              <a:t> </a:t>
            </a:r>
            <a:r>
              <a:rPr spc="-45" dirty="0"/>
              <a:t>sorting</a:t>
            </a:r>
            <a:r>
              <a:rPr spc="30" dirty="0"/>
              <a:t> </a:t>
            </a:r>
            <a:r>
              <a:rPr spc="-45" dirty="0"/>
              <a:t>patterns</a:t>
            </a:r>
            <a:r>
              <a:rPr spc="30" dirty="0"/>
              <a:t> </a:t>
            </a:r>
            <a:r>
              <a:rPr spc="-55" dirty="0"/>
              <a:t>well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5097" y="420895"/>
            <a:ext cx="3765550" cy="6229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285">
              <a:lnSpc>
                <a:spcPct val="100000"/>
              </a:lnSpc>
              <a:spcBef>
                <a:spcPts val="95"/>
              </a:spcBef>
              <a:buClr>
                <a:srgbClr val="3333B2"/>
              </a:buClr>
              <a:buSzPct val="90000"/>
              <a:buFont typeface="Lucida Sans Unicode"/>
              <a:buChar char="•"/>
              <a:tabLst>
                <a:tab pos="134620" algn="l"/>
              </a:tabLst>
            </a:pPr>
            <a:r>
              <a:rPr sz="1000" spc="-40" dirty="0">
                <a:latin typeface="Arial"/>
                <a:cs typeface="Arial"/>
              </a:rPr>
              <a:t>Calibrate </a:t>
            </a:r>
            <a:r>
              <a:rPr sz="1000" b="1" spc="-15" dirty="0">
                <a:latin typeface="Gill Sans MT"/>
                <a:cs typeface="Gill Sans MT"/>
              </a:rPr>
              <a:t>initial </a:t>
            </a:r>
            <a:r>
              <a:rPr sz="1000" b="1" spc="-20" dirty="0">
                <a:latin typeface="Gill Sans MT"/>
                <a:cs typeface="Gill Sans MT"/>
              </a:rPr>
              <a:t>qualities </a:t>
            </a:r>
            <a:r>
              <a:rPr sz="1000" i="1" spc="25" dirty="0">
                <a:latin typeface="Trebuchet MS"/>
                <a:cs typeface="Trebuchet MS"/>
              </a:rPr>
              <a:t>B</a:t>
            </a:r>
            <a:r>
              <a:rPr sz="1050" i="1" spc="37" baseline="-11904" dirty="0">
                <a:latin typeface="Arial"/>
                <a:cs typeface="Arial"/>
              </a:rPr>
              <a:t>n</a:t>
            </a:r>
            <a:r>
              <a:rPr sz="1050" i="1" spc="37" baseline="-11904" dirty="0">
                <a:latin typeface="Verdana"/>
                <a:cs typeface="Verdana"/>
              </a:rPr>
              <a:t>,</a:t>
            </a:r>
            <a:r>
              <a:rPr sz="1050" i="1" spc="37" baseline="-11904" dirty="0">
                <a:latin typeface="Arial"/>
                <a:cs typeface="Arial"/>
              </a:rPr>
              <a:t>j  </a:t>
            </a:r>
            <a:r>
              <a:rPr sz="1000" spc="-55" dirty="0">
                <a:latin typeface="Arial"/>
                <a:cs typeface="Arial"/>
              </a:rPr>
              <a:t>and  </a:t>
            </a:r>
            <a:r>
              <a:rPr sz="1000" b="1" spc="-15" dirty="0">
                <a:latin typeface="Gill Sans MT"/>
                <a:cs typeface="Gill Sans MT"/>
              </a:rPr>
              <a:t>initial </a:t>
            </a:r>
            <a:r>
              <a:rPr sz="1000" b="1" spc="-40" dirty="0">
                <a:latin typeface="Gill Sans MT"/>
                <a:cs typeface="Gill Sans MT"/>
              </a:rPr>
              <a:t>prices  </a:t>
            </a:r>
            <a:r>
              <a:rPr sz="1000" i="1" spc="-10" dirty="0">
                <a:latin typeface="Trebuchet MS"/>
                <a:cs typeface="Trebuchet MS"/>
              </a:rPr>
              <a:t>p</a:t>
            </a:r>
            <a:r>
              <a:rPr sz="1050" i="1" spc="-15" baseline="-11904" dirty="0">
                <a:latin typeface="Arial"/>
                <a:cs typeface="Arial"/>
              </a:rPr>
              <a:t>n</a:t>
            </a:r>
            <a:r>
              <a:rPr sz="1050" i="1" spc="-15" baseline="-11904" dirty="0">
                <a:latin typeface="Verdana"/>
                <a:cs typeface="Verdana"/>
              </a:rPr>
              <a:t>,</a:t>
            </a:r>
            <a:r>
              <a:rPr sz="1050" i="1" spc="-15" baseline="-11904" dirty="0">
                <a:latin typeface="Arial"/>
                <a:cs typeface="Arial"/>
              </a:rPr>
              <a:t>j </a:t>
            </a:r>
            <a:r>
              <a:rPr sz="1050" i="1" spc="247" baseline="-11904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to </a:t>
            </a:r>
            <a:r>
              <a:rPr sz="1000" spc="-45" dirty="0">
                <a:latin typeface="Arial"/>
                <a:cs typeface="Arial"/>
              </a:rPr>
              <a:t>best </a:t>
            </a:r>
            <a:r>
              <a:rPr sz="1000" spc="-25" dirty="0">
                <a:latin typeface="Arial"/>
                <a:cs typeface="Arial"/>
              </a:rPr>
              <a:t> match:</a:t>
            </a:r>
            <a:endParaRPr sz="1000">
              <a:latin typeface="Arial"/>
              <a:cs typeface="Arial"/>
            </a:endParaRPr>
          </a:p>
          <a:p>
            <a:pPr marL="255270">
              <a:lnSpc>
                <a:spcPct val="100000"/>
              </a:lnSpc>
              <a:spcBef>
                <a:spcPts val="765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spc="-25" dirty="0">
                <a:latin typeface="Tahoma"/>
                <a:cs typeface="Tahoma"/>
              </a:rPr>
              <a:t>U-shaped </a:t>
            </a:r>
            <a:r>
              <a:rPr sz="900" spc="-10" dirty="0">
                <a:latin typeface="Tahoma"/>
                <a:cs typeface="Tahoma"/>
              </a:rPr>
              <a:t>distribution </a:t>
            </a:r>
            <a:r>
              <a:rPr sz="900" spc="-20" dirty="0">
                <a:latin typeface="Tahoma"/>
                <a:cs typeface="Tahoma"/>
              </a:rPr>
              <a:t>of </a:t>
            </a:r>
            <a:r>
              <a:rPr sz="900" spc="-5" dirty="0">
                <a:latin typeface="Tahoma"/>
                <a:cs typeface="Tahoma"/>
              </a:rPr>
              <a:t>location </a:t>
            </a:r>
            <a:r>
              <a:rPr sz="900" spc="-25" dirty="0">
                <a:latin typeface="Tahoma"/>
                <a:cs typeface="Tahoma"/>
              </a:rPr>
              <a:t>choices </a:t>
            </a:r>
            <a:r>
              <a:rPr sz="900" spc="-30" dirty="0">
                <a:latin typeface="Tahoma"/>
                <a:cs typeface="Tahoma"/>
              </a:rPr>
              <a:t>and </a:t>
            </a:r>
            <a:r>
              <a:rPr sz="900" spc="-20" dirty="0">
                <a:latin typeface="Tahoma"/>
                <a:cs typeface="Tahoma"/>
              </a:rPr>
              <a:t>relative </a:t>
            </a:r>
            <a:r>
              <a:rPr sz="900" spc="-30" dirty="0">
                <a:latin typeface="Tahoma"/>
                <a:cs typeface="Tahoma"/>
              </a:rPr>
              <a:t>prices </a:t>
            </a:r>
            <a:r>
              <a:rPr sz="900" spc="-10" dirty="0">
                <a:latin typeface="Tahoma"/>
                <a:cs typeface="Tahoma"/>
              </a:rPr>
              <a:t>in</a:t>
            </a:r>
            <a:r>
              <a:rPr sz="900" spc="240" dirty="0">
                <a:latin typeface="Tahoma"/>
                <a:cs typeface="Tahoma"/>
              </a:rPr>
              <a:t> </a:t>
            </a:r>
            <a:r>
              <a:rPr sz="900" spc="-35" dirty="0">
                <a:latin typeface="Tahoma"/>
                <a:cs typeface="Tahoma"/>
              </a:rPr>
              <a:t>1990</a:t>
            </a:r>
            <a:endParaRPr sz="900">
              <a:latin typeface="Tahoma"/>
              <a:cs typeface="Tahoma"/>
            </a:endParaRPr>
          </a:p>
          <a:p>
            <a:pPr marL="255270">
              <a:lnSpc>
                <a:spcPct val="100000"/>
              </a:lnSpc>
              <a:spcBef>
                <a:spcPts val="58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spc="-30" dirty="0">
                <a:latin typeface="Tahoma"/>
                <a:cs typeface="Tahoma"/>
              </a:rPr>
              <a:t>given </a:t>
            </a:r>
            <a:r>
              <a:rPr sz="900" spc="-10" dirty="0">
                <a:latin typeface="Tahoma"/>
                <a:cs typeface="Tahoma"/>
              </a:rPr>
              <a:t>distribution </a:t>
            </a:r>
            <a:r>
              <a:rPr sz="900" spc="-20" dirty="0">
                <a:latin typeface="Tahoma"/>
                <a:cs typeface="Tahoma"/>
              </a:rPr>
              <a:t>of </a:t>
            </a:r>
            <a:r>
              <a:rPr sz="900" spc="-25" dirty="0">
                <a:latin typeface="Tahoma"/>
                <a:cs typeface="Tahoma"/>
              </a:rPr>
              <a:t>income </a:t>
            </a:r>
            <a:r>
              <a:rPr sz="900" spc="-30" dirty="0">
                <a:latin typeface="Tahoma"/>
                <a:cs typeface="Tahoma"/>
              </a:rPr>
              <a:t>and</a:t>
            </a:r>
            <a:r>
              <a:rPr sz="900" spc="10" dirty="0">
                <a:latin typeface="Tahoma"/>
                <a:cs typeface="Tahoma"/>
              </a:rPr>
              <a:t> </a:t>
            </a:r>
            <a:r>
              <a:rPr sz="900" spc="-15" dirty="0">
                <a:latin typeface="Tahoma"/>
                <a:cs typeface="Tahoma"/>
              </a:rPr>
              <a:t>elasticities</a:t>
            </a:r>
            <a:endParaRPr sz="9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8572" y="1291234"/>
            <a:ext cx="5333999" cy="19369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08572" y="1210157"/>
            <a:ext cx="5333999" cy="810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cut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534" y="674966"/>
            <a:ext cx="146202" cy="1462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8414" y="648200"/>
            <a:ext cx="14033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50" spc="-30" baseline="7936" dirty="0">
                <a:solidFill>
                  <a:srgbClr val="FAFAFD"/>
                </a:solidFill>
                <a:latin typeface="Arial"/>
                <a:cs typeface="Arial"/>
              </a:rPr>
              <a:t>1     </a:t>
            </a:r>
            <a:r>
              <a:rPr sz="1000" spc="-85" dirty="0">
                <a:solidFill>
                  <a:srgbClr val="D6D6EF"/>
                </a:solidFill>
                <a:latin typeface="Arial"/>
                <a:cs typeface="Arial"/>
                <a:hlinkClick r:id="rId3" action="ppaction://hlinksldjump"/>
              </a:rPr>
              <a:t>Some  </a:t>
            </a:r>
            <a:r>
              <a:rPr sz="1000" spc="-5" dirty="0">
                <a:solidFill>
                  <a:srgbClr val="D6D6EF"/>
                </a:solidFill>
                <a:latin typeface="Arial"/>
                <a:cs typeface="Arial"/>
                <a:hlinkClick r:id="rId3" action="ppaction://hlinksldjump"/>
              </a:rPr>
              <a:t>Motivating</a:t>
            </a:r>
            <a:r>
              <a:rPr sz="1000" spc="-150" dirty="0">
                <a:solidFill>
                  <a:srgbClr val="D6D6EF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sz="1000" spc="-50" dirty="0">
                <a:solidFill>
                  <a:srgbClr val="D6D6EF"/>
                </a:solidFill>
                <a:latin typeface="Arial"/>
                <a:cs typeface="Arial"/>
                <a:hlinkClick r:id="rId3" action="ppaction://hlinksldjump"/>
              </a:rPr>
              <a:t>Facts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1534" y="1176223"/>
            <a:ext cx="146202" cy="14620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1534" y="1677492"/>
            <a:ext cx="146202" cy="1462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8414" y="1149469"/>
            <a:ext cx="1550670" cy="6788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50" spc="-30" baseline="7936" dirty="0">
                <a:solidFill>
                  <a:srgbClr val="FAFAFD"/>
                </a:solidFill>
                <a:latin typeface="Arial"/>
                <a:cs typeface="Arial"/>
              </a:rPr>
              <a:t>2     </a:t>
            </a:r>
            <a:r>
              <a:rPr sz="1000" spc="-30" dirty="0">
                <a:solidFill>
                  <a:srgbClr val="D6D6EF"/>
                </a:solidFill>
                <a:latin typeface="Arial"/>
                <a:cs typeface="Arial"/>
                <a:hlinkClick r:id="rId5" action="ppaction://hlinksldjump"/>
              </a:rPr>
              <a:t>Spatial </a:t>
            </a:r>
            <a:r>
              <a:rPr sz="1000" spc="-25" dirty="0">
                <a:solidFill>
                  <a:srgbClr val="D6D6EF"/>
                </a:solidFill>
                <a:latin typeface="Arial"/>
                <a:cs typeface="Arial"/>
                <a:hlinkClick r:id="rId5" action="ppaction://hlinksldjump"/>
              </a:rPr>
              <a:t>Equilibrium</a:t>
            </a:r>
            <a:r>
              <a:rPr sz="1000" spc="15" dirty="0">
                <a:solidFill>
                  <a:srgbClr val="D6D6EF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1000" spc="-30" dirty="0">
                <a:solidFill>
                  <a:srgbClr val="D6D6EF"/>
                </a:solidFill>
                <a:latin typeface="Arial"/>
                <a:cs typeface="Arial"/>
                <a:hlinkClick r:id="rId5" action="ppaction://hlinksldjump"/>
              </a:rPr>
              <a:t>Model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50" spc="-30" baseline="7936" dirty="0">
                <a:solidFill>
                  <a:srgbClr val="FAFAFD"/>
                </a:solidFill>
                <a:latin typeface="Arial"/>
                <a:cs typeface="Arial"/>
              </a:rPr>
              <a:t>3   </a:t>
            </a:r>
            <a:r>
              <a:rPr sz="1050" spc="75" baseline="7936" dirty="0">
                <a:solidFill>
                  <a:srgbClr val="FAFAFD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D6D6EF"/>
                </a:solidFill>
                <a:latin typeface="Arial"/>
                <a:cs typeface="Arial"/>
                <a:hlinkClick r:id="rId6" action="ppaction://hlinksldjump"/>
              </a:rPr>
              <a:t>Quantification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1534" y="2178748"/>
            <a:ext cx="146202" cy="1462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18414" y="2179640"/>
            <a:ext cx="7302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20" dirty="0">
                <a:solidFill>
                  <a:srgbClr val="EAEAF7"/>
                </a:solidFill>
                <a:latin typeface="Arial"/>
                <a:cs typeface="Arial"/>
              </a:rPr>
              <a:t>4</a:t>
            </a:r>
            <a:endParaRPr sz="7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8465" y="2151982"/>
            <a:ext cx="12712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35" dirty="0">
                <a:solidFill>
                  <a:srgbClr val="3333B2"/>
                </a:solidFill>
                <a:latin typeface="Arial"/>
                <a:cs typeface="Arial"/>
                <a:hlinkClick r:id="rId7" action="ppaction://hlinksldjump"/>
              </a:rPr>
              <a:t>Counterfactual</a:t>
            </a:r>
            <a:r>
              <a:rPr sz="1000" spc="10" dirty="0">
                <a:solidFill>
                  <a:srgbClr val="3333B2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sz="1000" spc="-50" dirty="0">
                <a:solidFill>
                  <a:srgbClr val="3333B2"/>
                </a:solidFill>
                <a:latin typeface="Arial"/>
                <a:cs typeface="Arial"/>
                <a:hlinkClick r:id="rId7" action="ppaction://hlinksldjump"/>
              </a:rPr>
              <a:t>Analysis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4762" y="72527"/>
            <a:ext cx="53765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10" dirty="0"/>
              <a:t>Shift </a:t>
            </a:r>
            <a:r>
              <a:rPr spc="-30" dirty="0"/>
              <a:t>in </a:t>
            </a:r>
            <a:r>
              <a:rPr spc="-55" dirty="0"/>
              <a:t>income </a:t>
            </a:r>
            <a:r>
              <a:rPr spc="-25" dirty="0"/>
              <a:t>distribution </a:t>
            </a:r>
            <a:r>
              <a:rPr spc="-50" dirty="0"/>
              <a:t>can explain </a:t>
            </a:r>
            <a:r>
              <a:rPr spc="-65" dirty="0"/>
              <a:t>a large </a:t>
            </a:r>
            <a:r>
              <a:rPr spc="-80" dirty="0"/>
              <a:t>share  </a:t>
            </a:r>
            <a:r>
              <a:rPr spc="-40" dirty="0"/>
              <a:t>of </a:t>
            </a:r>
            <a:r>
              <a:rPr spc="-30" dirty="0"/>
              <a:t>spatial </a:t>
            </a:r>
            <a:r>
              <a:rPr spc="60" dirty="0"/>
              <a:t> </a:t>
            </a:r>
            <a:r>
              <a:rPr spc="-50" dirty="0"/>
              <a:t>resorting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8808" y="591370"/>
            <a:ext cx="2585085" cy="3479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b="1" spc="-35" dirty="0">
                <a:latin typeface="Gill Sans MT"/>
                <a:cs typeface="Gill Sans MT"/>
              </a:rPr>
              <a:t>Income  growth  </a:t>
            </a:r>
            <a:r>
              <a:rPr sz="900" b="1" dirty="0">
                <a:latin typeface="Gill Sans MT"/>
                <a:cs typeface="Gill Sans MT"/>
              </a:rPr>
              <a:t>1990-2014 </a:t>
            </a:r>
            <a:r>
              <a:rPr sz="900" b="1" spc="-35" dirty="0">
                <a:latin typeface="Gill Sans MT"/>
                <a:cs typeface="Gill Sans MT"/>
              </a:rPr>
              <a:t>by  </a:t>
            </a:r>
            <a:r>
              <a:rPr sz="900" b="1" spc="-5" dirty="0">
                <a:latin typeface="Gill Sans MT"/>
                <a:cs typeface="Gill Sans MT"/>
              </a:rPr>
              <a:t>1990 </a:t>
            </a:r>
            <a:r>
              <a:rPr sz="900" b="1" spc="-40" dirty="0">
                <a:latin typeface="Gill Sans MT"/>
                <a:cs typeface="Gill Sans MT"/>
              </a:rPr>
              <a:t>income</a:t>
            </a:r>
            <a:r>
              <a:rPr sz="900" b="1" spc="-120" dirty="0">
                <a:latin typeface="Gill Sans MT"/>
                <a:cs typeface="Gill Sans MT"/>
              </a:rPr>
              <a:t> </a:t>
            </a:r>
            <a:r>
              <a:rPr sz="900" b="1" spc="-25" dirty="0">
                <a:latin typeface="Gill Sans MT"/>
                <a:cs typeface="Gill Sans MT"/>
              </a:rPr>
              <a:t>decile</a:t>
            </a:r>
            <a:endParaRPr sz="900">
              <a:latin typeface="Gill Sans MT"/>
              <a:cs typeface="Gill Sans MT"/>
            </a:endParaRPr>
          </a:p>
          <a:p>
            <a:pPr marL="1020444">
              <a:lnSpc>
                <a:spcPct val="100000"/>
              </a:lnSpc>
              <a:spcBef>
                <a:spcPts val="675"/>
              </a:spcBef>
            </a:pPr>
            <a:r>
              <a:rPr sz="650" b="1" spc="0" dirty="0">
                <a:latin typeface="Arial"/>
                <a:cs typeface="Arial"/>
              </a:rPr>
              <a:t>Income Growth</a:t>
            </a:r>
            <a:r>
              <a:rPr sz="650" b="1" spc="-95" dirty="0">
                <a:latin typeface="Arial"/>
                <a:cs typeface="Arial"/>
              </a:rPr>
              <a:t> </a:t>
            </a:r>
            <a:r>
              <a:rPr sz="650" b="1" spc="0" dirty="0">
                <a:latin typeface="Arial"/>
                <a:cs typeface="Arial"/>
              </a:rPr>
              <a:t>(%)</a:t>
            </a:r>
            <a:endParaRPr sz="6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26656" y="2100519"/>
            <a:ext cx="2291715" cy="0"/>
          </a:xfrm>
          <a:custGeom>
            <a:avLst/>
            <a:gdLst/>
            <a:ahLst/>
            <a:cxnLst/>
            <a:rect l="l" t="t" r="r" b="b"/>
            <a:pathLst>
              <a:path w="2291715">
                <a:moveTo>
                  <a:pt x="0" y="0"/>
                </a:moveTo>
                <a:lnTo>
                  <a:pt x="2291714" y="0"/>
                </a:lnTo>
              </a:path>
            </a:pathLst>
          </a:custGeom>
          <a:ln w="3811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91826" y="2118581"/>
            <a:ext cx="103505" cy="0"/>
          </a:xfrm>
          <a:custGeom>
            <a:avLst/>
            <a:gdLst/>
            <a:ahLst/>
            <a:cxnLst/>
            <a:rect l="l" t="t" r="r" b="b"/>
            <a:pathLst>
              <a:path w="103504">
                <a:moveTo>
                  <a:pt x="0" y="0"/>
                </a:moveTo>
                <a:lnTo>
                  <a:pt x="103229" y="0"/>
                </a:lnTo>
              </a:path>
            </a:pathLst>
          </a:custGeom>
          <a:ln w="36123">
            <a:solidFill>
              <a:srgbClr val="D952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98286" y="2128082"/>
            <a:ext cx="103505" cy="0"/>
          </a:xfrm>
          <a:custGeom>
            <a:avLst/>
            <a:gdLst/>
            <a:ahLst/>
            <a:cxnLst/>
            <a:rect l="l" t="t" r="r" b="b"/>
            <a:pathLst>
              <a:path w="103505">
                <a:moveTo>
                  <a:pt x="0" y="0"/>
                </a:moveTo>
                <a:lnTo>
                  <a:pt x="103230" y="0"/>
                </a:lnTo>
              </a:path>
            </a:pathLst>
          </a:custGeom>
          <a:ln w="55126">
            <a:solidFill>
              <a:srgbClr val="D952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04747" y="2120383"/>
            <a:ext cx="103505" cy="0"/>
          </a:xfrm>
          <a:custGeom>
            <a:avLst/>
            <a:gdLst/>
            <a:ahLst/>
            <a:cxnLst/>
            <a:rect l="l" t="t" r="r" b="b"/>
            <a:pathLst>
              <a:path w="103505">
                <a:moveTo>
                  <a:pt x="0" y="0"/>
                </a:moveTo>
                <a:lnTo>
                  <a:pt x="103228" y="0"/>
                </a:lnTo>
              </a:path>
            </a:pathLst>
          </a:custGeom>
          <a:ln w="39728">
            <a:solidFill>
              <a:srgbClr val="D952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11204" y="2087395"/>
            <a:ext cx="103505" cy="13335"/>
          </a:xfrm>
          <a:custGeom>
            <a:avLst/>
            <a:gdLst/>
            <a:ahLst/>
            <a:cxnLst/>
            <a:rect l="l" t="t" r="r" b="b"/>
            <a:pathLst>
              <a:path w="103505" h="13335">
                <a:moveTo>
                  <a:pt x="0" y="13123"/>
                </a:moveTo>
                <a:lnTo>
                  <a:pt x="103235" y="13123"/>
                </a:lnTo>
                <a:lnTo>
                  <a:pt x="103235" y="0"/>
                </a:lnTo>
                <a:lnTo>
                  <a:pt x="0" y="0"/>
                </a:lnTo>
                <a:lnTo>
                  <a:pt x="0" y="13123"/>
                </a:lnTo>
                <a:close/>
              </a:path>
            </a:pathLst>
          </a:custGeom>
          <a:solidFill>
            <a:srgbClr val="D952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17667" y="2019113"/>
            <a:ext cx="103505" cy="81915"/>
          </a:xfrm>
          <a:custGeom>
            <a:avLst/>
            <a:gdLst/>
            <a:ahLst/>
            <a:cxnLst/>
            <a:rect l="l" t="t" r="r" b="b"/>
            <a:pathLst>
              <a:path w="103505" h="81914">
                <a:moveTo>
                  <a:pt x="103228" y="0"/>
                </a:moveTo>
                <a:lnTo>
                  <a:pt x="0" y="0"/>
                </a:lnTo>
                <a:lnTo>
                  <a:pt x="0" y="81405"/>
                </a:lnTo>
                <a:lnTo>
                  <a:pt x="103228" y="81405"/>
                </a:lnTo>
                <a:lnTo>
                  <a:pt x="103228" y="0"/>
                </a:lnTo>
                <a:close/>
              </a:path>
            </a:pathLst>
          </a:custGeom>
          <a:solidFill>
            <a:srgbClr val="D952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624131" y="1933519"/>
            <a:ext cx="103505" cy="167005"/>
          </a:xfrm>
          <a:custGeom>
            <a:avLst/>
            <a:gdLst/>
            <a:ahLst/>
            <a:cxnLst/>
            <a:rect l="l" t="t" r="r" b="b"/>
            <a:pathLst>
              <a:path w="103505" h="167005">
                <a:moveTo>
                  <a:pt x="103228" y="0"/>
                </a:moveTo>
                <a:lnTo>
                  <a:pt x="0" y="0"/>
                </a:lnTo>
                <a:lnTo>
                  <a:pt x="0" y="166999"/>
                </a:lnTo>
                <a:lnTo>
                  <a:pt x="103228" y="166999"/>
                </a:lnTo>
                <a:lnTo>
                  <a:pt x="103228" y="0"/>
                </a:lnTo>
                <a:close/>
              </a:path>
            </a:pathLst>
          </a:custGeom>
          <a:solidFill>
            <a:srgbClr val="D952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830588" y="1831759"/>
            <a:ext cx="103505" cy="269240"/>
          </a:xfrm>
          <a:custGeom>
            <a:avLst/>
            <a:gdLst/>
            <a:ahLst/>
            <a:cxnLst/>
            <a:rect l="l" t="t" r="r" b="b"/>
            <a:pathLst>
              <a:path w="103505" h="269239">
                <a:moveTo>
                  <a:pt x="103235" y="0"/>
                </a:moveTo>
                <a:lnTo>
                  <a:pt x="0" y="0"/>
                </a:lnTo>
                <a:lnTo>
                  <a:pt x="0" y="268759"/>
                </a:lnTo>
                <a:lnTo>
                  <a:pt x="103235" y="268759"/>
                </a:lnTo>
                <a:lnTo>
                  <a:pt x="103235" y="0"/>
                </a:lnTo>
                <a:close/>
              </a:path>
            </a:pathLst>
          </a:custGeom>
          <a:solidFill>
            <a:srgbClr val="D952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037052" y="1686742"/>
            <a:ext cx="103505" cy="414020"/>
          </a:xfrm>
          <a:custGeom>
            <a:avLst/>
            <a:gdLst/>
            <a:ahLst/>
            <a:cxnLst/>
            <a:rect l="l" t="t" r="r" b="b"/>
            <a:pathLst>
              <a:path w="103505" h="414019">
                <a:moveTo>
                  <a:pt x="103228" y="0"/>
                </a:moveTo>
                <a:lnTo>
                  <a:pt x="0" y="0"/>
                </a:lnTo>
                <a:lnTo>
                  <a:pt x="0" y="413776"/>
                </a:lnTo>
                <a:lnTo>
                  <a:pt x="103228" y="413776"/>
                </a:lnTo>
                <a:lnTo>
                  <a:pt x="103228" y="0"/>
                </a:lnTo>
                <a:close/>
              </a:path>
            </a:pathLst>
          </a:custGeom>
          <a:solidFill>
            <a:srgbClr val="D952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43508" y="1488295"/>
            <a:ext cx="103505" cy="612775"/>
          </a:xfrm>
          <a:custGeom>
            <a:avLst/>
            <a:gdLst/>
            <a:ahLst/>
            <a:cxnLst/>
            <a:rect l="l" t="t" r="r" b="b"/>
            <a:pathLst>
              <a:path w="103505" h="612775">
                <a:moveTo>
                  <a:pt x="103235" y="0"/>
                </a:moveTo>
                <a:lnTo>
                  <a:pt x="0" y="0"/>
                </a:lnTo>
                <a:lnTo>
                  <a:pt x="0" y="612224"/>
                </a:lnTo>
                <a:lnTo>
                  <a:pt x="103235" y="612224"/>
                </a:lnTo>
                <a:lnTo>
                  <a:pt x="103235" y="0"/>
                </a:lnTo>
                <a:close/>
              </a:path>
            </a:pathLst>
          </a:custGeom>
          <a:solidFill>
            <a:srgbClr val="D952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449972" y="1073934"/>
            <a:ext cx="103505" cy="1026794"/>
          </a:xfrm>
          <a:custGeom>
            <a:avLst/>
            <a:gdLst/>
            <a:ahLst/>
            <a:cxnLst/>
            <a:rect l="l" t="t" r="r" b="b"/>
            <a:pathLst>
              <a:path w="103505" h="1026794">
                <a:moveTo>
                  <a:pt x="103228" y="0"/>
                </a:moveTo>
                <a:lnTo>
                  <a:pt x="0" y="0"/>
                </a:lnTo>
                <a:lnTo>
                  <a:pt x="0" y="1026584"/>
                </a:lnTo>
                <a:lnTo>
                  <a:pt x="103228" y="1026584"/>
                </a:lnTo>
                <a:lnTo>
                  <a:pt x="103228" y="0"/>
                </a:lnTo>
                <a:close/>
              </a:path>
            </a:pathLst>
          </a:custGeom>
          <a:solidFill>
            <a:srgbClr val="D952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91826" y="2100519"/>
            <a:ext cx="103505" cy="36195"/>
          </a:xfrm>
          <a:custGeom>
            <a:avLst/>
            <a:gdLst/>
            <a:ahLst/>
            <a:cxnLst/>
            <a:rect l="l" t="t" r="r" b="b"/>
            <a:pathLst>
              <a:path w="103504" h="36194">
                <a:moveTo>
                  <a:pt x="0" y="36123"/>
                </a:moveTo>
                <a:lnTo>
                  <a:pt x="103230" y="36123"/>
                </a:lnTo>
                <a:lnTo>
                  <a:pt x="103230" y="0"/>
                </a:lnTo>
                <a:lnTo>
                  <a:pt x="0" y="0"/>
                </a:lnTo>
                <a:lnTo>
                  <a:pt x="0" y="36123"/>
                </a:lnTo>
                <a:close/>
              </a:path>
            </a:pathLst>
          </a:custGeom>
          <a:ln w="38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98286" y="2100519"/>
            <a:ext cx="103505" cy="55244"/>
          </a:xfrm>
          <a:custGeom>
            <a:avLst/>
            <a:gdLst/>
            <a:ahLst/>
            <a:cxnLst/>
            <a:rect l="l" t="t" r="r" b="b"/>
            <a:pathLst>
              <a:path w="103505" h="55244">
                <a:moveTo>
                  <a:pt x="0" y="55125"/>
                </a:moveTo>
                <a:lnTo>
                  <a:pt x="103230" y="55125"/>
                </a:lnTo>
                <a:lnTo>
                  <a:pt x="103230" y="0"/>
                </a:lnTo>
                <a:lnTo>
                  <a:pt x="0" y="0"/>
                </a:lnTo>
                <a:lnTo>
                  <a:pt x="0" y="55125"/>
                </a:lnTo>
                <a:close/>
              </a:path>
            </a:pathLst>
          </a:custGeom>
          <a:ln w="38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04747" y="2100519"/>
            <a:ext cx="103505" cy="40005"/>
          </a:xfrm>
          <a:custGeom>
            <a:avLst/>
            <a:gdLst/>
            <a:ahLst/>
            <a:cxnLst/>
            <a:rect l="l" t="t" r="r" b="b"/>
            <a:pathLst>
              <a:path w="103505" h="40005">
                <a:moveTo>
                  <a:pt x="0" y="39728"/>
                </a:moveTo>
                <a:lnTo>
                  <a:pt x="103230" y="39728"/>
                </a:lnTo>
                <a:lnTo>
                  <a:pt x="103230" y="0"/>
                </a:lnTo>
                <a:lnTo>
                  <a:pt x="0" y="0"/>
                </a:lnTo>
                <a:lnTo>
                  <a:pt x="0" y="39728"/>
                </a:lnTo>
                <a:close/>
              </a:path>
            </a:pathLst>
          </a:custGeom>
          <a:ln w="38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09298" y="2085489"/>
            <a:ext cx="107314" cy="17145"/>
          </a:xfrm>
          <a:custGeom>
            <a:avLst/>
            <a:gdLst/>
            <a:ahLst/>
            <a:cxnLst/>
            <a:rect l="l" t="t" r="r" b="b"/>
            <a:pathLst>
              <a:path w="107315" h="17144">
                <a:moveTo>
                  <a:pt x="0" y="16935"/>
                </a:moveTo>
                <a:lnTo>
                  <a:pt x="107042" y="16935"/>
                </a:lnTo>
                <a:lnTo>
                  <a:pt x="107042" y="0"/>
                </a:lnTo>
                <a:lnTo>
                  <a:pt x="0" y="0"/>
                </a:lnTo>
                <a:lnTo>
                  <a:pt x="0" y="169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17667" y="2019113"/>
            <a:ext cx="103505" cy="81915"/>
          </a:xfrm>
          <a:custGeom>
            <a:avLst/>
            <a:gdLst/>
            <a:ahLst/>
            <a:cxnLst/>
            <a:rect l="l" t="t" r="r" b="b"/>
            <a:pathLst>
              <a:path w="103505" h="81914">
                <a:moveTo>
                  <a:pt x="0" y="81405"/>
                </a:moveTo>
                <a:lnTo>
                  <a:pt x="103230" y="81405"/>
                </a:lnTo>
                <a:lnTo>
                  <a:pt x="103230" y="0"/>
                </a:lnTo>
                <a:lnTo>
                  <a:pt x="0" y="0"/>
                </a:lnTo>
                <a:lnTo>
                  <a:pt x="0" y="81405"/>
                </a:lnTo>
                <a:close/>
              </a:path>
            </a:pathLst>
          </a:custGeom>
          <a:ln w="38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624131" y="1933519"/>
            <a:ext cx="103505" cy="167005"/>
          </a:xfrm>
          <a:custGeom>
            <a:avLst/>
            <a:gdLst/>
            <a:ahLst/>
            <a:cxnLst/>
            <a:rect l="l" t="t" r="r" b="b"/>
            <a:pathLst>
              <a:path w="103505" h="167005">
                <a:moveTo>
                  <a:pt x="0" y="166999"/>
                </a:moveTo>
                <a:lnTo>
                  <a:pt x="103230" y="166999"/>
                </a:lnTo>
                <a:lnTo>
                  <a:pt x="103230" y="0"/>
                </a:lnTo>
                <a:lnTo>
                  <a:pt x="0" y="0"/>
                </a:lnTo>
                <a:lnTo>
                  <a:pt x="0" y="166999"/>
                </a:lnTo>
                <a:close/>
              </a:path>
            </a:pathLst>
          </a:custGeom>
          <a:ln w="38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830588" y="1831759"/>
            <a:ext cx="103505" cy="269240"/>
          </a:xfrm>
          <a:custGeom>
            <a:avLst/>
            <a:gdLst/>
            <a:ahLst/>
            <a:cxnLst/>
            <a:rect l="l" t="t" r="r" b="b"/>
            <a:pathLst>
              <a:path w="103505" h="269239">
                <a:moveTo>
                  <a:pt x="0" y="268759"/>
                </a:moveTo>
                <a:lnTo>
                  <a:pt x="103230" y="268759"/>
                </a:lnTo>
                <a:lnTo>
                  <a:pt x="103230" y="0"/>
                </a:lnTo>
                <a:lnTo>
                  <a:pt x="0" y="0"/>
                </a:lnTo>
                <a:lnTo>
                  <a:pt x="0" y="268759"/>
                </a:lnTo>
                <a:close/>
              </a:path>
            </a:pathLst>
          </a:custGeom>
          <a:ln w="38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037052" y="1686741"/>
            <a:ext cx="103505" cy="414020"/>
          </a:xfrm>
          <a:custGeom>
            <a:avLst/>
            <a:gdLst/>
            <a:ahLst/>
            <a:cxnLst/>
            <a:rect l="l" t="t" r="r" b="b"/>
            <a:pathLst>
              <a:path w="103505" h="414019">
                <a:moveTo>
                  <a:pt x="0" y="413778"/>
                </a:moveTo>
                <a:lnTo>
                  <a:pt x="103230" y="413778"/>
                </a:lnTo>
                <a:lnTo>
                  <a:pt x="103230" y="0"/>
                </a:lnTo>
                <a:lnTo>
                  <a:pt x="0" y="0"/>
                </a:lnTo>
                <a:lnTo>
                  <a:pt x="0" y="413778"/>
                </a:lnTo>
                <a:close/>
              </a:path>
            </a:pathLst>
          </a:custGeom>
          <a:ln w="38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243508" y="1488294"/>
            <a:ext cx="103505" cy="612775"/>
          </a:xfrm>
          <a:custGeom>
            <a:avLst/>
            <a:gdLst/>
            <a:ahLst/>
            <a:cxnLst/>
            <a:rect l="l" t="t" r="r" b="b"/>
            <a:pathLst>
              <a:path w="103505" h="612775">
                <a:moveTo>
                  <a:pt x="0" y="612225"/>
                </a:moveTo>
                <a:lnTo>
                  <a:pt x="103230" y="612225"/>
                </a:lnTo>
                <a:lnTo>
                  <a:pt x="103230" y="0"/>
                </a:lnTo>
                <a:lnTo>
                  <a:pt x="0" y="0"/>
                </a:lnTo>
                <a:lnTo>
                  <a:pt x="0" y="612225"/>
                </a:lnTo>
                <a:close/>
              </a:path>
            </a:pathLst>
          </a:custGeom>
          <a:ln w="38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449972" y="1073930"/>
            <a:ext cx="103505" cy="1026794"/>
          </a:xfrm>
          <a:custGeom>
            <a:avLst/>
            <a:gdLst/>
            <a:ahLst/>
            <a:cxnLst/>
            <a:rect l="l" t="t" r="r" b="b"/>
            <a:pathLst>
              <a:path w="103505" h="1026794">
                <a:moveTo>
                  <a:pt x="0" y="1026589"/>
                </a:moveTo>
                <a:lnTo>
                  <a:pt x="103230" y="1026589"/>
                </a:lnTo>
                <a:lnTo>
                  <a:pt x="103230" y="0"/>
                </a:lnTo>
                <a:lnTo>
                  <a:pt x="0" y="0"/>
                </a:lnTo>
                <a:lnTo>
                  <a:pt x="0" y="1026589"/>
                </a:lnTo>
                <a:close/>
              </a:path>
            </a:pathLst>
          </a:custGeom>
          <a:ln w="38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26656" y="2331021"/>
            <a:ext cx="2291715" cy="0"/>
          </a:xfrm>
          <a:custGeom>
            <a:avLst/>
            <a:gdLst/>
            <a:ahLst/>
            <a:cxnLst/>
            <a:rect l="l" t="t" r="r" b="b"/>
            <a:pathLst>
              <a:path w="2291715">
                <a:moveTo>
                  <a:pt x="0" y="0"/>
                </a:moveTo>
                <a:lnTo>
                  <a:pt x="2291714" y="0"/>
                </a:lnTo>
              </a:path>
            </a:pathLst>
          </a:custGeom>
          <a:ln w="3811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26656" y="947991"/>
            <a:ext cx="2291715" cy="0"/>
          </a:xfrm>
          <a:custGeom>
            <a:avLst/>
            <a:gdLst/>
            <a:ahLst/>
            <a:cxnLst/>
            <a:rect l="l" t="t" r="r" b="b"/>
            <a:pathLst>
              <a:path w="2291715">
                <a:moveTo>
                  <a:pt x="0" y="0"/>
                </a:moveTo>
                <a:lnTo>
                  <a:pt x="2291714" y="0"/>
                </a:lnTo>
              </a:path>
            </a:pathLst>
          </a:custGeom>
          <a:ln w="3811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43436" y="2308105"/>
            <a:ext cx="0" cy="23495"/>
          </a:xfrm>
          <a:custGeom>
            <a:avLst/>
            <a:gdLst/>
            <a:ahLst/>
            <a:cxnLst/>
            <a:rect l="l" t="t" r="r" b="b"/>
            <a:pathLst>
              <a:path h="23494">
                <a:moveTo>
                  <a:pt x="0" y="22916"/>
                </a:moveTo>
                <a:lnTo>
                  <a:pt x="0" y="0"/>
                </a:lnTo>
              </a:path>
            </a:pathLst>
          </a:custGeom>
          <a:ln w="3811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49902" y="2308105"/>
            <a:ext cx="0" cy="23495"/>
          </a:xfrm>
          <a:custGeom>
            <a:avLst/>
            <a:gdLst/>
            <a:ahLst/>
            <a:cxnLst/>
            <a:rect l="l" t="t" r="r" b="b"/>
            <a:pathLst>
              <a:path h="23494">
                <a:moveTo>
                  <a:pt x="0" y="22916"/>
                </a:moveTo>
                <a:lnTo>
                  <a:pt x="0" y="0"/>
                </a:lnTo>
              </a:path>
            </a:pathLst>
          </a:custGeom>
          <a:ln w="3811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56365" y="2308105"/>
            <a:ext cx="0" cy="23495"/>
          </a:xfrm>
          <a:custGeom>
            <a:avLst/>
            <a:gdLst/>
            <a:ahLst/>
            <a:cxnLst/>
            <a:rect l="l" t="t" r="r" b="b"/>
            <a:pathLst>
              <a:path h="23494">
                <a:moveTo>
                  <a:pt x="0" y="22916"/>
                </a:moveTo>
                <a:lnTo>
                  <a:pt x="0" y="0"/>
                </a:lnTo>
              </a:path>
            </a:pathLst>
          </a:custGeom>
          <a:ln w="3811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262821" y="2308105"/>
            <a:ext cx="0" cy="23495"/>
          </a:xfrm>
          <a:custGeom>
            <a:avLst/>
            <a:gdLst/>
            <a:ahLst/>
            <a:cxnLst/>
            <a:rect l="l" t="t" r="r" b="b"/>
            <a:pathLst>
              <a:path h="23494">
                <a:moveTo>
                  <a:pt x="0" y="22916"/>
                </a:moveTo>
                <a:lnTo>
                  <a:pt x="0" y="0"/>
                </a:lnTo>
              </a:path>
            </a:pathLst>
          </a:custGeom>
          <a:ln w="3811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469285" y="2308105"/>
            <a:ext cx="0" cy="23495"/>
          </a:xfrm>
          <a:custGeom>
            <a:avLst/>
            <a:gdLst/>
            <a:ahLst/>
            <a:cxnLst/>
            <a:rect l="l" t="t" r="r" b="b"/>
            <a:pathLst>
              <a:path h="23494">
                <a:moveTo>
                  <a:pt x="0" y="22916"/>
                </a:moveTo>
                <a:lnTo>
                  <a:pt x="0" y="0"/>
                </a:lnTo>
              </a:path>
            </a:pathLst>
          </a:custGeom>
          <a:ln w="3811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675742" y="2308105"/>
            <a:ext cx="0" cy="23495"/>
          </a:xfrm>
          <a:custGeom>
            <a:avLst/>
            <a:gdLst/>
            <a:ahLst/>
            <a:cxnLst/>
            <a:rect l="l" t="t" r="r" b="b"/>
            <a:pathLst>
              <a:path h="23494">
                <a:moveTo>
                  <a:pt x="0" y="22916"/>
                </a:moveTo>
                <a:lnTo>
                  <a:pt x="0" y="0"/>
                </a:lnTo>
              </a:path>
            </a:pathLst>
          </a:custGeom>
          <a:ln w="3811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82206" y="2308105"/>
            <a:ext cx="0" cy="23495"/>
          </a:xfrm>
          <a:custGeom>
            <a:avLst/>
            <a:gdLst/>
            <a:ahLst/>
            <a:cxnLst/>
            <a:rect l="l" t="t" r="r" b="b"/>
            <a:pathLst>
              <a:path h="23494">
                <a:moveTo>
                  <a:pt x="0" y="22916"/>
                </a:moveTo>
                <a:lnTo>
                  <a:pt x="0" y="0"/>
                </a:lnTo>
              </a:path>
            </a:pathLst>
          </a:custGeom>
          <a:ln w="3811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088662" y="2308105"/>
            <a:ext cx="0" cy="23495"/>
          </a:xfrm>
          <a:custGeom>
            <a:avLst/>
            <a:gdLst/>
            <a:ahLst/>
            <a:cxnLst/>
            <a:rect l="l" t="t" r="r" b="b"/>
            <a:pathLst>
              <a:path h="23494">
                <a:moveTo>
                  <a:pt x="0" y="22916"/>
                </a:moveTo>
                <a:lnTo>
                  <a:pt x="0" y="0"/>
                </a:lnTo>
              </a:path>
            </a:pathLst>
          </a:custGeom>
          <a:ln w="3811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95126" y="2308105"/>
            <a:ext cx="0" cy="23495"/>
          </a:xfrm>
          <a:custGeom>
            <a:avLst/>
            <a:gdLst/>
            <a:ahLst/>
            <a:cxnLst/>
            <a:rect l="l" t="t" r="r" b="b"/>
            <a:pathLst>
              <a:path h="23494">
                <a:moveTo>
                  <a:pt x="0" y="22916"/>
                </a:moveTo>
                <a:lnTo>
                  <a:pt x="0" y="0"/>
                </a:lnTo>
              </a:path>
            </a:pathLst>
          </a:custGeom>
          <a:ln w="3811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501590" y="2308105"/>
            <a:ext cx="0" cy="23495"/>
          </a:xfrm>
          <a:custGeom>
            <a:avLst/>
            <a:gdLst/>
            <a:ahLst/>
            <a:cxnLst/>
            <a:rect l="l" t="t" r="r" b="b"/>
            <a:pathLst>
              <a:path h="23494">
                <a:moveTo>
                  <a:pt x="0" y="22916"/>
                </a:moveTo>
                <a:lnTo>
                  <a:pt x="0" y="0"/>
                </a:lnTo>
              </a:path>
            </a:pathLst>
          </a:custGeom>
          <a:ln w="3811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43436" y="947991"/>
            <a:ext cx="0" cy="23495"/>
          </a:xfrm>
          <a:custGeom>
            <a:avLst/>
            <a:gdLst/>
            <a:ahLst/>
            <a:cxnLst/>
            <a:rect l="l" t="t" r="r" b="b"/>
            <a:pathLst>
              <a:path h="23494">
                <a:moveTo>
                  <a:pt x="0" y="0"/>
                </a:moveTo>
                <a:lnTo>
                  <a:pt x="0" y="22913"/>
                </a:lnTo>
              </a:path>
            </a:pathLst>
          </a:custGeom>
          <a:ln w="3811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49902" y="947991"/>
            <a:ext cx="0" cy="23495"/>
          </a:xfrm>
          <a:custGeom>
            <a:avLst/>
            <a:gdLst/>
            <a:ahLst/>
            <a:cxnLst/>
            <a:rect l="l" t="t" r="r" b="b"/>
            <a:pathLst>
              <a:path h="23494">
                <a:moveTo>
                  <a:pt x="0" y="0"/>
                </a:moveTo>
                <a:lnTo>
                  <a:pt x="0" y="22913"/>
                </a:lnTo>
              </a:path>
            </a:pathLst>
          </a:custGeom>
          <a:ln w="3811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056365" y="947991"/>
            <a:ext cx="0" cy="23495"/>
          </a:xfrm>
          <a:custGeom>
            <a:avLst/>
            <a:gdLst/>
            <a:ahLst/>
            <a:cxnLst/>
            <a:rect l="l" t="t" r="r" b="b"/>
            <a:pathLst>
              <a:path h="23494">
                <a:moveTo>
                  <a:pt x="0" y="0"/>
                </a:moveTo>
                <a:lnTo>
                  <a:pt x="0" y="22913"/>
                </a:lnTo>
              </a:path>
            </a:pathLst>
          </a:custGeom>
          <a:ln w="3811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262821" y="947991"/>
            <a:ext cx="0" cy="23495"/>
          </a:xfrm>
          <a:custGeom>
            <a:avLst/>
            <a:gdLst/>
            <a:ahLst/>
            <a:cxnLst/>
            <a:rect l="l" t="t" r="r" b="b"/>
            <a:pathLst>
              <a:path h="23494">
                <a:moveTo>
                  <a:pt x="0" y="0"/>
                </a:moveTo>
                <a:lnTo>
                  <a:pt x="0" y="22913"/>
                </a:lnTo>
              </a:path>
            </a:pathLst>
          </a:custGeom>
          <a:ln w="3811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469285" y="947991"/>
            <a:ext cx="0" cy="23495"/>
          </a:xfrm>
          <a:custGeom>
            <a:avLst/>
            <a:gdLst/>
            <a:ahLst/>
            <a:cxnLst/>
            <a:rect l="l" t="t" r="r" b="b"/>
            <a:pathLst>
              <a:path h="23494">
                <a:moveTo>
                  <a:pt x="0" y="0"/>
                </a:moveTo>
                <a:lnTo>
                  <a:pt x="0" y="22913"/>
                </a:lnTo>
              </a:path>
            </a:pathLst>
          </a:custGeom>
          <a:ln w="3811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675742" y="947991"/>
            <a:ext cx="0" cy="23495"/>
          </a:xfrm>
          <a:custGeom>
            <a:avLst/>
            <a:gdLst/>
            <a:ahLst/>
            <a:cxnLst/>
            <a:rect l="l" t="t" r="r" b="b"/>
            <a:pathLst>
              <a:path h="23494">
                <a:moveTo>
                  <a:pt x="0" y="0"/>
                </a:moveTo>
                <a:lnTo>
                  <a:pt x="0" y="22913"/>
                </a:lnTo>
              </a:path>
            </a:pathLst>
          </a:custGeom>
          <a:ln w="3811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882206" y="947991"/>
            <a:ext cx="0" cy="23495"/>
          </a:xfrm>
          <a:custGeom>
            <a:avLst/>
            <a:gdLst/>
            <a:ahLst/>
            <a:cxnLst/>
            <a:rect l="l" t="t" r="r" b="b"/>
            <a:pathLst>
              <a:path h="23494">
                <a:moveTo>
                  <a:pt x="0" y="0"/>
                </a:moveTo>
                <a:lnTo>
                  <a:pt x="0" y="22913"/>
                </a:lnTo>
              </a:path>
            </a:pathLst>
          </a:custGeom>
          <a:ln w="3811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088662" y="947991"/>
            <a:ext cx="0" cy="23495"/>
          </a:xfrm>
          <a:custGeom>
            <a:avLst/>
            <a:gdLst/>
            <a:ahLst/>
            <a:cxnLst/>
            <a:rect l="l" t="t" r="r" b="b"/>
            <a:pathLst>
              <a:path h="23494">
                <a:moveTo>
                  <a:pt x="0" y="0"/>
                </a:moveTo>
                <a:lnTo>
                  <a:pt x="0" y="22913"/>
                </a:lnTo>
              </a:path>
            </a:pathLst>
          </a:custGeom>
          <a:ln w="3811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295126" y="947991"/>
            <a:ext cx="0" cy="23495"/>
          </a:xfrm>
          <a:custGeom>
            <a:avLst/>
            <a:gdLst/>
            <a:ahLst/>
            <a:cxnLst/>
            <a:rect l="l" t="t" r="r" b="b"/>
            <a:pathLst>
              <a:path h="23494">
                <a:moveTo>
                  <a:pt x="0" y="0"/>
                </a:moveTo>
                <a:lnTo>
                  <a:pt x="0" y="22913"/>
                </a:lnTo>
              </a:path>
            </a:pathLst>
          </a:custGeom>
          <a:ln w="3811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501590" y="947991"/>
            <a:ext cx="0" cy="23495"/>
          </a:xfrm>
          <a:custGeom>
            <a:avLst/>
            <a:gdLst/>
            <a:ahLst/>
            <a:cxnLst/>
            <a:rect l="l" t="t" r="r" b="b"/>
            <a:pathLst>
              <a:path h="23494">
                <a:moveTo>
                  <a:pt x="0" y="0"/>
                </a:moveTo>
                <a:lnTo>
                  <a:pt x="0" y="22913"/>
                </a:lnTo>
              </a:path>
            </a:pathLst>
          </a:custGeom>
          <a:ln w="3811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607879" y="2352613"/>
            <a:ext cx="679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solidFill>
                  <a:srgbClr val="252525"/>
                </a:solidFill>
                <a:latin typeface="Arial"/>
                <a:cs typeface="Arial"/>
              </a:rPr>
              <a:t>1</a:t>
            </a:r>
            <a:endParaRPr sz="6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814339" y="2352613"/>
            <a:ext cx="679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solidFill>
                  <a:srgbClr val="252525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020803" y="2352613"/>
            <a:ext cx="68770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9075" algn="l"/>
                <a:tab pos="425450" algn="l"/>
                <a:tab pos="631825" algn="l"/>
              </a:tabLst>
            </a:pPr>
            <a:r>
              <a:rPr sz="600" spc="-5" dirty="0">
                <a:solidFill>
                  <a:srgbClr val="252525"/>
                </a:solidFill>
                <a:latin typeface="Arial"/>
                <a:cs typeface="Arial"/>
              </a:rPr>
              <a:t>3	4	5	6</a:t>
            </a:r>
            <a:endParaRPr sz="6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846644" y="2352613"/>
            <a:ext cx="679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solidFill>
                  <a:srgbClr val="252525"/>
                </a:solidFill>
                <a:latin typeface="Arial"/>
                <a:cs typeface="Arial"/>
              </a:rPr>
              <a:t>7</a:t>
            </a:r>
            <a:endParaRPr sz="6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053104" y="2352613"/>
            <a:ext cx="679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solidFill>
                  <a:srgbClr val="252525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259567" y="2352613"/>
            <a:ext cx="679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solidFill>
                  <a:srgbClr val="252525"/>
                </a:solidFill>
                <a:latin typeface="Arial"/>
                <a:cs typeface="Arial"/>
              </a:rPr>
              <a:t>9</a:t>
            </a:r>
            <a:endParaRPr sz="6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446025" y="2352613"/>
            <a:ext cx="110489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solidFill>
                  <a:srgbClr val="252525"/>
                </a:solidFill>
                <a:latin typeface="Arial"/>
                <a:cs typeface="Arial"/>
              </a:rPr>
              <a:t>10</a:t>
            </a:r>
            <a:endParaRPr sz="6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188338" y="2449765"/>
            <a:ext cx="766445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0" dirty="0">
                <a:solidFill>
                  <a:srgbClr val="252525"/>
                </a:solidFill>
                <a:latin typeface="Arial"/>
                <a:cs typeface="Arial"/>
              </a:rPr>
              <a:t>1990 Income</a:t>
            </a:r>
            <a:r>
              <a:rPr sz="650" spc="-7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252525"/>
                </a:solidFill>
                <a:latin typeface="Arial"/>
                <a:cs typeface="Arial"/>
              </a:rPr>
              <a:t>Decile</a:t>
            </a:r>
            <a:endParaRPr sz="65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426656" y="947991"/>
            <a:ext cx="0" cy="1383030"/>
          </a:xfrm>
          <a:custGeom>
            <a:avLst/>
            <a:gdLst/>
            <a:ahLst/>
            <a:cxnLst/>
            <a:rect l="l" t="t" r="r" b="b"/>
            <a:pathLst>
              <a:path h="1383030">
                <a:moveTo>
                  <a:pt x="0" y="1383029"/>
                </a:moveTo>
                <a:lnTo>
                  <a:pt x="0" y="0"/>
                </a:lnTo>
              </a:path>
            </a:pathLst>
          </a:custGeom>
          <a:ln w="3811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718371" y="947991"/>
            <a:ext cx="0" cy="1383030"/>
          </a:xfrm>
          <a:custGeom>
            <a:avLst/>
            <a:gdLst/>
            <a:ahLst/>
            <a:cxnLst/>
            <a:rect l="l" t="t" r="r" b="b"/>
            <a:pathLst>
              <a:path h="1383030">
                <a:moveTo>
                  <a:pt x="0" y="1383029"/>
                </a:moveTo>
                <a:lnTo>
                  <a:pt x="0" y="0"/>
                </a:lnTo>
              </a:path>
            </a:pathLst>
          </a:custGeom>
          <a:ln w="3811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26656" y="2331021"/>
            <a:ext cx="23495" cy="0"/>
          </a:xfrm>
          <a:custGeom>
            <a:avLst/>
            <a:gdLst/>
            <a:ahLst/>
            <a:cxnLst/>
            <a:rect l="l" t="t" r="r" b="b"/>
            <a:pathLst>
              <a:path w="23495">
                <a:moveTo>
                  <a:pt x="0" y="0"/>
                </a:moveTo>
                <a:lnTo>
                  <a:pt x="22916" y="0"/>
                </a:lnTo>
              </a:path>
            </a:pathLst>
          </a:custGeom>
          <a:ln w="3811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26656" y="2100519"/>
            <a:ext cx="23495" cy="0"/>
          </a:xfrm>
          <a:custGeom>
            <a:avLst/>
            <a:gdLst/>
            <a:ahLst/>
            <a:cxnLst/>
            <a:rect l="l" t="t" r="r" b="b"/>
            <a:pathLst>
              <a:path w="23495">
                <a:moveTo>
                  <a:pt x="0" y="0"/>
                </a:moveTo>
                <a:lnTo>
                  <a:pt x="22916" y="0"/>
                </a:lnTo>
              </a:path>
            </a:pathLst>
          </a:custGeom>
          <a:ln w="3811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26656" y="1870008"/>
            <a:ext cx="23495" cy="0"/>
          </a:xfrm>
          <a:custGeom>
            <a:avLst/>
            <a:gdLst/>
            <a:ahLst/>
            <a:cxnLst/>
            <a:rect l="l" t="t" r="r" b="b"/>
            <a:pathLst>
              <a:path w="23495">
                <a:moveTo>
                  <a:pt x="0" y="0"/>
                </a:moveTo>
                <a:lnTo>
                  <a:pt x="22916" y="0"/>
                </a:lnTo>
              </a:path>
            </a:pathLst>
          </a:custGeom>
          <a:ln w="3811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26656" y="1639506"/>
            <a:ext cx="23495" cy="0"/>
          </a:xfrm>
          <a:custGeom>
            <a:avLst/>
            <a:gdLst/>
            <a:ahLst/>
            <a:cxnLst/>
            <a:rect l="l" t="t" r="r" b="b"/>
            <a:pathLst>
              <a:path w="23495">
                <a:moveTo>
                  <a:pt x="0" y="0"/>
                </a:moveTo>
                <a:lnTo>
                  <a:pt x="22916" y="0"/>
                </a:lnTo>
              </a:path>
            </a:pathLst>
          </a:custGeom>
          <a:ln w="3811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26656" y="1409001"/>
            <a:ext cx="23495" cy="0"/>
          </a:xfrm>
          <a:custGeom>
            <a:avLst/>
            <a:gdLst/>
            <a:ahLst/>
            <a:cxnLst/>
            <a:rect l="l" t="t" r="r" b="b"/>
            <a:pathLst>
              <a:path w="23495">
                <a:moveTo>
                  <a:pt x="0" y="0"/>
                </a:moveTo>
                <a:lnTo>
                  <a:pt x="22916" y="0"/>
                </a:lnTo>
              </a:path>
            </a:pathLst>
          </a:custGeom>
          <a:ln w="3811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6656" y="1178496"/>
            <a:ext cx="23495" cy="0"/>
          </a:xfrm>
          <a:custGeom>
            <a:avLst/>
            <a:gdLst/>
            <a:ahLst/>
            <a:cxnLst/>
            <a:rect l="l" t="t" r="r" b="b"/>
            <a:pathLst>
              <a:path w="23495">
                <a:moveTo>
                  <a:pt x="0" y="0"/>
                </a:moveTo>
                <a:lnTo>
                  <a:pt x="22916" y="0"/>
                </a:lnTo>
              </a:path>
            </a:pathLst>
          </a:custGeom>
          <a:ln w="3811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6656" y="947991"/>
            <a:ext cx="23495" cy="0"/>
          </a:xfrm>
          <a:custGeom>
            <a:avLst/>
            <a:gdLst/>
            <a:ahLst/>
            <a:cxnLst/>
            <a:rect l="l" t="t" r="r" b="b"/>
            <a:pathLst>
              <a:path w="23495">
                <a:moveTo>
                  <a:pt x="0" y="0"/>
                </a:moveTo>
                <a:lnTo>
                  <a:pt x="22916" y="0"/>
                </a:lnTo>
              </a:path>
            </a:pathLst>
          </a:custGeom>
          <a:ln w="3811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695458" y="2331021"/>
            <a:ext cx="23495" cy="0"/>
          </a:xfrm>
          <a:custGeom>
            <a:avLst/>
            <a:gdLst/>
            <a:ahLst/>
            <a:cxnLst/>
            <a:rect l="l" t="t" r="r" b="b"/>
            <a:pathLst>
              <a:path w="23494">
                <a:moveTo>
                  <a:pt x="22913" y="0"/>
                </a:moveTo>
                <a:lnTo>
                  <a:pt x="0" y="0"/>
                </a:lnTo>
              </a:path>
            </a:pathLst>
          </a:custGeom>
          <a:ln w="3811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695458" y="2100519"/>
            <a:ext cx="23495" cy="0"/>
          </a:xfrm>
          <a:custGeom>
            <a:avLst/>
            <a:gdLst/>
            <a:ahLst/>
            <a:cxnLst/>
            <a:rect l="l" t="t" r="r" b="b"/>
            <a:pathLst>
              <a:path w="23494">
                <a:moveTo>
                  <a:pt x="22913" y="0"/>
                </a:moveTo>
                <a:lnTo>
                  <a:pt x="0" y="0"/>
                </a:lnTo>
              </a:path>
            </a:pathLst>
          </a:custGeom>
          <a:ln w="3811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695458" y="1870008"/>
            <a:ext cx="23495" cy="0"/>
          </a:xfrm>
          <a:custGeom>
            <a:avLst/>
            <a:gdLst/>
            <a:ahLst/>
            <a:cxnLst/>
            <a:rect l="l" t="t" r="r" b="b"/>
            <a:pathLst>
              <a:path w="23494">
                <a:moveTo>
                  <a:pt x="22913" y="0"/>
                </a:moveTo>
                <a:lnTo>
                  <a:pt x="0" y="0"/>
                </a:lnTo>
              </a:path>
            </a:pathLst>
          </a:custGeom>
          <a:ln w="3811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695458" y="1639506"/>
            <a:ext cx="23495" cy="0"/>
          </a:xfrm>
          <a:custGeom>
            <a:avLst/>
            <a:gdLst/>
            <a:ahLst/>
            <a:cxnLst/>
            <a:rect l="l" t="t" r="r" b="b"/>
            <a:pathLst>
              <a:path w="23494">
                <a:moveTo>
                  <a:pt x="22913" y="0"/>
                </a:moveTo>
                <a:lnTo>
                  <a:pt x="0" y="0"/>
                </a:lnTo>
              </a:path>
            </a:pathLst>
          </a:custGeom>
          <a:ln w="3811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695458" y="1409001"/>
            <a:ext cx="23495" cy="0"/>
          </a:xfrm>
          <a:custGeom>
            <a:avLst/>
            <a:gdLst/>
            <a:ahLst/>
            <a:cxnLst/>
            <a:rect l="l" t="t" r="r" b="b"/>
            <a:pathLst>
              <a:path w="23494">
                <a:moveTo>
                  <a:pt x="22913" y="0"/>
                </a:moveTo>
                <a:lnTo>
                  <a:pt x="0" y="0"/>
                </a:lnTo>
              </a:path>
            </a:pathLst>
          </a:custGeom>
          <a:ln w="3811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695458" y="1178496"/>
            <a:ext cx="23495" cy="0"/>
          </a:xfrm>
          <a:custGeom>
            <a:avLst/>
            <a:gdLst/>
            <a:ahLst/>
            <a:cxnLst/>
            <a:rect l="l" t="t" r="r" b="b"/>
            <a:pathLst>
              <a:path w="23494">
                <a:moveTo>
                  <a:pt x="22913" y="0"/>
                </a:moveTo>
                <a:lnTo>
                  <a:pt x="0" y="0"/>
                </a:lnTo>
              </a:path>
            </a:pathLst>
          </a:custGeom>
          <a:ln w="3811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695458" y="947991"/>
            <a:ext cx="23495" cy="0"/>
          </a:xfrm>
          <a:custGeom>
            <a:avLst/>
            <a:gdLst/>
            <a:ahLst/>
            <a:cxnLst/>
            <a:rect l="l" t="t" r="r" b="b"/>
            <a:pathLst>
              <a:path w="23494">
                <a:moveTo>
                  <a:pt x="22913" y="0"/>
                </a:moveTo>
                <a:lnTo>
                  <a:pt x="0" y="0"/>
                </a:lnTo>
              </a:path>
            </a:pathLst>
          </a:custGeom>
          <a:ln w="3811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297751" y="890525"/>
            <a:ext cx="110489" cy="1499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solidFill>
                  <a:srgbClr val="252525"/>
                </a:solidFill>
                <a:latin typeface="Arial"/>
                <a:cs typeface="Arial"/>
              </a:rPr>
              <a:t>25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sz="600" spc="-5" dirty="0">
                <a:solidFill>
                  <a:srgbClr val="252525"/>
                </a:solidFill>
                <a:latin typeface="Arial"/>
                <a:cs typeface="Arial"/>
              </a:rPr>
              <a:t>20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sz="600" spc="-5" dirty="0">
                <a:solidFill>
                  <a:srgbClr val="252525"/>
                </a:solidFill>
                <a:latin typeface="Arial"/>
                <a:cs typeface="Arial"/>
              </a:rPr>
              <a:t>15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sz="600" spc="-5" dirty="0">
                <a:solidFill>
                  <a:srgbClr val="252525"/>
                </a:solidFill>
                <a:latin typeface="Arial"/>
                <a:cs typeface="Arial"/>
              </a:rPr>
              <a:t>10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600">
              <a:latin typeface="Times New Roman"/>
              <a:cs typeface="Times New Roman"/>
            </a:endParaRPr>
          </a:p>
          <a:p>
            <a:pPr marL="52069">
              <a:lnSpc>
                <a:spcPct val="100000"/>
              </a:lnSpc>
              <a:spcBef>
                <a:spcPts val="405"/>
              </a:spcBef>
            </a:pPr>
            <a:r>
              <a:rPr sz="600" spc="-5" dirty="0">
                <a:solidFill>
                  <a:srgbClr val="252525"/>
                </a:solidFill>
                <a:latin typeface="Arial"/>
                <a:cs typeface="Arial"/>
              </a:rPr>
              <a:t>5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600">
              <a:latin typeface="Times New Roman"/>
              <a:cs typeface="Times New Roman"/>
            </a:endParaRPr>
          </a:p>
          <a:p>
            <a:pPr marL="52069">
              <a:lnSpc>
                <a:spcPct val="100000"/>
              </a:lnSpc>
              <a:spcBef>
                <a:spcPts val="405"/>
              </a:spcBef>
            </a:pPr>
            <a:r>
              <a:rPr sz="600" spc="-5" dirty="0">
                <a:solidFill>
                  <a:srgbClr val="252525"/>
                </a:solidFill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600">
              <a:latin typeface="Times New Roman"/>
              <a:cs typeface="Times New Roman"/>
            </a:endParaRPr>
          </a:p>
          <a:p>
            <a:pPr marL="29845">
              <a:lnSpc>
                <a:spcPct val="100000"/>
              </a:lnSpc>
              <a:spcBef>
                <a:spcPts val="405"/>
              </a:spcBef>
            </a:pPr>
            <a:r>
              <a:rPr sz="600" spc="-5" dirty="0">
                <a:solidFill>
                  <a:srgbClr val="252525"/>
                </a:solidFill>
                <a:latin typeface="Arial"/>
                <a:cs typeface="Arial"/>
              </a:rPr>
              <a:t>-5</a:t>
            </a:r>
            <a:endParaRPr sz="6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186856" y="1267754"/>
            <a:ext cx="109855" cy="74739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745"/>
              </a:lnSpc>
            </a:pPr>
            <a:r>
              <a:rPr sz="650" dirty="0">
                <a:solidFill>
                  <a:srgbClr val="252525"/>
                </a:solidFill>
                <a:latin typeface="Arial"/>
                <a:cs typeface="Arial"/>
              </a:rPr>
              <a:t>Income Growth (%)</a:t>
            </a:r>
            <a:endParaRPr sz="65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202920" y="2693655"/>
            <a:ext cx="1717039" cy="3670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285">
              <a:lnSpc>
                <a:spcPct val="100000"/>
              </a:lnSpc>
              <a:spcBef>
                <a:spcPts val="95"/>
              </a:spcBef>
              <a:buClr>
                <a:srgbClr val="3333B2"/>
              </a:buClr>
              <a:buSzPct val="112500"/>
              <a:buFont typeface="Lucida Sans Unicode"/>
              <a:buChar char="•"/>
              <a:tabLst>
                <a:tab pos="134620" algn="l"/>
              </a:tabLst>
            </a:pPr>
            <a:r>
              <a:rPr sz="800" spc="-25" dirty="0">
                <a:latin typeface="Arial"/>
                <a:cs typeface="Arial"/>
              </a:rPr>
              <a:t>Per  </a:t>
            </a:r>
            <a:r>
              <a:rPr sz="800" spc="-15" dirty="0">
                <a:latin typeface="Arial"/>
                <a:cs typeface="Arial"/>
              </a:rPr>
              <a:t>cap.  </a:t>
            </a:r>
            <a:r>
              <a:rPr sz="800" spc="-20" dirty="0">
                <a:latin typeface="Arial"/>
                <a:cs typeface="Arial"/>
              </a:rPr>
              <a:t>income </a:t>
            </a:r>
            <a:r>
              <a:rPr sz="800" spc="0" dirty="0">
                <a:latin typeface="Arial"/>
                <a:cs typeface="Arial"/>
              </a:rPr>
              <a:t>growth:</a:t>
            </a:r>
            <a:r>
              <a:rPr sz="800" spc="25" dirty="0">
                <a:latin typeface="Arial"/>
                <a:cs typeface="Arial"/>
              </a:rPr>
              <a:t> </a:t>
            </a:r>
            <a:r>
              <a:rPr sz="800" spc="30" dirty="0">
                <a:latin typeface="Arial"/>
                <a:cs typeface="Arial"/>
              </a:rPr>
              <a:t>+10%</a:t>
            </a:r>
            <a:endParaRPr sz="800">
              <a:latin typeface="Arial"/>
              <a:cs typeface="Arial"/>
            </a:endParaRPr>
          </a:p>
          <a:p>
            <a:pPr marL="133985" indent="-121285">
              <a:lnSpc>
                <a:spcPct val="100000"/>
              </a:lnSpc>
              <a:spcBef>
                <a:spcPts val="750"/>
              </a:spcBef>
              <a:buClr>
                <a:srgbClr val="3333B2"/>
              </a:buClr>
              <a:buSzPct val="112500"/>
              <a:buFont typeface="Lucida Sans Unicode"/>
              <a:buChar char="•"/>
              <a:tabLst>
                <a:tab pos="134620" algn="l"/>
              </a:tabLst>
            </a:pPr>
            <a:r>
              <a:rPr sz="800" spc="-15" dirty="0">
                <a:latin typeface="Arial"/>
                <a:cs typeface="Arial"/>
              </a:rPr>
              <a:t>90-10 </a:t>
            </a:r>
            <a:r>
              <a:rPr sz="800" spc="-20" dirty="0">
                <a:latin typeface="Arial"/>
                <a:cs typeface="Arial"/>
              </a:rPr>
              <a:t>income  </a:t>
            </a:r>
            <a:r>
              <a:rPr sz="800" spc="-25" dirty="0">
                <a:latin typeface="Arial"/>
                <a:cs typeface="Arial"/>
              </a:rPr>
              <a:t>gap  increase:</a:t>
            </a:r>
            <a:r>
              <a:rPr sz="800" spc="-65" dirty="0">
                <a:latin typeface="Arial"/>
                <a:cs typeface="Arial"/>
              </a:rPr>
              <a:t> </a:t>
            </a:r>
            <a:r>
              <a:rPr sz="800" spc="25" dirty="0">
                <a:latin typeface="Arial"/>
                <a:cs typeface="Arial"/>
              </a:rPr>
              <a:t>+22pp</a:t>
            </a:r>
            <a:endParaRPr sz="8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3022752" y="535134"/>
            <a:ext cx="251142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204" dirty="0">
                <a:latin typeface="Tahoma"/>
                <a:cs typeface="Tahoma"/>
              </a:rPr>
              <a:t>∆</a:t>
            </a:r>
            <a:r>
              <a:rPr sz="900" spc="-185" dirty="0">
                <a:latin typeface="Tahoma"/>
                <a:cs typeface="Tahoma"/>
              </a:rPr>
              <a:t> </a:t>
            </a:r>
            <a:r>
              <a:rPr sz="900" b="1" spc="-35" dirty="0">
                <a:latin typeface="Gill Sans MT"/>
                <a:cs typeface="Gill Sans MT"/>
              </a:rPr>
              <a:t>share  </a:t>
            </a:r>
            <a:r>
              <a:rPr sz="900" b="1" spc="-15" dirty="0">
                <a:latin typeface="Gill Sans MT"/>
                <a:cs typeface="Gill Sans MT"/>
              </a:rPr>
              <a:t>living </a:t>
            </a:r>
            <a:r>
              <a:rPr sz="900" b="1" spc="-40" dirty="0">
                <a:latin typeface="Gill Sans MT"/>
                <a:cs typeface="Gill Sans MT"/>
              </a:rPr>
              <a:t>downtown  </a:t>
            </a:r>
            <a:r>
              <a:rPr sz="900" b="1" spc="-35" dirty="0">
                <a:latin typeface="Gill Sans MT"/>
                <a:cs typeface="Gill Sans MT"/>
              </a:rPr>
              <a:t>by  </a:t>
            </a:r>
            <a:r>
              <a:rPr sz="900" b="1" spc="-5" dirty="0">
                <a:latin typeface="Gill Sans MT"/>
                <a:cs typeface="Gill Sans MT"/>
              </a:rPr>
              <a:t>1990 </a:t>
            </a:r>
            <a:r>
              <a:rPr sz="900" b="1" spc="-40" dirty="0">
                <a:latin typeface="Gill Sans MT"/>
                <a:cs typeface="Gill Sans MT"/>
              </a:rPr>
              <a:t>income  </a:t>
            </a:r>
            <a:r>
              <a:rPr sz="900" b="1" spc="-25" dirty="0">
                <a:latin typeface="Gill Sans MT"/>
                <a:cs typeface="Gill Sans MT"/>
              </a:rPr>
              <a:t>decile</a:t>
            </a:r>
            <a:endParaRPr sz="900">
              <a:latin typeface="Gill Sans MT"/>
              <a:cs typeface="Gill Sans MT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3123336" y="861687"/>
            <a:ext cx="2346959" cy="16877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123336" y="789266"/>
            <a:ext cx="2346959" cy="724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3040748" y="2540303"/>
            <a:ext cx="255968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285">
              <a:lnSpc>
                <a:spcPct val="100000"/>
              </a:lnSpc>
              <a:spcBef>
                <a:spcPts val="95"/>
              </a:spcBef>
              <a:buClr>
                <a:srgbClr val="3333B2"/>
              </a:buClr>
              <a:buSzPct val="112500"/>
              <a:buFont typeface="Lucida Sans Unicode"/>
              <a:buChar char="•"/>
              <a:tabLst>
                <a:tab pos="134620" algn="l"/>
              </a:tabLst>
            </a:pPr>
            <a:r>
              <a:rPr sz="800" spc="0" dirty="0">
                <a:latin typeface="Arial"/>
                <a:cs typeface="Arial"/>
              </a:rPr>
              <a:t>Our </a:t>
            </a:r>
            <a:r>
              <a:rPr sz="800" spc="-25" dirty="0">
                <a:latin typeface="Arial"/>
                <a:cs typeface="Arial"/>
              </a:rPr>
              <a:t>mechanism  </a:t>
            </a:r>
            <a:r>
              <a:rPr sz="800" spc="-30" dirty="0">
                <a:latin typeface="Arial"/>
                <a:cs typeface="Arial"/>
              </a:rPr>
              <a:t>is  </a:t>
            </a:r>
            <a:r>
              <a:rPr sz="800" spc="-35" dirty="0">
                <a:latin typeface="Arial"/>
                <a:cs typeface="Arial"/>
              </a:rPr>
              <a:t>one  </a:t>
            </a:r>
            <a:r>
              <a:rPr sz="800" spc="0" dirty="0">
                <a:latin typeface="Arial"/>
                <a:cs typeface="Arial"/>
              </a:rPr>
              <a:t>of </a:t>
            </a:r>
            <a:r>
              <a:rPr sz="800" spc="-35" dirty="0">
                <a:latin typeface="Arial"/>
                <a:cs typeface="Arial"/>
              </a:rPr>
              <a:t>several  </a:t>
            </a:r>
            <a:r>
              <a:rPr sz="800" spc="-15" dirty="0">
                <a:latin typeface="Arial"/>
                <a:cs typeface="Arial"/>
              </a:rPr>
              <a:t>drivers behind</a:t>
            </a:r>
            <a:r>
              <a:rPr sz="800" spc="-120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urban</a:t>
            </a:r>
            <a:endParaRPr sz="8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3162528" y="2660496"/>
            <a:ext cx="61468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0" dirty="0">
                <a:latin typeface="Arial"/>
                <a:cs typeface="Arial"/>
              </a:rPr>
              <a:t>gentrification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3040748" y="2842004"/>
            <a:ext cx="240411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285">
              <a:lnSpc>
                <a:spcPct val="100000"/>
              </a:lnSpc>
              <a:spcBef>
                <a:spcPts val="95"/>
              </a:spcBef>
              <a:buClr>
                <a:srgbClr val="3333B2"/>
              </a:buClr>
              <a:buSzPct val="112500"/>
              <a:buFont typeface="Lucida Sans Unicode"/>
              <a:buChar char="•"/>
              <a:tabLst>
                <a:tab pos="134620" algn="l"/>
              </a:tabLst>
            </a:pPr>
            <a:r>
              <a:rPr sz="800" spc="-30" dirty="0">
                <a:latin typeface="Arial"/>
                <a:cs typeface="Arial"/>
              </a:rPr>
              <a:t>Jobs  </a:t>
            </a:r>
            <a:r>
              <a:rPr sz="800" dirty="0">
                <a:latin typeface="Arial"/>
                <a:cs typeface="Arial"/>
              </a:rPr>
              <a:t>(Edlund </a:t>
            </a:r>
            <a:r>
              <a:rPr sz="800" spc="0" dirty="0">
                <a:latin typeface="Arial"/>
                <a:cs typeface="Arial"/>
              </a:rPr>
              <a:t>et </a:t>
            </a:r>
            <a:r>
              <a:rPr sz="800" spc="-5" dirty="0">
                <a:latin typeface="Arial"/>
                <a:cs typeface="Arial"/>
              </a:rPr>
              <a:t>al.  </a:t>
            </a:r>
            <a:r>
              <a:rPr sz="800" spc="-15" dirty="0">
                <a:latin typeface="Arial"/>
                <a:cs typeface="Arial"/>
              </a:rPr>
              <a:t>2016, </a:t>
            </a:r>
            <a:r>
              <a:rPr sz="800" spc="-40" dirty="0">
                <a:latin typeface="Arial"/>
                <a:cs typeface="Arial"/>
              </a:rPr>
              <a:t>Su  </a:t>
            </a:r>
            <a:r>
              <a:rPr sz="800" spc="-5" dirty="0">
                <a:latin typeface="Arial"/>
                <a:cs typeface="Arial"/>
              </a:rPr>
              <a:t>2017), </a:t>
            </a:r>
            <a:r>
              <a:rPr sz="800" spc="-10" dirty="0">
                <a:latin typeface="Arial"/>
                <a:cs typeface="Arial"/>
              </a:rPr>
              <a:t>crime </a:t>
            </a:r>
            <a:r>
              <a:rPr sz="800" spc="-5" dirty="0">
                <a:latin typeface="Arial"/>
                <a:cs typeface="Arial"/>
              </a:rPr>
              <a:t>drop</a:t>
            </a:r>
            <a:r>
              <a:rPr sz="800" spc="140" dirty="0">
                <a:latin typeface="Arial"/>
                <a:cs typeface="Arial"/>
              </a:rPr>
              <a:t> </a:t>
            </a:r>
            <a:r>
              <a:rPr sz="800" spc="0" dirty="0">
                <a:latin typeface="Arial"/>
                <a:cs typeface="Arial"/>
              </a:rPr>
              <a:t>in</a:t>
            </a:r>
            <a:endParaRPr sz="80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3162528" y="2962197"/>
            <a:ext cx="114871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35" dirty="0">
                <a:latin typeface="Arial"/>
                <a:cs typeface="Arial"/>
              </a:rPr>
              <a:t>1990s  </a:t>
            </a:r>
            <a:r>
              <a:rPr sz="800" dirty="0">
                <a:latin typeface="Arial"/>
                <a:cs typeface="Arial"/>
              </a:rPr>
              <a:t>(Ellen </a:t>
            </a:r>
            <a:r>
              <a:rPr sz="800" spc="0" dirty="0">
                <a:latin typeface="Arial"/>
                <a:cs typeface="Arial"/>
              </a:rPr>
              <a:t>et </a:t>
            </a:r>
            <a:r>
              <a:rPr sz="800" spc="-5" dirty="0">
                <a:latin typeface="Arial"/>
                <a:cs typeface="Arial"/>
              </a:rPr>
              <a:t>al.</a:t>
            </a:r>
            <a:r>
              <a:rPr sz="800" spc="12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2017)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292925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50" dirty="0"/>
              <a:t>Mechanisms:  price </a:t>
            </a:r>
            <a:r>
              <a:rPr spc="-60" dirty="0"/>
              <a:t>and </a:t>
            </a:r>
            <a:r>
              <a:rPr spc="-35" dirty="0"/>
              <a:t>quality</a:t>
            </a:r>
            <a:r>
              <a:rPr spc="25" dirty="0"/>
              <a:t> </a:t>
            </a:r>
            <a:r>
              <a:rPr spc="-70" dirty="0"/>
              <a:t>changes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47521" y="420783"/>
            <a:ext cx="102743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b="1" spc="-20" dirty="0">
                <a:latin typeface="Gill Sans MT"/>
                <a:cs typeface="Gill Sans MT"/>
              </a:rPr>
              <a:t>Price </a:t>
            </a:r>
            <a:r>
              <a:rPr sz="900" b="1" spc="-30" dirty="0">
                <a:latin typeface="Gill Sans MT"/>
                <a:cs typeface="Gill Sans MT"/>
              </a:rPr>
              <a:t>Change </a:t>
            </a:r>
            <a:r>
              <a:rPr sz="900" b="1" spc="-75" dirty="0">
                <a:latin typeface="Gill Sans MT"/>
                <a:cs typeface="Gill Sans MT"/>
              </a:rPr>
              <a:t>(</a:t>
            </a:r>
            <a:r>
              <a:rPr sz="900" i="1" spc="-75" dirty="0">
                <a:latin typeface="Arial"/>
                <a:cs typeface="Arial"/>
              </a:rPr>
              <a:t>p</a:t>
            </a:r>
            <a:r>
              <a:rPr sz="900" spc="-75" dirty="0">
                <a:latin typeface="Tahoma"/>
                <a:cs typeface="Tahoma"/>
              </a:rPr>
              <a:t>ˆ</a:t>
            </a:r>
            <a:r>
              <a:rPr sz="900" i="1" spc="-112" baseline="-9259" dirty="0">
                <a:latin typeface="Arial"/>
                <a:cs typeface="Arial"/>
              </a:rPr>
              <a:t>n</a:t>
            </a:r>
            <a:r>
              <a:rPr sz="900" i="1" spc="-112" baseline="-9259" dirty="0">
                <a:latin typeface="Trebuchet MS"/>
                <a:cs typeface="Trebuchet MS"/>
              </a:rPr>
              <a:t>,</a:t>
            </a:r>
            <a:r>
              <a:rPr sz="900" i="1" spc="-112" baseline="-9259" dirty="0">
                <a:latin typeface="Arial"/>
                <a:cs typeface="Arial"/>
              </a:rPr>
              <a:t>j </a:t>
            </a:r>
            <a:r>
              <a:rPr sz="900" i="1" spc="-52" baseline="-9259" dirty="0">
                <a:latin typeface="Arial"/>
                <a:cs typeface="Arial"/>
              </a:rPr>
              <a:t> </a:t>
            </a:r>
            <a:r>
              <a:rPr sz="900" b="1" spc="30" dirty="0">
                <a:latin typeface="Gill Sans MT"/>
                <a:cs typeface="Gill Sans MT"/>
              </a:rPr>
              <a:t>)</a:t>
            </a:r>
            <a:endParaRPr sz="9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22934" y="684180"/>
            <a:ext cx="57150" cy="50165"/>
          </a:xfrm>
          <a:custGeom>
            <a:avLst/>
            <a:gdLst/>
            <a:ahLst/>
            <a:cxnLst/>
            <a:rect l="l" t="t" r="r" b="b"/>
            <a:pathLst>
              <a:path w="57150" h="50165">
                <a:moveTo>
                  <a:pt x="31221" y="0"/>
                </a:moveTo>
                <a:lnTo>
                  <a:pt x="24740" y="0"/>
                </a:lnTo>
                <a:lnTo>
                  <a:pt x="24310" y="266"/>
                </a:lnTo>
                <a:lnTo>
                  <a:pt x="24110" y="793"/>
                </a:lnTo>
                <a:lnTo>
                  <a:pt x="101" y="49212"/>
                </a:lnTo>
                <a:lnTo>
                  <a:pt x="101" y="49396"/>
                </a:lnTo>
                <a:lnTo>
                  <a:pt x="0" y="49809"/>
                </a:lnTo>
                <a:lnTo>
                  <a:pt x="198" y="50006"/>
                </a:lnTo>
                <a:lnTo>
                  <a:pt x="54902" y="50006"/>
                </a:lnTo>
                <a:lnTo>
                  <a:pt x="56756" y="49809"/>
                </a:lnTo>
                <a:lnTo>
                  <a:pt x="56756" y="49212"/>
                </a:lnTo>
                <a:lnTo>
                  <a:pt x="54511" y="44450"/>
                </a:lnTo>
                <a:lnTo>
                  <a:pt x="11608" y="44450"/>
                </a:lnTo>
                <a:lnTo>
                  <a:pt x="26092" y="12401"/>
                </a:lnTo>
                <a:lnTo>
                  <a:pt x="39406" y="12401"/>
                </a:lnTo>
                <a:lnTo>
                  <a:pt x="33935" y="793"/>
                </a:lnTo>
                <a:lnTo>
                  <a:pt x="33734" y="266"/>
                </a:lnTo>
                <a:lnTo>
                  <a:pt x="31221" y="0"/>
                </a:lnTo>
                <a:close/>
              </a:path>
              <a:path w="57150" h="50165">
                <a:moveTo>
                  <a:pt x="39406" y="12401"/>
                </a:moveTo>
                <a:lnTo>
                  <a:pt x="26092" y="12401"/>
                </a:lnTo>
                <a:lnTo>
                  <a:pt x="41967" y="44450"/>
                </a:lnTo>
                <a:lnTo>
                  <a:pt x="54511" y="44450"/>
                </a:lnTo>
                <a:lnTo>
                  <a:pt x="39406" y="124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94434" y="684180"/>
            <a:ext cx="57150" cy="50165"/>
          </a:xfrm>
          <a:custGeom>
            <a:avLst/>
            <a:gdLst/>
            <a:ahLst/>
            <a:cxnLst/>
            <a:rect l="l" t="t" r="r" b="b"/>
            <a:pathLst>
              <a:path w="57150" h="50165">
                <a:moveTo>
                  <a:pt x="31222" y="0"/>
                </a:moveTo>
                <a:lnTo>
                  <a:pt x="24739" y="0"/>
                </a:lnTo>
                <a:lnTo>
                  <a:pt x="24314" y="266"/>
                </a:lnTo>
                <a:lnTo>
                  <a:pt x="24110" y="793"/>
                </a:lnTo>
                <a:lnTo>
                  <a:pt x="101" y="49212"/>
                </a:lnTo>
                <a:lnTo>
                  <a:pt x="101" y="49396"/>
                </a:lnTo>
                <a:lnTo>
                  <a:pt x="0" y="49809"/>
                </a:lnTo>
                <a:lnTo>
                  <a:pt x="196" y="50006"/>
                </a:lnTo>
                <a:lnTo>
                  <a:pt x="54902" y="50006"/>
                </a:lnTo>
                <a:lnTo>
                  <a:pt x="56756" y="49809"/>
                </a:lnTo>
                <a:lnTo>
                  <a:pt x="56756" y="49212"/>
                </a:lnTo>
                <a:lnTo>
                  <a:pt x="54511" y="44450"/>
                </a:lnTo>
                <a:lnTo>
                  <a:pt x="11607" y="44450"/>
                </a:lnTo>
                <a:lnTo>
                  <a:pt x="26092" y="12401"/>
                </a:lnTo>
                <a:lnTo>
                  <a:pt x="39405" y="12401"/>
                </a:lnTo>
                <a:lnTo>
                  <a:pt x="33934" y="793"/>
                </a:lnTo>
                <a:lnTo>
                  <a:pt x="33737" y="266"/>
                </a:lnTo>
                <a:lnTo>
                  <a:pt x="31222" y="0"/>
                </a:lnTo>
                <a:close/>
              </a:path>
              <a:path w="57150" h="50165">
                <a:moveTo>
                  <a:pt x="39405" y="12401"/>
                </a:moveTo>
                <a:lnTo>
                  <a:pt x="26092" y="12401"/>
                </a:lnTo>
                <a:lnTo>
                  <a:pt x="41967" y="44450"/>
                </a:lnTo>
                <a:lnTo>
                  <a:pt x="54511" y="44450"/>
                </a:lnTo>
                <a:lnTo>
                  <a:pt x="39405" y="124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89977" y="651636"/>
            <a:ext cx="881380" cy="109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50" b="1" spc="-5" dirty="0">
                <a:latin typeface="Arial"/>
                <a:cs typeface="Arial"/>
              </a:rPr>
              <a:t>House Prices (    p</a:t>
            </a:r>
            <a:r>
              <a:rPr sz="600" b="1" spc="-7" baseline="-34722" dirty="0">
                <a:latin typeface="Arial"/>
                <a:cs typeface="Arial"/>
              </a:rPr>
              <a:t>nj,t </a:t>
            </a:r>
            <a:r>
              <a:rPr sz="550" b="1" dirty="0">
                <a:latin typeface="Arial"/>
                <a:cs typeface="Arial"/>
              </a:rPr>
              <a:t>)</a:t>
            </a:r>
            <a:r>
              <a:rPr sz="550" b="1" spc="15" dirty="0">
                <a:latin typeface="Arial"/>
                <a:cs typeface="Arial"/>
              </a:rPr>
              <a:t> </a:t>
            </a:r>
            <a:r>
              <a:rPr sz="550" b="1" spc="-5" dirty="0">
                <a:latin typeface="Arial"/>
                <a:cs typeface="Arial"/>
              </a:rPr>
              <a:t>(%)</a:t>
            </a:r>
            <a:endParaRPr sz="55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05409" y="1934336"/>
            <a:ext cx="1968500" cy="0"/>
          </a:xfrm>
          <a:custGeom>
            <a:avLst/>
            <a:gdLst/>
            <a:ahLst/>
            <a:cxnLst/>
            <a:rect l="l" t="t" r="r" b="b"/>
            <a:pathLst>
              <a:path w="1968500">
                <a:moveTo>
                  <a:pt x="0" y="0"/>
                </a:moveTo>
                <a:lnTo>
                  <a:pt x="1968500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53046" y="1279531"/>
            <a:ext cx="196850" cy="655320"/>
          </a:xfrm>
          <a:custGeom>
            <a:avLst/>
            <a:gdLst/>
            <a:ahLst/>
            <a:cxnLst/>
            <a:rect l="l" t="t" r="r" b="b"/>
            <a:pathLst>
              <a:path w="196850" h="655319">
                <a:moveTo>
                  <a:pt x="0" y="654805"/>
                </a:moveTo>
                <a:lnTo>
                  <a:pt x="196850" y="654805"/>
                </a:lnTo>
                <a:lnTo>
                  <a:pt x="196850" y="0"/>
                </a:lnTo>
                <a:lnTo>
                  <a:pt x="0" y="0"/>
                </a:lnTo>
                <a:lnTo>
                  <a:pt x="0" y="654805"/>
                </a:lnTo>
                <a:close/>
              </a:path>
            </a:pathLst>
          </a:custGeom>
          <a:solidFill>
            <a:srgbClr val="D952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45171" y="917924"/>
            <a:ext cx="196850" cy="1016635"/>
          </a:xfrm>
          <a:custGeom>
            <a:avLst/>
            <a:gdLst/>
            <a:ahLst/>
            <a:cxnLst/>
            <a:rect l="l" t="t" r="r" b="b"/>
            <a:pathLst>
              <a:path w="196850" h="1016635">
                <a:moveTo>
                  <a:pt x="0" y="1016412"/>
                </a:moveTo>
                <a:lnTo>
                  <a:pt x="196850" y="1016412"/>
                </a:lnTo>
                <a:lnTo>
                  <a:pt x="196850" y="0"/>
                </a:lnTo>
                <a:lnTo>
                  <a:pt x="0" y="0"/>
                </a:lnTo>
                <a:lnTo>
                  <a:pt x="0" y="1016412"/>
                </a:lnTo>
                <a:close/>
              </a:path>
            </a:pathLst>
          </a:custGeom>
          <a:solidFill>
            <a:srgbClr val="D952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637296" y="1803132"/>
            <a:ext cx="196850" cy="131445"/>
          </a:xfrm>
          <a:custGeom>
            <a:avLst/>
            <a:gdLst/>
            <a:ahLst/>
            <a:cxnLst/>
            <a:rect l="l" t="t" r="r" b="b"/>
            <a:pathLst>
              <a:path w="196850" h="131444">
                <a:moveTo>
                  <a:pt x="0" y="131204"/>
                </a:moveTo>
                <a:lnTo>
                  <a:pt x="196850" y="131204"/>
                </a:lnTo>
                <a:lnTo>
                  <a:pt x="196850" y="0"/>
                </a:lnTo>
                <a:lnTo>
                  <a:pt x="0" y="0"/>
                </a:lnTo>
                <a:lnTo>
                  <a:pt x="0" y="131204"/>
                </a:lnTo>
                <a:close/>
              </a:path>
            </a:pathLst>
          </a:custGeom>
          <a:solidFill>
            <a:srgbClr val="D952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129421" y="1136116"/>
            <a:ext cx="196850" cy="798830"/>
          </a:xfrm>
          <a:custGeom>
            <a:avLst/>
            <a:gdLst/>
            <a:ahLst/>
            <a:cxnLst/>
            <a:rect l="l" t="t" r="r" b="b"/>
            <a:pathLst>
              <a:path w="196850" h="798830">
                <a:moveTo>
                  <a:pt x="0" y="798220"/>
                </a:moveTo>
                <a:lnTo>
                  <a:pt x="196850" y="798220"/>
                </a:lnTo>
                <a:lnTo>
                  <a:pt x="196850" y="0"/>
                </a:lnTo>
                <a:lnTo>
                  <a:pt x="0" y="0"/>
                </a:lnTo>
                <a:lnTo>
                  <a:pt x="0" y="798220"/>
                </a:lnTo>
                <a:close/>
              </a:path>
            </a:pathLst>
          </a:custGeom>
          <a:solidFill>
            <a:srgbClr val="D952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53046" y="1279531"/>
            <a:ext cx="196850" cy="655320"/>
          </a:xfrm>
          <a:custGeom>
            <a:avLst/>
            <a:gdLst/>
            <a:ahLst/>
            <a:cxnLst/>
            <a:rect l="l" t="t" r="r" b="b"/>
            <a:pathLst>
              <a:path w="196850" h="655319">
                <a:moveTo>
                  <a:pt x="0" y="654805"/>
                </a:moveTo>
                <a:lnTo>
                  <a:pt x="196850" y="654805"/>
                </a:lnTo>
                <a:lnTo>
                  <a:pt x="196850" y="0"/>
                </a:lnTo>
                <a:lnTo>
                  <a:pt x="0" y="0"/>
                </a:lnTo>
                <a:lnTo>
                  <a:pt x="0" y="65480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45171" y="917924"/>
            <a:ext cx="196850" cy="1016635"/>
          </a:xfrm>
          <a:custGeom>
            <a:avLst/>
            <a:gdLst/>
            <a:ahLst/>
            <a:cxnLst/>
            <a:rect l="l" t="t" r="r" b="b"/>
            <a:pathLst>
              <a:path w="196850" h="1016635">
                <a:moveTo>
                  <a:pt x="0" y="1016412"/>
                </a:moveTo>
                <a:lnTo>
                  <a:pt x="196850" y="1016412"/>
                </a:lnTo>
                <a:lnTo>
                  <a:pt x="196850" y="0"/>
                </a:lnTo>
                <a:lnTo>
                  <a:pt x="0" y="0"/>
                </a:lnTo>
                <a:lnTo>
                  <a:pt x="0" y="1016412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637296" y="1803132"/>
            <a:ext cx="196850" cy="131445"/>
          </a:xfrm>
          <a:custGeom>
            <a:avLst/>
            <a:gdLst/>
            <a:ahLst/>
            <a:cxnLst/>
            <a:rect l="l" t="t" r="r" b="b"/>
            <a:pathLst>
              <a:path w="196850" h="131444">
                <a:moveTo>
                  <a:pt x="0" y="131204"/>
                </a:moveTo>
                <a:lnTo>
                  <a:pt x="196850" y="131204"/>
                </a:lnTo>
                <a:lnTo>
                  <a:pt x="196850" y="0"/>
                </a:lnTo>
                <a:lnTo>
                  <a:pt x="0" y="0"/>
                </a:lnTo>
                <a:lnTo>
                  <a:pt x="0" y="13120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129421" y="1136116"/>
            <a:ext cx="196850" cy="798830"/>
          </a:xfrm>
          <a:custGeom>
            <a:avLst/>
            <a:gdLst/>
            <a:ahLst/>
            <a:cxnLst/>
            <a:rect l="l" t="t" r="r" b="b"/>
            <a:pathLst>
              <a:path w="196850" h="798830">
                <a:moveTo>
                  <a:pt x="0" y="798220"/>
                </a:moveTo>
                <a:lnTo>
                  <a:pt x="196850" y="798220"/>
                </a:lnTo>
                <a:lnTo>
                  <a:pt x="196850" y="0"/>
                </a:lnTo>
                <a:lnTo>
                  <a:pt x="0" y="0"/>
                </a:lnTo>
                <a:lnTo>
                  <a:pt x="0" y="79822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05409" y="1934336"/>
            <a:ext cx="1968500" cy="0"/>
          </a:xfrm>
          <a:custGeom>
            <a:avLst/>
            <a:gdLst/>
            <a:ahLst/>
            <a:cxnLst/>
            <a:rect l="l" t="t" r="r" b="b"/>
            <a:pathLst>
              <a:path w="1968500">
                <a:moveTo>
                  <a:pt x="0" y="0"/>
                </a:moveTo>
                <a:lnTo>
                  <a:pt x="1968500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05409" y="788161"/>
            <a:ext cx="1968500" cy="0"/>
          </a:xfrm>
          <a:custGeom>
            <a:avLst/>
            <a:gdLst/>
            <a:ahLst/>
            <a:cxnLst/>
            <a:rect l="l" t="t" r="r" b="b"/>
            <a:pathLst>
              <a:path w="1968500">
                <a:moveTo>
                  <a:pt x="0" y="0"/>
                </a:moveTo>
                <a:lnTo>
                  <a:pt x="1968500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51471" y="1914651"/>
            <a:ext cx="0" cy="19685"/>
          </a:xfrm>
          <a:custGeom>
            <a:avLst/>
            <a:gdLst/>
            <a:ahLst/>
            <a:cxnLst/>
            <a:rect l="l" t="t" r="r" b="b"/>
            <a:pathLst>
              <a:path h="19685">
                <a:moveTo>
                  <a:pt x="0" y="19685"/>
                </a:moveTo>
                <a:lnTo>
                  <a:pt x="0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43596" y="1914651"/>
            <a:ext cx="0" cy="19685"/>
          </a:xfrm>
          <a:custGeom>
            <a:avLst/>
            <a:gdLst/>
            <a:ahLst/>
            <a:cxnLst/>
            <a:rect l="l" t="t" r="r" b="b"/>
            <a:pathLst>
              <a:path h="19685">
                <a:moveTo>
                  <a:pt x="0" y="19685"/>
                </a:moveTo>
                <a:lnTo>
                  <a:pt x="0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735721" y="1914651"/>
            <a:ext cx="0" cy="19685"/>
          </a:xfrm>
          <a:custGeom>
            <a:avLst/>
            <a:gdLst/>
            <a:ahLst/>
            <a:cxnLst/>
            <a:rect l="l" t="t" r="r" b="b"/>
            <a:pathLst>
              <a:path h="19685">
                <a:moveTo>
                  <a:pt x="0" y="19685"/>
                </a:moveTo>
                <a:lnTo>
                  <a:pt x="0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27846" y="1914651"/>
            <a:ext cx="0" cy="19685"/>
          </a:xfrm>
          <a:custGeom>
            <a:avLst/>
            <a:gdLst/>
            <a:ahLst/>
            <a:cxnLst/>
            <a:rect l="l" t="t" r="r" b="b"/>
            <a:pathLst>
              <a:path h="19685">
                <a:moveTo>
                  <a:pt x="0" y="19685"/>
                </a:moveTo>
                <a:lnTo>
                  <a:pt x="0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51471" y="788161"/>
            <a:ext cx="0" cy="19685"/>
          </a:xfrm>
          <a:custGeom>
            <a:avLst/>
            <a:gdLst/>
            <a:ahLst/>
            <a:cxnLst/>
            <a:rect l="l" t="t" r="r" b="b"/>
            <a:pathLst>
              <a:path h="19684">
                <a:moveTo>
                  <a:pt x="0" y="0"/>
                </a:moveTo>
                <a:lnTo>
                  <a:pt x="0" y="19685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43596" y="788161"/>
            <a:ext cx="0" cy="19685"/>
          </a:xfrm>
          <a:custGeom>
            <a:avLst/>
            <a:gdLst/>
            <a:ahLst/>
            <a:cxnLst/>
            <a:rect l="l" t="t" r="r" b="b"/>
            <a:pathLst>
              <a:path h="19684">
                <a:moveTo>
                  <a:pt x="0" y="0"/>
                </a:moveTo>
                <a:lnTo>
                  <a:pt x="0" y="19685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35721" y="788161"/>
            <a:ext cx="0" cy="19685"/>
          </a:xfrm>
          <a:custGeom>
            <a:avLst/>
            <a:gdLst/>
            <a:ahLst/>
            <a:cxnLst/>
            <a:rect l="l" t="t" r="r" b="b"/>
            <a:pathLst>
              <a:path h="19684">
                <a:moveTo>
                  <a:pt x="0" y="0"/>
                </a:moveTo>
                <a:lnTo>
                  <a:pt x="0" y="19685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227846" y="788161"/>
            <a:ext cx="0" cy="19685"/>
          </a:xfrm>
          <a:custGeom>
            <a:avLst/>
            <a:gdLst/>
            <a:ahLst/>
            <a:cxnLst/>
            <a:rect l="l" t="t" r="r" b="b"/>
            <a:pathLst>
              <a:path h="19684">
                <a:moveTo>
                  <a:pt x="0" y="0"/>
                </a:moveTo>
                <a:lnTo>
                  <a:pt x="0" y="19685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697496" y="1947036"/>
            <a:ext cx="10668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solidFill>
                  <a:srgbClr val="252525"/>
                </a:solidFill>
                <a:latin typeface="Arial"/>
                <a:cs typeface="Arial"/>
              </a:rPr>
              <a:t>DL</a:t>
            </a:r>
            <a:endParaRPr sz="5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183271" y="1947036"/>
            <a:ext cx="117475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solidFill>
                  <a:srgbClr val="252525"/>
                </a:solidFill>
                <a:latin typeface="Arial"/>
                <a:cs typeface="Arial"/>
              </a:rPr>
              <a:t>DH</a:t>
            </a:r>
            <a:endParaRPr sz="5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681746" y="1947036"/>
            <a:ext cx="103505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solidFill>
                  <a:srgbClr val="252525"/>
                </a:solidFill>
                <a:latin typeface="Arial"/>
                <a:cs typeface="Arial"/>
              </a:rPr>
              <a:t>SL</a:t>
            </a:r>
            <a:endParaRPr sz="5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170696" y="1947036"/>
            <a:ext cx="113664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solidFill>
                  <a:srgbClr val="252525"/>
                </a:solidFill>
                <a:latin typeface="Arial"/>
                <a:cs typeface="Arial"/>
              </a:rPr>
              <a:t>SH</a:t>
            </a:r>
            <a:endParaRPr sz="5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05409" y="788161"/>
            <a:ext cx="0" cy="1146175"/>
          </a:xfrm>
          <a:custGeom>
            <a:avLst/>
            <a:gdLst/>
            <a:ahLst/>
            <a:cxnLst/>
            <a:rect l="l" t="t" r="r" b="b"/>
            <a:pathLst>
              <a:path h="1146175">
                <a:moveTo>
                  <a:pt x="0" y="1146175"/>
                </a:moveTo>
                <a:lnTo>
                  <a:pt x="0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473909" y="788161"/>
            <a:ext cx="0" cy="1146175"/>
          </a:xfrm>
          <a:custGeom>
            <a:avLst/>
            <a:gdLst/>
            <a:ahLst/>
            <a:cxnLst/>
            <a:rect l="l" t="t" r="r" b="b"/>
            <a:pathLst>
              <a:path h="1146175">
                <a:moveTo>
                  <a:pt x="0" y="1146175"/>
                </a:moveTo>
                <a:lnTo>
                  <a:pt x="0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05409" y="1934336"/>
            <a:ext cx="19685" cy="0"/>
          </a:xfrm>
          <a:custGeom>
            <a:avLst/>
            <a:gdLst/>
            <a:ahLst/>
            <a:cxnLst/>
            <a:rect l="l" t="t" r="r" b="b"/>
            <a:pathLst>
              <a:path w="19684">
                <a:moveTo>
                  <a:pt x="0" y="0"/>
                </a:moveTo>
                <a:lnTo>
                  <a:pt x="19685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05409" y="1791067"/>
            <a:ext cx="19685" cy="0"/>
          </a:xfrm>
          <a:custGeom>
            <a:avLst/>
            <a:gdLst/>
            <a:ahLst/>
            <a:cxnLst/>
            <a:rect l="l" t="t" r="r" b="b"/>
            <a:pathLst>
              <a:path w="19684">
                <a:moveTo>
                  <a:pt x="0" y="0"/>
                </a:moveTo>
                <a:lnTo>
                  <a:pt x="19685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05409" y="1647793"/>
            <a:ext cx="19685" cy="0"/>
          </a:xfrm>
          <a:custGeom>
            <a:avLst/>
            <a:gdLst/>
            <a:ahLst/>
            <a:cxnLst/>
            <a:rect l="l" t="t" r="r" b="b"/>
            <a:pathLst>
              <a:path w="19684">
                <a:moveTo>
                  <a:pt x="0" y="0"/>
                </a:moveTo>
                <a:lnTo>
                  <a:pt x="19685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05409" y="1504523"/>
            <a:ext cx="19685" cy="0"/>
          </a:xfrm>
          <a:custGeom>
            <a:avLst/>
            <a:gdLst/>
            <a:ahLst/>
            <a:cxnLst/>
            <a:rect l="l" t="t" r="r" b="b"/>
            <a:pathLst>
              <a:path w="19684">
                <a:moveTo>
                  <a:pt x="0" y="0"/>
                </a:moveTo>
                <a:lnTo>
                  <a:pt x="19685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05409" y="1361249"/>
            <a:ext cx="19685" cy="0"/>
          </a:xfrm>
          <a:custGeom>
            <a:avLst/>
            <a:gdLst/>
            <a:ahLst/>
            <a:cxnLst/>
            <a:rect l="l" t="t" r="r" b="b"/>
            <a:pathLst>
              <a:path w="19684">
                <a:moveTo>
                  <a:pt x="0" y="0"/>
                </a:moveTo>
                <a:lnTo>
                  <a:pt x="19685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05409" y="1217980"/>
            <a:ext cx="19685" cy="0"/>
          </a:xfrm>
          <a:custGeom>
            <a:avLst/>
            <a:gdLst/>
            <a:ahLst/>
            <a:cxnLst/>
            <a:rect l="l" t="t" r="r" b="b"/>
            <a:pathLst>
              <a:path w="19684">
                <a:moveTo>
                  <a:pt x="0" y="0"/>
                </a:moveTo>
                <a:lnTo>
                  <a:pt x="19685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05409" y="1074705"/>
            <a:ext cx="19685" cy="0"/>
          </a:xfrm>
          <a:custGeom>
            <a:avLst/>
            <a:gdLst/>
            <a:ahLst/>
            <a:cxnLst/>
            <a:rect l="l" t="t" r="r" b="b"/>
            <a:pathLst>
              <a:path w="19684">
                <a:moveTo>
                  <a:pt x="0" y="0"/>
                </a:moveTo>
                <a:lnTo>
                  <a:pt x="19685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05409" y="931436"/>
            <a:ext cx="19685" cy="0"/>
          </a:xfrm>
          <a:custGeom>
            <a:avLst/>
            <a:gdLst/>
            <a:ahLst/>
            <a:cxnLst/>
            <a:rect l="l" t="t" r="r" b="b"/>
            <a:pathLst>
              <a:path w="19684">
                <a:moveTo>
                  <a:pt x="0" y="0"/>
                </a:moveTo>
                <a:lnTo>
                  <a:pt x="19685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05409" y="788161"/>
            <a:ext cx="19685" cy="0"/>
          </a:xfrm>
          <a:custGeom>
            <a:avLst/>
            <a:gdLst/>
            <a:ahLst/>
            <a:cxnLst/>
            <a:rect l="l" t="t" r="r" b="b"/>
            <a:pathLst>
              <a:path w="19684">
                <a:moveTo>
                  <a:pt x="0" y="0"/>
                </a:moveTo>
                <a:lnTo>
                  <a:pt x="19685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54224" y="1934336"/>
            <a:ext cx="19685" cy="0"/>
          </a:xfrm>
          <a:custGeom>
            <a:avLst/>
            <a:gdLst/>
            <a:ahLst/>
            <a:cxnLst/>
            <a:rect l="l" t="t" r="r" b="b"/>
            <a:pathLst>
              <a:path w="19685">
                <a:moveTo>
                  <a:pt x="1968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454224" y="1791067"/>
            <a:ext cx="19685" cy="0"/>
          </a:xfrm>
          <a:custGeom>
            <a:avLst/>
            <a:gdLst/>
            <a:ahLst/>
            <a:cxnLst/>
            <a:rect l="l" t="t" r="r" b="b"/>
            <a:pathLst>
              <a:path w="19685">
                <a:moveTo>
                  <a:pt x="1968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454224" y="1647793"/>
            <a:ext cx="19685" cy="0"/>
          </a:xfrm>
          <a:custGeom>
            <a:avLst/>
            <a:gdLst/>
            <a:ahLst/>
            <a:cxnLst/>
            <a:rect l="l" t="t" r="r" b="b"/>
            <a:pathLst>
              <a:path w="19685">
                <a:moveTo>
                  <a:pt x="1968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454224" y="1504523"/>
            <a:ext cx="19685" cy="0"/>
          </a:xfrm>
          <a:custGeom>
            <a:avLst/>
            <a:gdLst/>
            <a:ahLst/>
            <a:cxnLst/>
            <a:rect l="l" t="t" r="r" b="b"/>
            <a:pathLst>
              <a:path w="19685">
                <a:moveTo>
                  <a:pt x="1968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454224" y="1361249"/>
            <a:ext cx="19685" cy="0"/>
          </a:xfrm>
          <a:custGeom>
            <a:avLst/>
            <a:gdLst/>
            <a:ahLst/>
            <a:cxnLst/>
            <a:rect l="l" t="t" r="r" b="b"/>
            <a:pathLst>
              <a:path w="19685">
                <a:moveTo>
                  <a:pt x="1968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54224" y="1217980"/>
            <a:ext cx="19685" cy="0"/>
          </a:xfrm>
          <a:custGeom>
            <a:avLst/>
            <a:gdLst/>
            <a:ahLst/>
            <a:cxnLst/>
            <a:rect l="l" t="t" r="r" b="b"/>
            <a:pathLst>
              <a:path w="19685">
                <a:moveTo>
                  <a:pt x="1968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54224" y="1074705"/>
            <a:ext cx="19685" cy="0"/>
          </a:xfrm>
          <a:custGeom>
            <a:avLst/>
            <a:gdLst/>
            <a:ahLst/>
            <a:cxnLst/>
            <a:rect l="l" t="t" r="r" b="b"/>
            <a:pathLst>
              <a:path w="19685">
                <a:moveTo>
                  <a:pt x="1968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454224" y="931436"/>
            <a:ext cx="19685" cy="0"/>
          </a:xfrm>
          <a:custGeom>
            <a:avLst/>
            <a:gdLst/>
            <a:ahLst/>
            <a:cxnLst/>
            <a:rect l="l" t="t" r="r" b="b"/>
            <a:pathLst>
              <a:path w="19685">
                <a:moveTo>
                  <a:pt x="1968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454224" y="788161"/>
            <a:ext cx="19685" cy="0"/>
          </a:xfrm>
          <a:custGeom>
            <a:avLst/>
            <a:gdLst/>
            <a:ahLst/>
            <a:cxnLst/>
            <a:rect l="l" t="t" r="r" b="b"/>
            <a:pathLst>
              <a:path w="19685">
                <a:moveTo>
                  <a:pt x="1968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429209" y="1880361"/>
            <a:ext cx="6096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solidFill>
                  <a:srgbClr val="252525"/>
                </a:solidFill>
                <a:latin typeface="Arial"/>
                <a:cs typeface="Arial"/>
              </a:rPr>
              <a:t>0</a:t>
            </a:r>
            <a:endParaRPr sz="5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29209" y="1737090"/>
            <a:ext cx="6096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solidFill>
                  <a:srgbClr val="252525"/>
                </a:solidFill>
                <a:latin typeface="Arial"/>
                <a:cs typeface="Arial"/>
              </a:rPr>
              <a:t>1</a:t>
            </a:r>
            <a:endParaRPr sz="5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29209" y="1593818"/>
            <a:ext cx="6096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solidFill>
                  <a:srgbClr val="252525"/>
                </a:solidFill>
                <a:latin typeface="Arial"/>
                <a:cs typeface="Arial"/>
              </a:rPr>
              <a:t>2</a:t>
            </a:r>
            <a:endParaRPr sz="5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29209" y="1450546"/>
            <a:ext cx="6096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solidFill>
                  <a:srgbClr val="252525"/>
                </a:solidFill>
                <a:latin typeface="Arial"/>
                <a:cs typeface="Arial"/>
              </a:rPr>
              <a:t>3</a:t>
            </a:r>
            <a:endParaRPr sz="5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29209" y="1307274"/>
            <a:ext cx="6096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solidFill>
                  <a:srgbClr val="252525"/>
                </a:solidFill>
                <a:latin typeface="Arial"/>
                <a:cs typeface="Arial"/>
              </a:rPr>
              <a:t>4</a:t>
            </a:r>
            <a:endParaRPr sz="5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29209" y="1164002"/>
            <a:ext cx="6096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solidFill>
                  <a:srgbClr val="252525"/>
                </a:solidFill>
                <a:latin typeface="Arial"/>
                <a:cs typeface="Arial"/>
              </a:rPr>
              <a:t>5</a:t>
            </a:r>
            <a:endParaRPr sz="5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29209" y="1020730"/>
            <a:ext cx="6096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solidFill>
                  <a:srgbClr val="252525"/>
                </a:solidFill>
                <a:latin typeface="Arial"/>
                <a:cs typeface="Arial"/>
              </a:rPr>
              <a:t>6</a:t>
            </a:r>
            <a:endParaRPr sz="5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29209" y="877458"/>
            <a:ext cx="6096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solidFill>
                  <a:srgbClr val="252525"/>
                </a:solidFill>
                <a:latin typeface="Arial"/>
                <a:cs typeface="Arial"/>
              </a:rPr>
              <a:t>7</a:t>
            </a:r>
            <a:endParaRPr sz="5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29209" y="734186"/>
            <a:ext cx="6096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solidFill>
                  <a:srgbClr val="252525"/>
                </a:solidFill>
                <a:latin typeface="Arial"/>
                <a:cs typeface="Arial"/>
              </a:rPr>
              <a:t>8</a:t>
            </a:r>
            <a:endParaRPr sz="5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744175" y="442920"/>
            <a:ext cx="115125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b="1" spc="-30" dirty="0">
                <a:latin typeface="Gill Sans MT"/>
                <a:cs typeface="Gill Sans MT"/>
              </a:rPr>
              <a:t>Quality Change </a:t>
            </a:r>
            <a:r>
              <a:rPr sz="900" b="1" spc="-70" dirty="0">
                <a:latin typeface="Gill Sans MT"/>
                <a:cs typeface="Gill Sans MT"/>
              </a:rPr>
              <a:t>(</a:t>
            </a:r>
            <a:r>
              <a:rPr sz="900" i="1" spc="-70" dirty="0">
                <a:latin typeface="Arial"/>
                <a:cs typeface="Arial"/>
              </a:rPr>
              <a:t>B</a:t>
            </a:r>
            <a:r>
              <a:rPr sz="1350" spc="-104" baseline="12345" dirty="0">
                <a:latin typeface="Tahoma"/>
                <a:cs typeface="Tahoma"/>
              </a:rPr>
              <a:t>ˆ</a:t>
            </a:r>
            <a:r>
              <a:rPr sz="900" i="1" spc="-104" baseline="-9259" dirty="0">
                <a:latin typeface="Arial"/>
                <a:cs typeface="Arial"/>
              </a:rPr>
              <a:t>n</a:t>
            </a:r>
            <a:r>
              <a:rPr sz="900" i="1" spc="-104" baseline="-9259" dirty="0">
                <a:latin typeface="Trebuchet MS"/>
                <a:cs typeface="Trebuchet MS"/>
              </a:rPr>
              <a:t>,</a:t>
            </a:r>
            <a:r>
              <a:rPr sz="900" i="1" spc="-104" baseline="-9259" dirty="0">
                <a:latin typeface="Arial"/>
                <a:cs typeface="Arial"/>
              </a:rPr>
              <a:t>j </a:t>
            </a:r>
            <a:r>
              <a:rPr sz="900" i="1" spc="0" baseline="-9259" dirty="0">
                <a:latin typeface="Arial"/>
                <a:cs typeface="Arial"/>
              </a:rPr>
              <a:t> </a:t>
            </a:r>
            <a:r>
              <a:rPr sz="900" b="1" spc="30" dirty="0">
                <a:latin typeface="Gill Sans MT"/>
                <a:cs typeface="Gill Sans MT"/>
              </a:rPr>
              <a:t>)</a:t>
            </a:r>
            <a:endParaRPr sz="900">
              <a:latin typeface="Gill Sans MT"/>
              <a:cs typeface="Gill Sans MT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4171912" y="706329"/>
            <a:ext cx="57150" cy="50165"/>
          </a:xfrm>
          <a:custGeom>
            <a:avLst/>
            <a:gdLst/>
            <a:ahLst/>
            <a:cxnLst/>
            <a:rect l="l" t="t" r="r" b="b"/>
            <a:pathLst>
              <a:path w="57150" h="50165">
                <a:moveTo>
                  <a:pt x="31222" y="0"/>
                </a:moveTo>
                <a:lnTo>
                  <a:pt x="24739" y="0"/>
                </a:lnTo>
                <a:lnTo>
                  <a:pt x="24314" y="266"/>
                </a:lnTo>
                <a:lnTo>
                  <a:pt x="24110" y="793"/>
                </a:lnTo>
                <a:lnTo>
                  <a:pt x="101" y="49212"/>
                </a:lnTo>
                <a:lnTo>
                  <a:pt x="101" y="49396"/>
                </a:lnTo>
                <a:lnTo>
                  <a:pt x="0" y="49809"/>
                </a:lnTo>
                <a:lnTo>
                  <a:pt x="196" y="50006"/>
                </a:lnTo>
                <a:lnTo>
                  <a:pt x="54902" y="50006"/>
                </a:lnTo>
                <a:lnTo>
                  <a:pt x="56756" y="49809"/>
                </a:lnTo>
                <a:lnTo>
                  <a:pt x="56756" y="49212"/>
                </a:lnTo>
                <a:lnTo>
                  <a:pt x="54511" y="44450"/>
                </a:lnTo>
                <a:lnTo>
                  <a:pt x="11607" y="44450"/>
                </a:lnTo>
                <a:lnTo>
                  <a:pt x="26092" y="12401"/>
                </a:lnTo>
                <a:lnTo>
                  <a:pt x="39405" y="12401"/>
                </a:lnTo>
                <a:lnTo>
                  <a:pt x="33934" y="793"/>
                </a:lnTo>
                <a:lnTo>
                  <a:pt x="33737" y="266"/>
                </a:lnTo>
                <a:lnTo>
                  <a:pt x="31222" y="0"/>
                </a:lnTo>
                <a:close/>
              </a:path>
              <a:path w="57150" h="50165">
                <a:moveTo>
                  <a:pt x="39405" y="12401"/>
                </a:moveTo>
                <a:lnTo>
                  <a:pt x="26092" y="12401"/>
                </a:lnTo>
                <a:lnTo>
                  <a:pt x="41967" y="44450"/>
                </a:lnTo>
                <a:lnTo>
                  <a:pt x="54511" y="44450"/>
                </a:lnTo>
                <a:lnTo>
                  <a:pt x="39405" y="124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4238955" y="673785"/>
            <a:ext cx="293370" cy="138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505"/>
              </a:lnSpc>
              <a:spcBef>
                <a:spcPts val="100"/>
              </a:spcBef>
            </a:pPr>
            <a:r>
              <a:rPr sz="550" b="1" spc="-5" dirty="0">
                <a:latin typeface="Arial"/>
                <a:cs typeface="Arial"/>
              </a:rPr>
              <a:t>B    </a:t>
            </a:r>
            <a:r>
              <a:rPr sz="550" b="1" spc="25" dirty="0">
                <a:latin typeface="Arial"/>
                <a:cs typeface="Arial"/>
              </a:rPr>
              <a:t> </a:t>
            </a:r>
            <a:r>
              <a:rPr sz="550" b="1" spc="-5" dirty="0">
                <a:latin typeface="Arial"/>
                <a:cs typeface="Arial"/>
              </a:rPr>
              <a:t>(%)</a:t>
            </a:r>
            <a:endParaRPr sz="550">
              <a:latin typeface="Arial"/>
              <a:cs typeface="Arial"/>
            </a:endParaRPr>
          </a:p>
          <a:p>
            <a:pPr marL="62865">
              <a:lnSpc>
                <a:spcPts val="385"/>
              </a:lnSpc>
            </a:pPr>
            <a:r>
              <a:rPr sz="400" b="1" spc="-5" dirty="0">
                <a:latin typeface="Arial"/>
                <a:cs typeface="Arial"/>
              </a:rPr>
              <a:t>nj,t</a:t>
            </a:r>
            <a:endParaRPr sz="400">
              <a:latin typeface="Arial"/>
              <a:cs typeface="Arial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3362287" y="1727250"/>
            <a:ext cx="1968500" cy="0"/>
          </a:xfrm>
          <a:custGeom>
            <a:avLst/>
            <a:gdLst/>
            <a:ahLst/>
            <a:cxnLst/>
            <a:rect l="l" t="t" r="r" b="b"/>
            <a:pathLst>
              <a:path w="1968500">
                <a:moveTo>
                  <a:pt x="0" y="0"/>
                </a:moveTo>
                <a:lnTo>
                  <a:pt x="1968500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509924" y="1735458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850" y="0"/>
                </a:lnTo>
              </a:path>
            </a:pathLst>
          </a:custGeom>
          <a:ln w="16415">
            <a:solidFill>
              <a:srgbClr val="D952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002049" y="847610"/>
            <a:ext cx="196850" cy="880110"/>
          </a:xfrm>
          <a:custGeom>
            <a:avLst/>
            <a:gdLst/>
            <a:ahLst/>
            <a:cxnLst/>
            <a:rect l="l" t="t" r="r" b="b"/>
            <a:pathLst>
              <a:path w="196850" h="880110">
                <a:moveTo>
                  <a:pt x="0" y="879640"/>
                </a:moveTo>
                <a:lnTo>
                  <a:pt x="196850" y="879640"/>
                </a:lnTo>
                <a:lnTo>
                  <a:pt x="196850" y="0"/>
                </a:lnTo>
                <a:lnTo>
                  <a:pt x="0" y="0"/>
                </a:lnTo>
                <a:lnTo>
                  <a:pt x="0" y="879640"/>
                </a:lnTo>
                <a:close/>
              </a:path>
            </a:pathLst>
          </a:custGeom>
          <a:solidFill>
            <a:srgbClr val="D952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494174" y="1727831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850" y="0"/>
                </a:lnTo>
              </a:path>
            </a:pathLst>
          </a:custGeom>
          <a:ln w="3175">
            <a:solidFill>
              <a:srgbClr val="D952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986299" y="1661317"/>
            <a:ext cx="196850" cy="66040"/>
          </a:xfrm>
          <a:custGeom>
            <a:avLst/>
            <a:gdLst/>
            <a:ahLst/>
            <a:cxnLst/>
            <a:rect l="l" t="t" r="r" b="b"/>
            <a:pathLst>
              <a:path w="196850" h="66039">
                <a:moveTo>
                  <a:pt x="0" y="65933"/>
                </a:moveTo>
                <a:lnTo>
                  <a:pt x="196850" y="65933"/>
                </a:lnTo>
                <a:lnTo>
                  <a:pt x="196850" y="0"/>
                </a:lnTo>
                <a:lnTo>
                  <a:pt x="0" y="0"/>
                </a:lnTo>
                <a:lnTo>
                  <a:pt x="0" y="65933"/>
                </a:lnTo>
                <a:close/>
              </a:path>
            </a:pathLst>
          </a:custGeom>
          <a:solidFill>
            <a:srgbClr val="D952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509924" y="1727250"/>
            <a:ext cx="196850" cy="16510"/>
          </a:xfrm>
          <a:custGeom>
            <a:avLst/>
            <a:gdLst/>
            <a:ahLst/>
            <a:cxnLst/>
            <a:rect l="l" t="t" r="r" b="b"/>
            <a:pathLst>
              <a:path w="196850" h="16510">
                <a:moveTo>
                  <a:pt x="0" y="16415"/>
                </a:moveTo>
                <a:lnTo>
                  <a:pt x="196850" y="16415"/>
                </a:lnTo>
                <a:lnTo>
                  <a:pt x="196850" y="0"/>
                </a:lnTo>
                <a:lnTo>
                  <a:pt x="0" y="0"/>
                </a:lnTo>
                <a:lnTo>
                  <a:pt x="0" y="1641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002049" y="847610"/>
            <a:ext cx="196850" cy="880110"/>
          </a:xfrm>
          <a:custGeom>
            <a:avLst/>
            <a:gdLst/>
            <a:ahLst/>
            <a:cxnLst/>
            <a:rect l="l" t="t" r="r" b="b"/>
            <a:pathLst>
              <a:path w="196850" h="880110">
                <a:moveTo>
                  <a:pt x="0" y="879640"/>
                </a:moveTo>
                <a:lnTo>
                  <a:pt x="196850" y="879640"/>
                </a:lnTo>
                <a:lnTo>
                  <a:pt x="196850" y="0"/>
                </a:lnTo>
                <a:lnTo>
                  <a:pt x="0" y="0"/>
                </a:lnTo>
                <a:lnTo>
                  <a:pt x="0" y="87964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492587" y="1727831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>
                <a:moveTo>
                  <a:pt x="0" y="0"/>
                </a:moveTo>
                <a:lnTo>
                  <a:pt x="200025" y="0"/>
                </a:lnTo>
              </a:path>
            </a:pathLst>
          </a:custGeom>
          <a:ln w="43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986299" y="1661317"/>
            <a:ext cx="196850" cy="66040"/>
          </a:xfrm>
          <a:custGeom>
            <a:avLst/>
            <a:gdLst/>
            <a:ahLst/>
            <a:cxnLst/>
            <a:rect l="l" t="t" r="r" b="b"/>
            <a:pathLst>
              <a:path w="196850" h="66039">
                <a:moveTo>
                  <a:pt x="0" y="65933"/>
                </a:moveTo>
                <a:lnTo>
                  <a:pt x="196850" y="65933"/>
                </a:lnTo>
                <a:lnTo>
                  <a:pt x="196850" y="0"/>
                </a:lnTo>
                <a:lnTo>
                  <a:pt x="0" y="0"/>
                </a:lnTo>
                <a:lnTo>
                  <a:pt x="0" y="6593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362287" y="1956485"/>
            <a:ext cx="1968500" cy="0"/>
          </a:xfrm>
          <a:custGeom>
            <a:avLst/>
            <a:gdLst/>
            <a:ahLst/>
            <a:cxnLst/>
            <a:rect l="l" t="t" r="r" b="b"/>
            <a:pathLst>
              <a:path w="1968500">
                <a:moveTo>
                  <a:pt x="0" y="0"/>
                </a:moveTo>
                <a:lnTo>
                  <a:pt x="1968500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362287" y="810310"/>
            <a:ext cx="1968500" cy="0"/>
          </a:xfrm>
          <a:custGeom>
            <a:avLst/>
            <a:gdLst/>
            <a:ahLst/>
            <a:cxnLst/>
            <a:rect l="l" t="t" r="r" b="b"/>
            <a:pathLst>
              <a:path w="1968500">
                <a:moveTo>
                  <a:pt x="0" y="0"/>
                </a:moveTo>
                <a:lnTo>
                  <a:pt x="1968500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608349" y="1936800"/>
            <a:ext cx="0" cy="19685"/>
          </a:xfrm>
          <a:custGeom>
            <a:avLst/>
            <a:gdLst/>
            <a:ahLst/>
            <a:cxnLst/>
            <a:rect l="l" t="t" r="r" b="b"/>
            <a:pathLst>
              <a:path h="19685">
                <a:moveTo>
                  <a:pt x="0" y="19685"/>
                </a:moveTo>
                <a:lnTo>
                  <a:pt x="0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100474" y="1936800"/>
            <a:ext cx="0" cy="19685"/>
          </a:xfrm>
          <a:custGeom>
            <a:avLst/>
            <a:gdLst/>
            <a:ahLst/>
            <a:cxnLst/>
            <a:rect l="l" t="t" r="r" b="b"/>
            <a:pathLst>
              <a:path h="19685">
                <a:moveTo>
                  <a:pt x="0" y="19685"/>
                </a:moveTo>
                <a:lnTo>
                  <a:pt x="0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592599" y="1936800"/>
            <a:ext cx="0" cy="19685"/>
          </a:xfrm>
          <a:custGeom>
            <a:avLst/>
            <a:gdLst/>
            <a:ahLst/>
            <a:cxnLst/>
            <a:rect l="l" t="t" r="r" b="b"/>
            <a:pathLst>
              <a:path h="19685">
                <a:moveTo>
                  <a:pt x="0" y="19685"/>
                </a:moveTo>
                <a:lnTo>
                  <a:pt x="0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084724" y="1936800"/>
            <a:ext cx="0" cy="19685"/>
          </a:xfrm>
          <a:custGeom>
            <a:avLst/>
            <a:gdLst/>
            <a:ahLst/>
            <a:cxnLst/>
            <a:rect l="l" t="t" r="r" b="b"/>
            <a:pathLst>
              <a:path h="19685">
                <a:moveTo>
                  <a:pt x="0" y="19685"/>
                </a:moveTo>
                <a:lnTo>
                  <a:pt x="0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608349" y="810310"/>
            <a:ext cx="0" cy="19685"/>
          </a:xfrm>
          <a:custGeom>
            <a:avLst/>
            <a:gdLst/>
            <a:ahLst/>
            <a:cxnLst/>
            <a:rect l="l" t="t" r="r" b="b"/>
            <a:pathLst>
              <a:path h="19684">
                <a:moveTo>
                  <a:pt x="0" y="0"/>
                </a:moveTo>
                <a:lnTo>
                  <a:pt x="0" y="19685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100474" y="810310"/>
            <a:ext cx="0" cy="19685"/>
          </a:xfrm>
          <a:custGeom>
            <a:avLst/>
            <a:gdLst/>
            <a:ahLst/>
            <a:cxnLst/>
            <a:rect l="l" t="t" r="r" b="b"/>
            <a:pathLst>
              <a:path h="19684">
                <a:moveTo>
                  <a:pt x="0" y="0"/>
                </a:moveTo>
                <a:lnTo>
                  <a:pt x="0" y="19685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592599" y="810310"/>
            <a:ext cx="0" cy="19685"/>
          </a:xfrm>
          <a:custGeom>
            <a:avLst/>
            <a:gdLst/>
            <a:ahLst/>
            <a:cxnLst/>
            <a:rect l="l" t="t" r="r" b="b"/>
            <a:pathLst>
              <a:path h="19684">
                <a:moveTo>
                  <a:pt x="0" y="0"/>
                </a:moveTo>
                <a:lnTo>
                  <a:pt x="0" y="19685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084724" y="810310"/>
            <a:ext cx="0" cy="19685"/>
          </a:xfrm>
          <a:custGeom>
            <a:avLst/>
            <a:gdLst/>
            <a:ahLst/>
            <a:cxnLst/>
            <a:rect l="l" t="t" r="r" b="b"/>
            <a:pathLst>
              <a:path h="19684">
                <a:moveTo>
                  <a:pt x="0" y="0"/>
                </a:moveTo>
                <a:lnTo>
                  <a:pt x="0" y="19685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3554374" y="1969185"/>
            <a:ext cx="1586865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97840" algn="l"/>
                <a:tab pos="996315" algn="l"/>
                <a:tab pos="1485265" algn="l"/>
              </a:tabLst>
            </a:pPr>
            <a:r>
              <a:rPr sz="500" spc="-5" dirty="0">
                <a:solidFill>
                  <a:srgbClr val="252525"/>
                </a:solidFill>
                <a:latin typeface="Arial"/>
                <a:cs typeface="Arial"/>
              </a:rPr>
              <a:t>DL	DH	SL	SH</a:t>
            </a:r>
            <a:endParaRPr sz="500">
              <a:latin typeface="Arial"/>
              <a:cs typeface="Arial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3362287" y="810310"/>
            <a:ext cx="0" cy="1146175"/>
          </a:xfrm>
          <a:custGeom>
            <a:avLst/>
            <a:gdLst/>
            <a:ahLst/>
            <a:cxnLst/>
            <a:rect l="l" t="t" r="r" b="b"/>
            <a:pathLst>
              <a:path h="1146175">
                <a:moveTo>
                  <a:pt x="0" y="1146175"/>
                </a:moveTo>
                <a:lnTo>
                  <a:pt x="0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330787" y="810310"/>
            <a:ext cx="0" cy="1146175"/>
          </a:xfrm>
          <a:custGeom>
            <a:avLst/>
            <a:gdLst/>
            <a:ahLst/>
            <a:cxnLst/>
            <a:rect l="l" t="t" r="r" b="b"/>
            <a:pathLst>
              <a:path h="1146175">
                <a:moveTo>
                  <a:pt x="0" y="1146175"/>
                </a:moveTo>
                <a:lnTo>
                  <a:pt x="0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362287" y="1956485"/>
            <a:ext cx="19685" cy="0"/>
          </a:xfrm>
          <a:custGeom>
            <a:avLst/>
            <a:gdLst/>
            <a:ahLst/>
            <a:cxnLst/>
            <a:rect l="l" t="t" r="r" b="b"/>
            <a:pathLst>
              <a:path w="19685">
                <a:moveTo>
                  <a:pt x="0" y="0"/>
                </a:moveTo>
                <a:lnTo>
                  <a:pt x="19685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362287" y="1727250"/>
            <a:ext cx="19685" cy="0"/>
          </a:xfrm>
          <a:custGeom>
            <a:avLst/>
            <a:gdLst/>
            <a:ahLst/>
            <a:cxnLst/>
            <a:rect l="l" t="t" r="r" b="b"/>
            <a:pathLst>
              <a:path w="19685">
                <a:moveTo>
                  <a:pt x="0" y="0"/>
                </a:moveTo>
                <a:lnTo>
                  <a:pt x="19685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362287" y="1498015"/>
            <a:ext cx="19685" cy="0"/>
          </a:xfrm>
          <a:custGeom>
            <a:avLst/>
            <a:gdLst/>
            <a:ahLst/>
            <a:cxnLst/>
            <a:rect l="l" t="t" r="r" b="b"/>
            <a:pathLst>
              <a:path w="19685">
                <a:moveTo>
                  <a:pt x="0" y="0"/>
                </a:moveTo>
                <a:lnTo>
                  <a:pt x="19685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362287" y="1268780"/>
            <a:ext cx="19685" cy="0"/>
          </a:xfrm>
          <a:custGeom>
            <a:avLst/>
            <a:gdLst/>
            <a:ahLst/>
            <a:cxnLst/>
            <a:rect l="l" t="t" r="r" b="b"/>
            <a:pathLst>
              <a:path w="19685">
                <a:moveTo>
                  <a:pt x="0" y="0"/>
                </a:moveTo>
                <a:lnTo>
                  <a:pt x="19685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362287" y="1039545"/>
            <a:ext cx="19685" cy="0"/>
          </a:xfrm>
          <a:custGeom>
            <a:avLst/>
            <a:gdLst/>
            <a:ahLst/>
            <a:cxnLst/>
            <a:rect l="l" t="t" r="r" b="b"/>
            <a:pathLst>
              <a:path w="19685">
                <a:moveTo>
                  <a:pt x="0" y="0"/>
                </a:moveTo>
                <a:lnTo>
                  <a:pt x="19685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362287" y="810310"/>
            <a:ext cx="19685" cy="0"/>
          </a:xfrm>
          <a:custGeom>
            <a:avLst/>
            <a:gdLst/>
            <a:ahLst/>
            <a:cxnLst/>
            <a:rect l="l" t="t" r="r" b="b"/>
            <a:pathLst>
              <a:path w="19685">
                <a:moveTo>
                  <a:pt x="0" y="0"/>
                </a:moveTo>
                <a:lnTo>
                  <a:pt x="19685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311101" y="1956485"/>
            <a:ext cx="19685" cy="0"/>
          </a:xfrm>
          <a:custGeom>
            <a:avLst/>
            <a:gdLst/>
            <a:ahLst/>
            <a:cxnLst/>
            <a:rect l="l" t="t" r="r" b="b"/>
            <a:pathLst>
              <a:path w="19685">
                <a:moveTo>
                  <a:pt x="1968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311101" y="1727250"/>
            <a:ext cx="19685" cy="0"/>
          </a:xfrm>
          <a:custGeom>
            <a:avLst/>
            <a:gdLst/>
            <a:ahLst/>
            <a:cxnLst/>
            <a:rect l="l" t="t" r="r" b="b"/>
            <a:pathLst>
              <a:path w="19685">
                <a:moveTo>
                  <a:pt x="1968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311101" y="1498015"/>
            <a:ext cx="19685" cy="0"/>
          </a:xfrm>
          <a:custGeom>
            <a:avLst/>
            <a:gdLst/>
            <a:ahLst/>
            <a:cxnLst/>
            <a:rect l="l" t="t" r="r" b="b"/>
            <a:pathLst>
              <a:path w="19685">
                <a:moveTo>
                  <a:pt x="1968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311101" y="1268780"/>
            <a:ext cx="19685" cy="0"/>
          </a:xfrm>
          <a:custGeom>
            <a:avLst/>
            <a:gdLst/>
            <a:ahLst/>
            <a:cxnLst/>
            <a:rect l="l" t="t" r="r" b="b"/>
            <a:pathLst>
              <a:path w="19685">
                <a:moveTo>
                  <a:pt x="1968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311101" y="1039545"/>
            <a:ext cx="19685" cy="0"/>
          </a:xfrm>
          <a:custGeom>
            <a:avLst/>
            <a:gdLst/>
            <a:ahLst/>
            <a:cxnLst/>
            <a:rect l="l" t="t" r="r" b="b"/>
            <a:pathLst>
              <a:path w="19685">
                <a:moveTo>
                  <a:pt x="1968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311101" y="810310"/>
            <a:ext cx="19685" cy="0"/>
          </a:xfrm>
          <a:custGeom>
            <a:avLst/>
            <a:gdLst/>
            <a:ahLst/>
            <a:cxnLst/>
            <a:rect l="l" t="t" r="r" b="b"/>
            <a:pathLst>
              <a:path w="19685">
                <a:moveTo>
                  <a:pt x="1968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3260687" y="1902510"/>
            <a:ext cx="81915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solidFill>
                  <a:srgbClr val="252525"/>
                </a:solidFill>
                <a:latin typeface="Arial"/>
                <a:cs typeface="Arial"/>
              </a:rPr>
              <a:t>-5</a:t>
            </a:r>
            <a:endParaRPr sz="50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3286087" y="1673275"/>
            <a:ext cx="6096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solidFill>
                  <a:srgbClr val="252525"/>
                </a:solidFill>
                <a:latin typeface="Arial"/>
                <a:cs typeface="Arial"/>
              </a:rPr>
              <a:t>0</a:t>
            </a:r>
            <a:endParaRPr sz="500"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3286087" y="1444040"/>
            <a:ext cx="6096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solidFill>
                  <a:srgbClr val="252525"/>
                </a:solidFill>
                <a:latin typeface="Arial"/>
                <a:cs typeface="Arial"/>
              </a:rPr>
              <a:t>5</a:t>
            </a:r>
            <a:endParaRPr sz="500">
              <a:latin typeface="Arial"/>
              <a:cs typeface="Aria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3247986" y="1214805"/>
            <a:ext cx="9652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solidFill>
                  <a:srgbClr val="252525"/>
                </a:solidFill>
                <a:latin typeface="Arial"/>
                <a:cs typeface="Arial"/>
              </a:rPr>
              <a:t>10</a:t>
            </a:r>
            <a:endParaRPr sz="500">
              <a:latin typeface="Arial"/>
              <a:cs typeface="Aria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3247986" y="985570"/>
            <a:ext cx="9652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solidFill>
                  <a:srgbClr val="252525"/>
                </a:solidFill>
                <a:latin typeface="Arial"/>
                <a:cs typeface="Arial"/>
              </a:rPr>
              <a:t>15</a:t>
            </a:r>
            <a:endParaRPr sz="500">
              <a:latin typeface="Arial"/>
              <a:cs typeface="Aria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3247986" y="756335"/>
            <a:ext cx="9652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solidFill>
                  <a:srgbClr val="252525"/>
                </a:solidFill>
                <a:latin typeface="Arial"/>
                <a:cs typeface="Arial"/>
              </a:rPr>
              <a:t>20</a:t>
            </a:r>
            <a:endParaRPr sz="500">
              <a:latin typeface="Arial"/>
              <a:cs typeface="Aria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245097" y="2152197"/>
            <a:ext cx="5189220" cy="8528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285">
              <a:lnSpc>
                <a:spcPct val="100000"/>
              </a:lnSpc>
              <a:spcBef>
                <a:spcPts val="95"/>
              </a:spcBef>
              <a:buClr>
                <a:srgbClr val="3333B2"/>
              </a:buClr>
              <a:buSzPct val="90000"/>
              <a:buFont typeface="Lucida Sans Unicode"/>
              <a:buChar char="•"/>
              <a:tabLst>
                <a:tab pos="134620" algn="l"/>
              </a:tabLst>
            </a:pPr>
            <a:r>
              <a:rPr sz="1000" spc="5" dirty="0">
                <a:latin typeface="Arial"/>
                <a:cs typeface="Arial"/>
              </a:rPr>
              <a:t>With </a:t>
            </a:r>
            <a:r>
              <a:rPr sz="1000" spc="-50" dirty="0">
                <a:latin typeface="Arial"/>
                <a:cs typeface="Arial"/>
              </a:rPr>
              <a:t>income </a:t>
            </a:r>
            <a:r>
              <a:rPr sz="1000" spc="-15" dirty="0">
                <a:latin typeface="Arial"/>
                <a:cs typeface="Arial"/>
              </a:rPr>
              <a:t>distribution </a:t>
            </a:r>
            <a:r>
              <a:rPr sz="1000" spc="-65" dirty="0">
                <a:latin typeface="Arial"/>
                <a:cs typeface="Arial"/>
              </a:rPr>
              <a:t>changes,  </a:t>
            </a:r>
            <a:r>
              <a:rPr sz="1000" spc="-60" dirty="0">
                <a:latin typeface="Arial"/>
                <a:cs typeface="Arial"/>
              </a:rPr>
              <a:t>prices  </a:t>
            </a:r>
            <a:r>
              <a:rPr sz="1000" spc="-55" dirty="0">
                <a:latin typeface="Arial"/>
                <a:cs typeface="Arial"/>
              </a:rPr>
              <a:t>rise  </a:t>
            </a:r>
            <a:r>
              <a:rPr sz="1000" spc="-40" dirty="0">
                <a:latin typeface="Arial"/>
                <a:cs typeface="Arial"/>
              </a:rPr>
              <a:t>downtown </a:t>
            </a:r>
            <a:r>
              <a:rPr sz="1000" spc="-55" dirty="0">
                <a:latin typeface="Arial"/>
                <a:cs typeface="Arial"/>
              </a:rPr>
              <a:t>and  </a:t>
            </a:r>
            <a:r>
              <a:rPr sz="1000" spc="-40" dirty="0">
                <a:latin typeface="Arial"/>
                <a:cs typeface="Arial"/>
              </a:rPr>
              <a:t>low </a:t>
            </a:r>
            <a:r>
              <a:rPr sz="1000" spc="-20" dirty="0">
                <a:latin typeface="Arial"/>
                <a:cs typeface="Arial"/>
              </a:rPr>
              <a:t>quality </a:t>
            </a:r>
            <a:r>
              <a:rPr sz="1000" spc="-50" dirty="0">
                <a:latin typeface="Arial"/>
                <a:cs typeface="Arial"/>
              </a:rPr>
              <a:t>neighborhoods 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gentrify</a:t>
            </a:r>
            <a:endParaRPr sz="1000">
              <a:latin typeface="Arial"/>
              <a:cs typeface="Arial"/>
            </a:endParaRPr>
          </a:p>
          <a:p>
            <a:pPr marL="255270">
              <a:lnSpc>
                <a:spcPct val="100000"/>
              </a:lnSpc>
              <a:spcBef>
                <a:spcPts val="79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spc="-20" dirty="0">
                <a:latin typeface="Tahoma"/>
                <a:cs typeface="Tahoma"/>
              </a:rPr>
              <a:t>Prevalence of high </a:t>
            </a:r>
            <a:r>
              <a:rPr sz="900" spc="-15" dirty="0">
                <a:latin typeface="Tahoma"/>
                <a:cs typeface="Tahoma"/>
              </a:rPr>
              <a:t>quality </a:t>
            </a:r>
            <a:r>
              <a:rPr sz="900" spc="-25" dirty="0">
                <a:latin typeface="Tahoma"/>
                <a:cs typeface="Tahoma"/>
              </a:rPr>
              <a:t>neighborhood </a:t>
            </a:r>
            <a:r>
              <a:rPr sz="900" spc="-35" dirty="0">
                <a:latin typeface="Tahoma"/>
                <a:cs typeface="Tahoma"/>
              </a:rPr>
              <a:t>increases </a:t>
            </a:r>
            <a:r>
              <a:rPr sz="900" spc="-10" dirty="0">
                <a:latin typeface="Tahoma"/>
                <a:cs typeface="Tahoma"/>
              </a:rPr>
              <a:t>in </a:t>
            </a:r>
            <a:r>
              <a:rPr sz="900" i="1" spc="25" dirty="0">
                <a:latin typeface="Arial"/>
                <a:cs typeface="Arial"/>
              </a:rPr>
              <a:t>D</a:t>
            </a:r>
            <a:r>
              <a:rPr sz="900" spc="25" dirty="0">
                <a:latin typeface="Tahoma"/>
                <a:cs typeface="Tahoma"/>
              </a:rPr>
              <a:t>, </a:t>
            </a:r>
            <a:r>
              <a:rPr sz="900" spc="-30" dirty="0">
                <a:latin typeface="Tahoma"/>
                <a:cs typeface="Tahoma"/>
              </a:rPr>
              <a:t>and </a:t>
            </a:r>
            <a:r>
              <a:rPr sz="900" spc="80" dirty="0">
                <a:latin typeface="Tahoma"/>
                <a:cs typeface="Tahoma"/>
              </a:rPr>
              <a:t> </a:t>
            </a:r>
            <a:r>
              <a:rPr sz="900" spc="-15" dirty="0">
                <a:latin typeface="Tahoma"/>
                <a:cs typeface="Tahoma"/>
              </a:rPr>
              <a:t>their quality </a:t>
            </a:r>
            <a:r>
              <a:rPr sz="900" spc="-35" dirty="0">
                <a:latin typeface="Tahoma"/>
                <a:cs typeface="Tahoma"/>
              </a:rPr>
              <a:t>increases</a:t>
            </a:r>
            <a:endParaRPr sz="900">
              <a:latin typeface="Tahoma"/>
              <a:cs typeface="Tahoma"/>
            </a:endParaRPr>
          </a:p>
          <a:p>
            <a:pPr marL="255270">
              <a:lnSpc>
                <a:spcPct val="100000"/>
              </a:lnSpc>
              <a:spcBef>
                <a:spcPts val="58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</a:t>
            </a:r>
            <a:r>
              <a:rPr sz="750" spc="532" baseline="16666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900" spc="-15" dirty="0">
                <a:latin typeface="Tahoma"/>
                <a:cs typeface="Tahoma"/>
              </a:rPr>
              <a:t>Low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15" dirty="0">
                <a:latin typeface="Tahoma"/>
                <a:cs typeface="Tahoma"/>
              </a:rPr>
              <a:t>quality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neighborhoods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30" dirty="0">
                <a:latin typeface="Tahoma"/>
                <a:cs typeface="Tahoma"/>
              </a:rPr>
              <a:t>barely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60" dirty="0">
                <a:latin typeface="Tahoma"/>
                <a:cs typeface="Tahoma"/>
              </a:rPr>
              <a:t>see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35" dirty="0">
                <a:latin typeface="Tahoma"/>
                <a:cs typeface="Tahoma"/>
              </a:rPr>
              <a:t>a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10" dirty="0">
                <a:latin typeface="Tahoma"/>
                <a:cs typeface="Tahoma"/>
              </a:rPr>
              <a:t>quality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30" dirty="0">
                <a:latin typeface="Tahoma"/>
                <a:cs typeface="Tahoma"/>
              </a:rPr>
              <a:t>change,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30" dirty="0">
                <a:latin typeface="Tahoma"/>
                <a:cs typeface="Tahoma"/>
              </a:rPr>
              <a:t>on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20" dirty="0">
                <a:latin typeface="Tahoma"/>
                <a:cs typeface="Tahoma"/>
              </a:rPr>
              <a:t>net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-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10" dirty="0">
                <a:latin typeface="Tahoma"/>
                <a:cs typeface="Tahoma"/>
              </a:rPr>
              <a:t>but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30" dirty="0">
                <a:latin typeface="Tahoma"/>
                <a:cs typeface="Tahoma"/>
              </a:rPr>
              <a:t>there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20" dirty="0">
                <a:latin typeface="Tahoma"/>
                <a:cs typeface="Tahoma"/>
              </a:rPr>
              <a:t>is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40" dirty="0">
                <a:latin typeface="Tahoma"/>
                <a:cs typeface="Tahoma"/>
              </a:rPr>
              <a:t>less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20" dirty="0">
                <a:latin typeface="Tahoma"/>
                <a:cs typeface="Tahoma"/>
              </a:rPr>
              <a:t>of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them</a:t>
            </a:r>
            <a:endParaRPr sz="900">
              <a:latin typeface="Tahoma"/>
              <a:cs typeface="Tahoma"/>
            </a:endParaRPr>
          </a:p>
          <a:p>
            <a:pPr marL="133985" indent="-121285">
              <a:lnSpc>
                <a:spcPct val="100000"/>
              </a:lnSpc>
              <a:spcBef>
                <a:spcPts val="580"/>
              </a:spcBef>
              <a:buClr>
                <a:srgbClr val="3333B2"/>
              </a:buClr>
              <a:buSzPct val="90000"/>
              <a:buFont typeface="Lucida Sans Unicode"/>
              <a:buChar char="•"/>
              <a:tabLst>
                <a:tab pos="134620" algn="l"/>
              </a:tabLst>
            </a:pPr>
            <a:r>
              <a:rPr sz="1000" spc="-40" dirty="0">
                <a:latin typeface="Arial"/>
                <a:cs typeface="Arial"/>
              </a:rPr>
              <a:t>Price  </a:t>
            </a:r>
            <a:r>
              <a:rPr sz="1000" spc="-55" dirty="0">
                <a:latin typeface="Arial"/>
                <a:cs typeface="Arial"/>
              </a:rPr>
              <a:t>and  </a:t>
            </a:r>
            <a:r>
              <a:rPr sz="1000" spc="-20" dirty="0">
                <a:latin typeface="Arial"/>
                <a:cs typeface="Arial"/>
              </a:rPr>
              <a:t>quality </a:t>
            </a:r>
            <a:r>
              <a:rPr sz="1000" spc="-45" dirty="0">
                <a:latin typeface="Arial"/>
                <a:cs typeface="Arial"/>
              </a:rPr>
              <a:t>effects  </a:t>
            </a:r>
            <a:r>
              <a:rPr sz="1000" spc="-30" dirty="0">
                <a:latin typeface="Arial"/>
                <a:cs typeface="Arial"/>
              </a:rPr>
              <a:t>disproportionately </a:t>
            </a:r>
            <a:r>
              <a:rPr sz="1000" dirty="0">
                <a:latin typeface="Arial"/>
                <a:cs typeface="Arial"/>
              </a:rPr>
              <a:t>hurt </a:t>
            </a:r>
            <a:r>
              <a:rPr sz="1000" spc="-25" dirty="0">
                <a:latin typeface="Arial"/>
                <a:cs typeface="Arial"/>
              </a:rPr>
              <a:t>the</a:t>
            </a:r>
            <a:r>
              <a:rPr sz="1000" spc="-130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poor.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177609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40" dirty="0"/>
              <a:t>Three </a:t>
            </a:r>
            <a:r>
              <a:rPr spc="-10" dirty="0"/>
              <a:t>Motivating</a:t>
            </a:r>
            <a:r>
              <a:rPr spc="60" dirty="0"/>
              <a:t> </a:t>
            </a:r>
            <a:r>
              <a:rPr spc="-25" dirty="0"/>
              <a:t>Facts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3830" y="469206"/>
            <a:ext cx="5226050" cy="24155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30" dirty="0">
                <a:latin typeface="Arial"/>
                <a:cs typeface="Arial"/>
              </a:rPr>
              <a:t>The </a:t>
            </a:r>
            <a:r>
              <a:rPr sz="1000" spc="-25" dirty="0">
                <a:latin typeface="Arial"/>
                <a:cs typeface="Arial"/>
              </a:rPr>
              <a:t>last </a:t>
            </a:r>
            <a:r>
              <a:rPr sz="1000" spc="-45" dirty="0">
                <a:latin typeface="Arial"/>
                <a:cs typeface="Arial"/>
              </a:rPr>
              <a:t>few  </a:t>
            </a:r>
            <a:r>
              <a:rPr sz="1000" spc="-85" dirty="0">
                <a:latin typeface="Arial"/>
                <a:cs typeface="Arial"/>
              </a:rPr>
              <a:t>decades  </a:t>
            </a:r>
            <a:r>
              <a:rPr sz="1000" spc="-15" dirty="0">
                <a:latin typeface="Arial"/>
                <a:cs typeface="Arial"/>
              </a:rPr>
              <a:t>in </a:t>
            </a:r>
            <a:r>
              <a:rPr sz="1000" spc="-25" dirty="0">
                <a:latin typeface="Arial"/>
                <a:cs typeface="Arial"/>
              </a:rPr>
              <a:t>the </a:t>
            </a:r>
            <a:r>
              <a:rPr sz="1000" spc="-40" dirty="0">
                <a:latin typeface="Arial"/>
                <a:cs typeface="Arial"/>
              </a:rPr>
              <a:t>U.S. </a:t>
            </a:r>
            <a:r>
              <a:rPr sz="1000" spc="-70" dirty="0">
                <a:latin typeface="Arial"/>
                <a:cs typeface="Arial"/>
              </a:rPr>
              <a:t>have </a:t>
            </a:r>
            <a:r>
              <a:rPr sz="1000" spc="0" dirty="0">
                <a:latin typeface="Arial"/>
                <a:cs typeface="Arial"/>
              </a:rPr>
              <a:t> </a:t>
            </a:r>
            <a:r>
              <a:rPr sz="1000" spc="-80" dirty="0">
                <a:latin typeface="Arial"/>
                <a:cs typeface="Arial"/>
              </a:rPr>
              <a:t>seen: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Times New Roman"/>
              <a:cs typeface="Times New Roman"/>
            </a:endParaRPr>
          </a:p>
          <a:p>
            <a:pPr marL="265430" indent="-121920">
              <a:lnSpc>
                <a:spcPct val="100000"/>
              </a:lnSpc>
              <a:buClr>
                <a:srgbClr val="3333B2"/>
              </a:buClr>
              <a:buSzPct val="90000"/>
              <a:buFont typeface="Lucida Sans Unicode"/>
              <a:buChar char="•"/>
              <a:tabLst>
                <a:tab pos="266065" algn="l"/>
              </a:tabLst>
            </a:pPr>
            <a:r>
              <a:rPr sz="1000" b="1" spc="-35" dirty="0">
                <a:latin typeface="Gill Sans MT"/>
                <a:cs typeface="Gill Sans MT"/>
              </a:rPr>
              <a:t>Sharp </a:t>
            </a:r>
            <a:r>
              <a:rPr sz="1000" b="1" spc="-40" dirty="0">
                <a:latin typeface="Gill Sans MT"/>
                <a:cs typeface="Gill Sans MT"/>
              </a:rPr>
              <a:t>growth  </a:t>
            </a:r>
            <a:r>
              <a:rPr sz="1000" b="1" spc="-25" dirty="0">
                <a:latin typeface="Gill Sans MT"/>
                <a:cs typeface="Gill Sans MT"/>
              </a:rPr>
              <a:t>in </a:t>
            </a:r>
            <a:r>
              <a:rPr sz="1000" b="1" spc="-40" dirty="0">
                <a:latin typeface="Gill Sans MT"/>
                <a:cs typeface="Gill Sans MT"/>
              </a:rPr>
              <a:t>income  </a:t>
            </a:r>
            <a:r>
              <a:rPr sz="1000" b="1" spc="-25" dirty="0">
                <a:latin typeface="Gill Sans MT"/>
                <a:cs typeface="Gill Sans MT"/>
              </a:rPr>
              <a:t>inequality</a:t>
            </a:r>
            <a:r>
              <a:rPr sz="1000" spc="-25" dirty="0">
                <a:latin typeface="Arial"/>
                <a:cs typeface="Arial"/>
              </a:rPr>
              <a:t>, </a:t>
            </a:r>
            <a:r>
              <a:rPr sz="1000" spc="-40" dirty="0">
                <a:latin typeface="Arial"/>
                <a:cs typeface="Arial"/>
              </a:rPr>
              <a:t>driven </a:t>
            </a:r>
            <a:r>
              <a:rPr sz="1000" spc="-60" dirty="0">
                <a:latin typeface="Arial"/>
                <a:cs typeface="Arial"/>
              </a:rPr>
              <a:t>by  </a:t>
            </a:r>
            <a:r>
              <a:rPr sz="1000" spc="-25" dirty="0">
                <a:latin typeface="Arial"/>
                <a:cs typeface="Arial"/>
              </a:rPr>
              <a:t>the</a:t>
            </a:r>
            <a:r>
              <a:rPr sz="1000" spc="1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top</a:t>
            </a:r>
            <a:endParaRPr sz="1000">
              <a:latin typeface="Arial"/>
              <a:cs typeface="Arial"/>
            </a:endParaRPr>
          </a:p>
          <a:p>
            <a:pPr marL="265430" indent="-121920">
              <a:lnSpc>
                <a:spcPct val="100000"/>
              </a:lnSpc>
              <a:spcBef>
                <a:spcPts val="1410"/>
              </a:spcBef>
              <a:buClr>
                <a:srgbClr val="3333B2"/>
              </a:buClr>
              <a:buSzPct val="90000"/>
              <a:buFont typeface="Lucida Sans Unicode"/>
              <a:buChar char="•"/>
              <a:tabLst>
                <a:tab pos="266065" algn="l"/>
              </a:tabLst>
            </a:pPr>
            <a:r>
              <a:rPr sz="1000" b="1" spc="-35" dirty="0">
                <a:latin typeface="Gill Sans MT"/>
                <a:cs typeface="Gill Sans MT"/>
              </a:rPr>
              <a:t>Higher</a:t>
            </a:r>
            <a:r>
              <a:rPr sz="1000" b="1" spc="80" dirty="0">
                <a:latin typeface="Gill Sans MT"/>
                <a:cs typeface="Gill Sans MT"/>
              </a:rPr>
              <a:t> </a:t>
            </a:r>
            <a:r>
              <a:rPr sz="1000" b="1" spc="-40" dirty="0">
                <a:latin typeface="Gill Sans MT"/>
                <a:cs typeface="Gill Sans MT"/>
              </a:rPr>
              <a:t>income</a:t>
            </a:r>
            <a:r>
              <a:rPr sz="1000" b="1" spc="80" dirty="0">
                <a:latin typeface="Gill Sans MT"/>
                <a:cs typeface="Gill Sans MT"/>
              </a:rPr>
              <a:t> </a:t>
            </a:r>
            <a:r>
              <a:rPr sz="1000" b="1" spc="-20" dirty="0">
                <a:latin typeface="Gill Sans MT"/>
                <a:cs typeface="Gill Sans MT"/>
              </a:rPr>
              <a:t>individuals</a:t>
            </a:r>
            <a:r>
              <a:rPr sz="1000" b="1" spc="80" dirty="0">
                <a:latin typeface="Gill Sans MT"/>
                <a:cs typeface="Gill Sans MT"/>
              </a:rPr>
              <a:t> </a:t>
            </a:r>
            <a:r>
              <a:rPr sz="1000" b="1" spc="-35" dirty="0">
                <a:latin typeface="Gill Sans MT"/>
                <a:cs typeface="Gill Sans MT"/>
              </a:rPr>
              <a:t>moving</a:t>
            </a:r>
            <a:r>
              <a:rPr sz="1000" b="1" spc="80" dirty="0">
                <a:latin typeface="Gill Sans MT"/>
                <a:cs typeface="Gill Sans MT"/>
              </a:rPr>
              <a:t> </a:t>
            </a:r>
            <a:r>
              <a:rPr sz="1000" b="1" spc="-45" dirty="0">
                <a:latin typeface="Gill Sans MT"/>
                <a:cs typeface="Gill Sans MT"/>
              </a:rPr>
              <a:t>towards</a:t>
            </a:r>
            <a:r>
              <a:rPr sz="1000" b="1" spc="80" dirty="0">
                <a:latin typeface="Gill Sans MT"/>
                <a:cs typeface="Gill Sans MT"/>
              </a:rPr>
              <a:t> </a:t>
            </a:r>
            <a:r>
              <a:rPr sz="1000" b="1" spc="-35" dirty="0">
                <a:latin typeface="Gill Sans MT"/>
                <a:cs typeface="Gill Sans MT"/>
              </a:rPr>
              <a:t>urban</a:t>
            </a:r>
            <a:r>
              <a:rPr sz="1000" b="1" spc="80" dirty="0">
                <a:latin typeface="Gill Sans MT"/>
                <a:cs typeface="Gill Sans MT"/>
              </a:rPr>
              <a:t> </a:t>
            </a:r>
            <a:r>
              <a:rPr sz="1000" b="1" spc="-35" dirty="0">
                <a:latin typeface="Gill Sans MT"/>
                <a:cs typeface="Gill Sans MT"/>
              </a:rPr>
              <a:t>centers</a:t>
            </a:r>
            <a:endParaRPr sz="1000">
              <a:latin typeface="Gill Sans MT"/>
              <a:cs typeface="Gill Sans MT"/>
            </a:endParaRPr>
          </a:p>
          <a:p>
            <a:pPr marL="265430" indent="-121920">
              <a:lnSpc>
                <a:spcPct val="100000"/>
              </a:lnSpc>
              <a:spcBef>
                <a:spcPts val="1310"/>
              </a:spcBef>
              <a:buClr>
                <a:srgbClr val="3333B2"/>
              </a:buClr>
              <a:buSzPct val="90000"/>
              <a:buFont typeface="Lucida Sans Unicode"/>
              <a:buChar char="•"/>
              <a:tabLst>
                <a:tab pos="266065" algn="l"/>
              </a:tabLst>
            </a:pPr>
            <a:r>
              <a:rPr sz="1000" b="1" spc="-35" dirty="0">
                <a:latin typeface="Gill Sans MT"/>
                <a:cs typeface="Gill Sans MT"/>
              </a:rPr>
              <a:t>Renewed  </a:t>
            </a:r>
            <a:r>
              <a:rPr sz="1000" b="1" spc="-20" dirty="0">
                <a:latin typeface="Gill Sans MT"/>
                <a:cs typeface="Gill Sans MT"/>
              </a:rPr>
              <a:t>discussion </a:t>
            </a:r>
            <a:r>
              <a:rPr sz="1000" b="1" spc="-10" dirty="0">
                <a:latin typeface="Gill Sans MT"/>
                <a:cs typeface="Gill Sans MT"/>
              </a:rPr>
              <a:t>of </a:t>
            </a:r>
            <a:r>
              <a:rPr sz="1000" b="1" spc="-30" dirty="0">
                <a:latin typeface="Gill Sans MT"/>
                <a:cs typeface="Gill Sans MT"/>
              </a:rPr>
              <a:t>neighborhood  </a:t>
            </a:r>
            <a:r>
              <a:rPr sz="1000" b="1" spc="-20" dirty="0">
                <a:latin typeface="Gill Sans MT"/>
                <a:cs typeface="Gill Sans MT"/>
              </a:rPr>
              <a:t>change </a:t>
            </a:r>
            <a:r>
              <a:rPr sz="1000" b="1" spc="-25" dirty="0">
                <a:latin typeface="Gill Sans MT"/>
                <a:cs typeface="Gill Sans MT"/>
              </a:rPr>
              <a:t>within  </a:t>
            </a:r>
            <a:r>
              <a:rPr sz="1000" b="1" spc="-35" dirty="0">
                <a:latin typeface="Gill Sans MT"/>
                <a:cs typeface="Gill Sans MT"/>
              </a:rPr>
              <a:t>urban</a:t>
            </a:r>
            <a:r>
              <a:rPr sz="1000" b="1" spc="5" dirty="0">
                <a:latin typeface="Gill Sans MT"/>
                <a:cs typeface="Gill Sans MT"/>
              </a:rPr>
              <a:t> </a:t>
            </a:r>
            <a:r>
              <a:rPr sz="1000" b="1" spc="-35" dirty="0">
                <a:latin typeface="Gill Sans MT"/>
                <a:cs typeface="Gill Sans MT"/>
              </a:rPr>
              <a:t>areas</a:t>
            </a:r>
            <a:endParaRPr sz="1000">
              <a:latin typeface="Gill Sans MT"/>
              <a:cs typeface="Gill Sans MT"/>
            </a:endParaRPr>
          </a:p>
          <a:p>
            <a:pPr marL="386715">
              <a:lnSpc>
                <a:spcPct val="100000"/>
              </a:lnSpc>
              <a:spcBef>
                <a:spcPts val="79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spc="-5" dirty="0">
                <a:latin typeface="Tahoma"/>
                <a:cs typeface="Tahoma"/>
              </a:rPr>
              <a:t>Anti-gentrification </a:t>
            </a:r>
            <a:r>
              <a:rPr sz="900" spc="-25" dirty="0">
                <a:latin typeface="Tahoma"/>
                <a:cs typeface="Tahoma"/>
              </a:rPr>
              <a:t>protests </a:t>
            </a:r>
            <a:r>
              <a:rPr sz="900" spc="-10" dirty="0">
                <a:latin typeface="Tahoma"/>
                <a:cs typeface="Tahoma"/>
              </a:rPr>
              <a:t>in </a:t>
            </a:r>
            <a:r>
              <a:rPr sz="900" spc="10" dirty="0">
                <a:latin typeface="Tahoma"/>
                <a:cs typeface="Tahoma"/>
              </a:rPr>
              <a:t>SF, </a:t>
            </a:r>
            <a:r>
              <a:rPr sz="900" spc="-15" dirty="0">
                <a:latin typeface="Tahoma"/>
                <a:cs typeface="Tahoma"/>
              </a:rPr>
              <a:t>Chicago, </a:t>
            </a:r>
            <a:r>
              <a:rPr sz="900" spc="-10" dirty="0">
                <a:latin typeface="Tahoma"/>
                <a:cs typeface="Tahoma"/>
              </a:rPr>
              <a:t>Portland,</a:t>
            </a:r>
            <a:r>
              <a:rPr sz="900" spc="-15" dirty="0">
                <a:latin typeface="Tahoma"/>
                <a:cs typeface="Tahoma"/>
              </a:rPr>
              <a:t> </a:t>
            </a:r>
            <a:r>
              <a:rPr sz="900" spc="0" dirty="0">
                <a:latin typeface="Tahoma"/>
                <a:cs typeface="Tahoma"/>
              </a:rPr>
              <a:t>Atlanta</a:t>
            </a:r>
            <a:endParaRPr sz="900">
              <a:latin typeface="Tahoma"/>
              <a:cs typeface="Tahoma"/>
            </a:endParaRPr>
          </a:p>
          <a:p>
            <a:pPr marL="386715">
              <a:lnSpc>
                <a:spcPct val="100000"/>
              </a:lnSpc>
              <a:spcBef>
                <a:spcPts val="58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spc="25" dirty="0">
                <a:latin typeface="Tahoma"/>
                <a:cs typeface="Tahoma"/>
              </a:rPr>
              <a:t>NYC: </a:t>
            </a:r>
            <a:r>
              <a:rPr sz="900" spc="-45" dirty="0">
                <a:latin typeface="Tahoma"/>
                <a:cs typeface="Tahoma"/>
              </a:rPr>
              <a:t>new </a:t>
            </a:r>
            <a:r>
              <a:rPr sz="900" spc="-20" dirty="0">
                <a:latin typeface="Tahoma"/>
                <a:cs typeface="Tahoma"/>
              </a:rPr>
              <a:t>zoning </a:t>
            </a:r>
            <a:r>
              <a:rPr sz="900" spc="-15" dirty="0">
                <a:latin typeface="Tahoma"/>
                <a:cs typeface="Tahoma"/>
              </a:rPr>
              <a:t>policies </a:t>
            </a:r>
            <a:r>
              <a:rPr sz="900" dirty="0">
                <a:latin typeface="Tahoma"/>
                <a:cs typeface="Tahoma"/>
              </a:rPr>
              <a:t>to </a:t>
            </a:r>
            <a:r>
              <a:rPr sz="900" spc="-35" dirty="0">
                <a:latin typeface="Tahoma"/>
                <a:cs typeface="Tahoma"/>
              </a:rPr>
              <a:t>slow </a:t>
            </a:r>
            <a:r>
              <a:rPr sz="900" spc="-40" dirty="0">
                <a:latin typeface="Tahoma"/>
                <a:cs typeface="Tahoma"/>
              </a:rPr>
              <a:t>down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10" dirty="0">
                <a:latin typeface="Tahoma"/>
                <a:cs typeface="Tahoma"/>
              </a:rPr>
              <a:t>gentrification</a:t>
            </a:r>
            <a:endParaRPr sz="9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Times New Roman"/>
              <a:cs typeface="Times New Roman"/>
            </a:endParaRPr>
          </a:p>
          <a:p>
            <a:pPr marL="75565">
              <a:lnSpc>
                <a:spcPct val="100000"/>
              </a:lnSpc>
            </a:pPr>
            <a:r>
              <a:rPr sz="1000" spc="-5" dirty="0">
                <a:solidFill>
                  <a:srgbClr val="3333B2"/>
                </a:solidFill>
                <a:latin typeface="MS Gothic"/>
                <a:cs typeface="MS Gothic"/>
              </a:rPr>
              <a:t>⇒ </a:t>
            </a:r>
            <a:r>
              <a:rPr sz="1000" b="1" spc="-10" dirty="0">
                <a:latin typeface="Gill Sans MT"/>
                <a:cs typeface="Gill Sans MT"/>
              </a:rPr>
              <a:t>This</a:t>
            </a:r>
            <a:r>
              <a:rPr sz="1000" b="1" dirty="0">
                <a:latin typeface="Gill Sans MT"/>
                <a:cs typeface="Gill Sans MT"/>
              </a:rPr>
              <a:t> </a:t>
            </a:r>
            <a:r>
              <a:rPr sz="1000" b="1" spc="-25" dirty="0">
                <a:latin typeface="Gill Sans MT"/>
                <a:cs typeface="Gill Sans MT"/>
              </a:rPr>
              <a:t>paper</a:t>
            </a:r>
            <a:r>
              <a:rPr sz="1000" spc="-25" dirty="0"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  <a:p>
            <a:pPr marL="386715">
              <a:lnSpc>
                <a:spcPct val="100000"/>
              </a:lnSpc>
              <a:spcBef>
                <a:spcPts val="79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spc="-20" dirty="0">
                <a:latin typeface="Tahoma"/>
                <a:cs typeface="Tahoma"/>
              </a:rPr>
              <a:t>How </a:t>
            </a:r>
            <a:r>
              <a:rPr sz="900" spc="-25" dirty="0">
                <a:latin typeface="Tahoma"/>
                <a:cs typeface="Tahoma"/>
              </a:rPr>
              <a:t>much </a:t>
            </a:r>
            <a:r>
              <a:rPr sz="900" spc="-40" dirty="0">
                <a:latin typeface="Tahoma"/>
                <a:cs typeface="Tahoma"/>
              </a:rPr>
              <a:t>does  </a:t>
            </a:r>
            <a:r>
              <a:rPr sz="900" spc="-20" dirty="0">
                <a:latin typeface="Tahoma"/>
                <a:cs typeface="Tahoma"/>
              </a:rPr>
              <a:t>the </a:t>
            </a:r>
            <a:r>
              <a:rPr sz="900" spc="-25" dirty="0">
                <a:latin typeface="Tahoma"/>
                <a:cs typeface="Tahoma"/>
              </a:rPr>
              <a:t>increasing </a:t>
            </a:r>
            <a:r>
              <a:rPr sz="900" spc="-30" dirty="0">
                <a:latin typeface="Tahoma"/>
                <a:cs typeface="Tahoma"/>
              </a:rPr>
              <a:t>incomes </a:t>
            </a:r>
            <a:r>
              <a:rPr sz="900" spc="-20" dirty="0">
                <a:latin typeface="Tahoma"/>
                <a:cs typeface="Tahoma"/>
              </a:rPr>
              <a:t>of the </a:t>
            </a:r>
            <a:r>
              <a:rPr sz="900" spc="-10" dirty="0">
                <a:latin typeface="Tahoma"/>
                <a:cs typeface="Tahoma"/>
              </a:rPr>
              <a:t>rich </a:t>
            </a:r>
            <a:r>
              <a:rPr sz="900" spc="-15" dirty="0">
                <a:latin typeface="Tahoma"/>
                <a:cs typeface="Tahoma"/>
              </a:rPr>
              <a:t>contribute </a:t>
            </a:r>
            <a:r>
              <a:rPr sz="900" dirty="0">
                <a:latin typeface="Tahoma"/>
                <a:cs typeface="Tahoma"/>
              </a:rPr>
              <a:t>to </a:t>
            </a:r>
            <a:r>
              <a:rPr sz="900" spc="-25" dirty="0">
                <a:latin typeface="Tahoma"/>
                <a:cs typeface="Tahoma"/>
              </a:rPr>
              <a:t>neighborhood</a:t>
            </a:r>
            <a:r>
              <a:rPr sz="900" spc="190" dirty="0">
                <a:latin typeface="Tahoma"/>
                <a:cs typeface="Tahoma"/>
              </a:rPr>
              <a:t> </a:t>
            </a:r>
            <a:r>
              <a:rPr sz="900" spc="-30" dirty="0">
                <a:latin typeface="Tahoma"/>
                <a:cs typeface="Tahoma"/>
              </a:rPr>
              <a:t>change?</a:t>
            </a:r>
            <a:endParaRPr sz="900">
              <a:latin typeface="Tahoma"/>
              <a:cs typeface="Tahoma"/>
            </a:endParaRPr>
          </a:p>
          <a:p>
            <a:pPr marL="386715">
              <a:lnSpc>
                <a:spcPct val="100000"/>
              </a:lnSpc>
              <a:spcBef>
                <a:spcPts val="58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</a:t>
            </a:r>
            <a:r>
              <a:rPr sz="750" spc="547" baseline="16666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900" spc="-20" dirty="0">
                <a:latin typeface="Tahoma"/>
                <a:cs typeface="Tahoma"/>
              </a:rPr>
              <a:t>Develop</a:t>
            </a:r>
            <a:r>
              <a:rPr sz="900" spc="30" dirty="0">
                <a:latin typeface="Tahoma"/>
                <a:cs typeface="Tahoma"/>
              </a:rPr>
              <a:t> </a:t>
            </a:r>
            <a:r>
              <a:rPr sz="900" spc="-30" dirty="0">
                <a:latin typeface="Tahoma"/>
                <a:cs typeface="Tahoma"/>
              </a:rPr>
              <a:t>novel</a:t>
            </a:r>
            <a:r>
              <a:rPr sz="900" spc="30" dirty="0">
                <a:latin typeface="Tahoma"/>
                <a:cs typeface="Tahoma"/>
              </a:rPr>
              <a:t> </a:t>
            </a:r>
            <a:r>
              <a:rPr sz="900" spc="-30" dirty="0">
                <a:latin typeface="Tahoma"/>
                <a:cs typeface="Tahoma"/>
              </a:rPr>
              <a:t>mechanism</a:t>
            </a:r>
            <a:r>
              <a:rPr sz="900" spc="30" dirty="0">
                <a:latin typeface="Tahoma"/>
                <a:cs typeface="Tahoma"/>
              </a:rPr>
              <a:t> </a:t>
            </a:r>
            <a:r>
              <a:rPr sz="900" spc="-10" dirty="0">
                <a:latin typeface="Tahoma"/>
                <a:cs typeface="Tahoma"/>
              </a:rPr>
              <a:t>linking</a:t>
            </a:r>
            <a:r>
              <a:rPr sz="900" spc="30" dirty="0">
                <a:latin typeface="Tahoma"/>
                <a:cs typeface="Tahoma"/>
              </a:rPr>
              <a:t> </a:t>
            </a:r>
            <a:r>
              <a:rPr sz="900" spc="-10" dirty="0">
                <a:latin typeface="Tahoma"/>
                <a:cs typeface="Tahoma"/>
              </a:rPr>
              <a:t>top</a:t>
            </a:r>
            <a:r>
              <a:rPr sz="900" spc="30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income</a:t>
            </a:r>
            <a:r>
              <a:rPr sz="900" spc="30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growth,</a:t>
            </a:r>
            <a:r>
              <a:rPr sz="900" spc="30" dirty="0">
                <a:latin typeface="Tahoma"/>
                <a:cs typeface="Tahoma"/>
              </a:rPr>
              <a:t> </a:t>
            </a:r>
            <a:r>
              <a:rPr sz="900" spc="-15" dirty="0">
                <a:latin typeface="Tahoma"/>
                <a:cs typeface="Tahoma"/>
              </a:rPr>
              <a:t>spatial</a:t>
            </a:r>
            <a:r>
              <a:rPr sz="900" spc="30" dirty="0">
                <a:latin typeface="Tahoma"/>
                <a:cs typeface="Tahoma"/>
              </a:rPr>
              <a:t> </a:t>
            </a:r>
            <a:r>
              <a:rPr sz="900" spc="-20" dirty="0">
                <a:latin typeface="Tahoma"/>
                <a:cs typeface="Tahoma"/>
              </a:rPr>
              <a:t>sorting,</a:t>
            </a:r>
            <a:r>
              <a:rPr sz="900" spc="30" dirty="0">
                <a:latin typeface="Tahoma"/>
                <a:cs typeface="Tahoma"/>
              </a:rPr>
              <a:t> </a:t>
            </a:r>
            <a:r>
              <a:rPr sz="900" spc="-30" dirty="0">
                <a:latin typeface="Tahoma"/>
                <a:cs typeface="Tahoma"/>
              </a:rPr>
              <a:t>and</a:t>
            </a:r>
            <a:r>
              <a:rPr sz="900" spc="30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neighborhood</a:t>
            </a:r>
            <a:r>
              <a:rPr sz="900" spc="30" dirty="0">
                <a:latin typeface="Tahoma"/>
                <a:cs typeface="Tahoma"/>
              </a:rPr>
              <a:t> </a:t>
            </a:r>
            <a:r>
              <a:rPr sz="900" spc="-100" dirty="0">
                <a:latin typeface="Tahoma"/>
                <a:cs typeface="Tahoma"/>
              </a:rPr>
              <a:t>change.</a:t>
            </a:r>
            <a:endParaRPr sz="9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3672204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35" dirty="0"/>
              <a:t>Urban </a:t>
            </a:r>
            <a:r>
              <a:rPr spc="-30" dirty="0"/>
              <a:t>spatial </a:t>
            </a:r>
            <a:r>
              <a:rPr spc="-45" dirty="0"/>
              <a:t>sorting </a:t>
            </a:r>
            <a:r>
              <a:rPr spc="-60" dirty="0"/>
              <a:t>reinforces </a:t>
            </a:r>
            <a:r>
              <a:rPr spc="-70" dirty="0"/>
              <a:t>welfare </a:t>
            </a:r>
            <a:r>
              <a:rPr spc="-60" dirty="0"/>
              <a:t> </a:t>
            </a:r>
            <a:r>
              <a:rPr spc="-40" dirty="0"/>
              <a:t>inequality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5097" y="432224"/>
            <a:ext cx="39185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285">
              <a:lnSpc>
                <a:spcPct val="100000"/>
              </a:lnSpc>
              <a:spcBef>
                <a:spcPts val="95"/>
              </a:spcBef>
              <a:buClr>
                <a:srgbClr val="3333B2"/>
              </a:buClr>
              <a:buSzPct val="90000"/>
              <a:buFont typeface="Lucida Sans Unicode"/>
              <a:buChar char="•"/>
              <a:tabLst>
                <a:tab pos="134620" algn="l"/>
              </a:tabLst>
            </a:pPr>
            <a:r>
              <a:rPr sz="1000" spc="-50" dirty="0">
                <a:latin typeface="Arial"/>
                <a:cs typeface="Arial"/>
              </a:rPr>
              <a:t>Compute  </a:t>
            </a:r>
            <a:r>
              <a:rPr sz="1000" spc="-70" dirty="0">
                <a:latin typeface="Arial"/>
                <a:cs typeface="Arial"/>
              </a:rPr>
              <a:t>change  </a:t>
            </a:r>
            <a:r>
              <a:rPr sz="1000" spc="-15" dirty="0">
                <a:latin typeface="Arial"/>
                <a:cs typeface="Arial"/>
              </a:rPr>
              <a:t>in </a:t>
            </a:r>
            <a:r>
              <a:rPr sz="1000" spc="-55" dirty="0">
                <a:latin typeface="Arial"/>
                <a:cs typeface="Arial"/>
              </a:rPr>
              <a:t>welfare  </a:t>
            </a:r>
            <a:r>
              <a:rPr sz="1000" dirty="0">
                <a:latin typeface="Arial"/>
                <a:cs typeface="Arial"/>
              </a:rPr>
              <a:t>(CV) </a:t>
            </a:r>
            <a:r>
              <a:rPr sz="1000" spc="-35" dirty="0">
                <a:latin typeface="Arial"/>
                <a:cs typeface="Arial"/>
              </a:rPr>
              <a:t>accounting </a:t>
            </a:r>
            <a:r>
              <a:rPr sz="1000" spc="-20" dirty="0">
                <a:latin typeface="Arial"/>
                <a:cs typeface="Arial"/>
              </a:rPr>
              <a:t>for </a:t>
            </a:r>
            <a:r>
              <a:rPr sz="1000" spc="-30" dirty="0">
                <a:latin typeface="Arial"/>
                <a:cs typeface="Arial"/>
              </a:rPr>
              <a:t>spatial </a:t>
            </a:r>
            <a:r>
              <a:rPr sz="1000" spc="-70" dirty="0">
                <a:latin typeface="Arial"/>
                <a:cs typeface="Arial"/>
              </a:rPr>
              <a:t>responses. </a:t>
            </a:r>
            <a:r>
              <a:rPr sz="1000" spc="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Plot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95406" y="420372"/>
            <a:ext cx="537845" cy="238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8419" marR="5080" indent="-46355">
              <a:lnSpc>
                <a:spcPct val="100000"/>
              </a:lnSpc>
              <a:spcBef>
                <a:spcPts val="95"/>
              </a:spcBef>
            </a:pPr>
            <a:r>
              <a:rPr sz="700" u="sng" spc="0" dirty="0">
                <a:latin typeface="Arial"/>
                <a:cs typeface="Arial"/>
              </a:rPr>
              <a:t>CV-∆Income </a:t>
            </a:r>
            <a:r>
              <a:rPr sz="700" dirty="0">
                <a:latin typeface="Arial"/>
                <a:cs typeface="Arial"/>
              </a:rPr>
              <a:t> </a:t>
            </a:r>
            <a:r>
              <a:rPr sz="1050" spc="-22" baseline="7936" dirty="0">
                <a:latin typeface="Arial"/>
                <a:cs typeface="Arial"/>
              </a:rPr>
              <a:t>Income</a:t>
            </a:r>
            <a:r>
              <a:rPr sz="500" spc="-15" dirty="0">
                <a:latin typeface="Arial"/>
                <a:cs typeface="Arial"/>
              </a:rPr>
              <a:t>1990</a:t>
            </a:r>
            <a:endParaRPr sz="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12848" y="790181"/>
            <a:ext cx="635635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b="1" dirty="0">
                <a:latin typeface="Arial"/>
                <a:cs typeface="Arial"/>
              </a:rPr>
              <a:t>All</a:t>
            </a:r>
            <a:r>
              <a:rPr sz="650" b="1" spc="-80" dirty="0">
                <a:latin typeface="Arial"/>
                <a:cs typeface="Arial"/>
              </a:rPr>
              <a:t> </a:t>
            </a:r>
            <a:r>
              <a:rPr sz="650" b="1" spc="0" dirty="0">
                <a:latin typeface="Arial"/>
                <a:cs typeface="Arial"/>
              </a:rPr>
              <a:t>Households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260728" y="1831902"/>
            <a:ext cx="1531620" cy="0"/>
          </a:xfrm>
          <a:custGeom>
            <a:avLst/>
            <a:gdLst/>
            <a:ahLst/>
            <a:cxnLst/>
            <a:rect l="l" t="t" r="r" b="b"/>
            <a:pathLst>
              <a:path w="1531620">
                <a:moveTo>
                  <a:pt x="0" y="0"/>
                </a:moveTo>
                <a:lnTo>
                  <a:pt x="1531619" y="0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88363" y="1831902"/>
            <a:ext cx="0" cy="66040"/>
          </a:xfrm>
          <a:custGeom>
            <a:avLst/>
            <a:gdLst/>
            <a:ahLst/>
            <a:cxnLst/>
            <a:rect l="l" t="t" r="r" b="b"/>
            <a:pathLst>
              <a:path h="66039">
                <a:moveTo>
                  <a:pt x="0" y="0"/>
                </a:moveTo>
                <a:lnTo>
                  <a:pt x="0" y="65841"/>
                </a:lnTo>
              </a:path>
            </a:pathLst>
          </a:custGeom>
          <a:ln w="51053">
            <a:solidFill>
              <a:srgbClr val="D952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15999" y="1831902"/>
            <a:ext cx="0" cy="164465"/>
          </a:xfrm>
          <a:custGeom>
            <a:avLst/>
            <a:gdLst/>
            <a:ahLst/>
            <a:cxnLst/>
            <a:rect l="l" t="t" r="r" b="b"/>
            <a:pathLst>
              <a:path h="164464">
                <a:moveTo>
                  <a:pt x="0" y="0"/>
                </a:moveTo>
                <a:lnTo>
                  <a:pt x="0" y="164285"/>
                </a:lnTo>
              </a:path>
            </a:pathLst>
          </a:custGeom>
          <a:ln w="51053">
            <a:solidFill>
              <a:srgbClr val="D952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643633" y="1831902"/>
            <a:ext cx="0" cy="173355"/>
          </a:xfrm>
          <a:custGeom>
            <a:avLst/>
            <a:gdLst/>
            <a:ahLst/>
            <a:cxnLst/>
            <a:rect l="l" t="t" r="r" b="b"/>
            <a:pathLst>
              <a:path h="173355">
                <a:moveTo>
                  <a:pt x="0" y="0"/>
                </a:moveTo>
                <a:lnTo>
                  <a:pt x="0" y="173345"/>
                </a:lnTo>
              </a:path>
            </a:pathLst>
          </a:custGeom>
          <a:ln w="51053">
            <a:solidFill>
              <a:srgbClr val="D952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745741" y="1848003"/>
            <a:ext cx="51435" cy="0"/>
          </a:xfrm>
          <a:custGeom>
            <a:avLst/>
            <a:gdLst/>
            <a:ahLst/>
            <a:cxnLst/>
            <a:rect l="l" t="t" r="r" b="b"/>
            <a:pathLst>
              <a:path w="51435">
                <a:moveTo>
                  <a:pt x="0" y="0"/>
                </a:moveTo>
                <a:lnTo>
                  <a:pt x="51053" y="0"/>
                </a:lnTo>
              </a:path>
            </a:pathLst>
          </a:custGeom>
          <a:ln w="32200">
            <a:solidFill>
              <a:srgbClr val="D952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898904" y="1715004"/>
            <a:ext cx="0" cy="117475"/>
          </a:xfrm>
          <a:custGeom>
            <a:avLst/>
            <a:gdLst/>
            <a:ahLst/>
            <a:cxnLst/>
            <a:rect l="l" t="t" r="r" b="b"/>
            <a:pathLst>
              <a:path h="117475">
                <a:moveTo>
                  <a:pt x="0" y="0"/>
                </a:moveTo>
                <a:lnTo>
                  <a:pt x="0" y="116898"/>
                </a:lnTo>
              </a:path>
            </a:pathLst>
          </a:custGeom>
          <a:ln w="51053">
            <a:solidFill>
              <a:srgbClr val="D952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026538" y="1601984"/>
            <a:ext cx="0" cy="230504"/>
          </a:xfrm>
          <a:custGeom>
            <a:avLst/>
            <a:gdLst/>
            <a:ahLst/>
            <a:cxnLst/>
            <a:rect l="l" t="t" r="r" b="b"/>
            <a:pathLst>
              <a:path h="230505">
                <a:moveTo>
                  <a:pt x="0" y="0"/>
                </a:moveTo>
                <a:lnTo>
                  <a:pt x="0" y="229918"/>
                </a:lnTo>
              </a:path>
            </a:pathLst>
          </a:custGeom>
          <a:ln w="51053">
            <a:solidFill>
              <a:srgbClr val="D952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154173" y="1515038"/>
            <a:ext cx="0" cy="316865"/>
          </a:xfrm>
          <a:custGeom>
            <a:avLst/>
            <a:gdLst/>
            <a:ahLst/>
            <a:cxnLst/>
            <a:rect l="l" t="t" r="r" b="b"/>
            <a:pathLst>
              <a:path h="316864">
                <a:moveTo>
                  <a:pt x="0" y="0"/>
                </a:moveTo>
                <a:lnTo>
                  <a:pt x="0" y="316863"/>
                </a:lnTo>
              </a:path>
            </a:pathLst>
          </a:custGeom>
          <a:ln w="51053">
            <a:solidFill>
              <a:srgbClr val="D952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281808" y="1443137"/>
            <a:ext cx="0" cy="389255"/>
          </a:xfrm>
          <a:custGeom>
            <a:avLst/>
            <a:gdLst/>
            <a:ahLst/>
            <a:cxnLst/>
            <a:rect l="l" t="t" r="r" b="b"/>
            <a:pathLst>
              <a:path h="389255">
                <a:moveTo>
                  <a:pt x="0" y="0"/>
                </a:moveTo>
                <a:lnTo>
                  <a:pt x="0" y="388765"/>
                </a:lnTo>
              </a:path>
            </a:pathLst>
          </a:custGeom>
          <a:ln w="51053">
            <a:solidFill>
              <a:srgbClr val="D952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409444" y="1343793"/>
            <a:ext cx="0" cy="488315"/>
          </a:xfrm>
          <a:custGeom>
            <a:avLst/>
            <a:gdLst/>
            <a:ahLst/>
            <a:cxnLst/>
            <a:rect l="l" t="t" r="r" b="b"/>
            <a:pathLst>
              <a:path h="488314">
                <a:moveTo>
                  <a:pt x="0" y="0"/>
                </a:moveTo>
                <a:lnTo>
                  <a:pt x="0" y="488108"/>
                </a:lnTo>
              </a:path>
            </a:pathLst>
          </a:custGeom>
          <a:ln w="51053">
            <a:solidFill>
              <a:srgbClr val="D952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537079" y="994099"/>
            <a:ext cx="0" cy="838200"/>
          </a:xfrm>
          <a:custGeom>
            <a:avLst/>
            <a:gdLst/>
            <a:ahLst/>
            <a:cxnLst/>
            <a:rect l="l" t="t" r="r" b="b"/>
            <a:pathLst>
              <a:path h="838200">
                <a:moveTo>
                  <a:pt x="0" y="0"/>
                </a:moveTo>
                <a:lnTo>
                  <a:pt x="0" y="837803"/>
                </a:lnTo>
              </a:path>
            </a:pathLst>
          </a:custGeom>
          <a:ln w="51053">
            <a:solidFill>
              <a:srgbClr val="D952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362836" y="1831902"/>
            <a:ext cx="51435" cy="66040"/>
          </a:xfrm>
          <a:custGeom>
            <a:avLst/>
            <a:gdLst/>
            <a:ahLst/>
            <a:cxnLst/>
            <a:rect l="l" t="t" r="r" b="b"/>
            <a:pathLst>
              <a:path w="51434" h="66039">
                <a:moveTo>
                  <a:pt x="0" y="65841"/>
                </a:moveTo>
                <a:lnTo>
                  <a:pt x="51053" y="65841"/>
                </a:lnTo>
                <a:lnTo>
                  <a:pt x="51053" y="0"/>
                </a:lnTo>
                <a:lnTo>
                  <a:pt x="0" y="0"/>
                </a:lnTo>
                <a:lnTo>
                  <a:pt x="0" y="65841"/>
                </a:lnTo>
                <a:close/>
              </a:path>
            </a:pathLst>
          </a:custGeom>
          <a:ln w="38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90472" y="1831902"/>
            <a:ext cx="51435" cy="164465"/>
          </a:xfrm>
          <a:custGeom>
            <a:avLst/>
            <a:gdLst/>
            <a:ahLst/>
            <a:cxnLst/>
            <a:rect l="l" t="t" r="r" b="b"/>
            <a:pathLst>
              <a:path w="51434" h="164464">
                <a:moveTo>
                  <a:pt x="0" y="164285"/>
                </a:moveTo>
                <a:lnTo>
                  <a:pt x="51053" y="164285"/>
                </a:lnTo>
                <a:lnTo>
                  <a:pt x="51053" y="0"/>
                </a:lnTo>
                <a:lnTo>
                  <a:pt x="0" y="0"/>
                </a:lnTo>
                <a:lnTo>
                  <a:pt x="0" y="164285"/>
                </a:lnTo>
                <a:close/>
              </a:path>
            </a:pathLst>
          </a:custGeom>
          <a:ln w="38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618106" y="1831902"/>
            <a:ext cx="51435" cy="173355"/>
          </a:xfrm>
          <a:custGeom>
            <a:avLst/>
            <a:gdLst/>
            <a:ahLst/>
            <a:cxnLst/>
            <a:rect l="l" t="t" r="r" b="b"/>
            <a:pathLst>
              <a:path w="51435" h="173355">
                <a:moveTo>
                  <a:pt x="0" y="173345"/>
                </a:moveTo>
                <a:lnTo>
                  <a:pt x="51053" y="173345"/>
                </a:lnTo>
                <a:lnTo>
                  <a:pt x="51053" y="0"/>
                </a:lnTo>
                <a:lnTo>
                  <a:pt x="0" y="0"/>
                </a:lnTo>
                <a:lnTo>
                  <a:pt x="0" y="173345"/>
                </a:lnTo>
                <a:close/>
              </a:path>
            </a:pathLst>
          </a:custGeom>
          <a:ln w="38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745741" y="1831902"/>
            <a:ext cx="51435" cy="32384"/>
          </a:xfrm>
          <a:custGeom>
            <a:avLst/>
            <a:gdLst/>
            <a:ahLst/>
            <a:cxnLst/>
            <a:rect l="l" t="t" r="r" b="b"/>
            <a:pathLst>
              <a:path w="51435" h="32385">
                <a:moveTo>
                  <a:pt x="0" y="32200"/>
                </a:moveTo>
                <a:lnTo>
                  <a:pt x="51053" y="32200"/>
                </a:lnTo>
                <a:lnTo>
                  <a:pt x="51053" y="0"/>
                </a:lnTo>
                <a:lnTo>
                  <a:pt x="0" y="0"/>
                </a:lnTo>
                <a:lnTo>
                  <a:pt x="0" y="32200"/>
                </a:lnTo>
                <a:close/>
              </a:path>
            </a:pathLst>
          </a:custGeom>
          <a:ln w="38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873376" y="1715004"/>
            <a:ext cx="51435" cy="117475"/>
          </a:xfrm>
          <a:custGeom>
            <a:avLst/>
            <a:gdLst/>
            <a:ahLst/>
            <a:cxnLst/>
            <a:rect l="l" t="t" r="r" b="b"/>
            <a:pathLst>
              <a:path w="51435" h="117475">
                <a:moveTo>
                  <a:pt x="0" y="116898"/>
                </a:moveTo>
                <a:lnTo>
                  <a:pt x="51053" y="116898"/>
                </a:lnTo>
                <a:lnTo>
                  <a:pt x="51053" y="0"/>
                </a:lnTo>
                <a:lnTo>
                  <a:pt x="0" y="0"/>
                </a:lnTo>
                <a:lnTo>
                  <a:pt x="0" y="116898"/>
                </a:lnTo>
                <a:close/>
              </a:path>
            </a:pathLst>
          </a:custGeom>
          <a:ln w="38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001011" y="1601984"/>
            <a:ext cx="51435" cy="230504"/>
          </a:xfrm>
          <a:custGeom>
            <a:avLst/>
            <a:gdLst/>
            <a:ahLst/>
            <a:cxnLst/>
            <a:rect l="l" t="t" r="r" b="b"/>
            <a:pathLst>
              <a:path w="51435" h="230505">
                <a:moveTo>
                  <a:pt x="0" y="229918"/>
                </a:moveTo>
                <a:lnTo>
                  <a:pt x="51053" y="229918"/>
                </a:lnTo>
                <a:lnTo>
                  <a:pt x="51053" y="0"/>
                </a:lnTo>
                <a:lnTo>
                  <a:pt x="0" y="0"/>
                </a:lnTo>
                <a:lnTo>
                  <a:pt x="0" y="229918"/>
                </a:lnTo>
                <a:close/>
              </a:path>
            </a:pathLst>
          </a:custGeom>
          <a:ln w="38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128647" y="1515038"/>
            <a:ext cx="51435" cy="316865"/>
          </a:xfrm>
          <a:custGeom>
            <a:avLst/>
            <a:gdLst/>
            <a:ahLst/>
            <a:cxnLst/>
            <a:rect l="l" t="t" r="r" b="b"/>
            <a:pathLst>
              <a:path w="51435" h="316864">
                <a:moveTo>
                  <a:pt x="0" y="316863"/>
                </a:moveTo>
                <a:lnTo>
                  <a:pt x="51053" y="316863"/>
                </a:lnTo>
                <a:lnTo>
                  <a:pt x="51053" y="0"/>
                </a:lnTo>
                <a:lnTo>
                  <a:pt x="0" y="0"/>
                </a:lnTo>
                <a:lnTo>
                  <a:pt x="0" y="316863"/>
                </a:lnTo>
                <a:close/>
              </a:path>
            </a:pathLst>
          </a:custGeom>
          <a:ln w="38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256282" y="1443137"/>
            <a:ext cx="51435" cy="389255"/>
          </a:xfrm>
          <a:custGeom>
            <a:avLst/>
            <a:gdLst/>
            <a:ahLst/>
            <a:cxnLst/>
            <a:rect l="l" t="t" r="r" b="b"/>
            <a:pathLst>
              <a:path w="51435" h="389255">
                <a:moveTo>
                  <a:pt x="0" y="388765"/>
                </a:moveTo>
                <a:lnTo>
                  <a:pt x="51053" y="388765"/>
                </a:lnTo>
                <a:lnTo>
                  <a:pt x="51053" y="0"/>
                </a:lnTo>
                <a:lnTo>
                  <a:pt x="0" y="0"/>
                </a:lnTo>
                <a:lnTo>
                  <a:pt x="0" y="388765"/>
                </a:lnTo>
                <a:close/>
              </a:path>
            </a:pathLst>
          </a:custGeom>
          <a:ln w="38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383916" y="1343793"/>
            <a:ext cx="51435" cy="488315"/>
          </a:xfrm>
          <a:custGeom>
            <a:avLst/>
            <a:gdLst/>
            <a:ahLst/>
            <a:cxnLst/>
            <a:rect l="l" t="t" r="r" b="b"/>
            <a:pathLst>
              <a:path w="51435" h="488314">
                <a:moveTo>
                  <a:pt x="0" y="488108"/>
                </a:moveTo>
                <a:lnTo>
                  <a:pt x="51053" y="488108"/>
                </a:lnTo>
                <a:lnTo>
                  <a:pt x="51053" y="0"/>
                </a:lnTo>
                <a:lnTo>
                  <a:pt x="0" y="0"/>
                </a:lnTo>
                <a:lnTo>
                  <a:pt x="0" y="488108"/>
                </a:lnTo>
                <a:close/>
              </a:path>
            </a:pathLst>
          </a:custGeom>
          <a:ln w="38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511551" y="994099"/>
            <a:ext cx="51435" cy="838200"/>
          </a:xfrm>
          <a:custGeom>
            <a:avLst/>
            <a:gdLst/>
            <a:ahLst/>
            <a:cxnLst/>
            <a:rect l="l" t="t" r="r" b="b"/>
            <a:pathLst>
              <a:path w="51435" h="838200">
                <a:moveTo>
                  <a:pt x="0" y="837803"/>
                </a:moveTo>
                <a:lnTo>
                  <a:pt x="51053" y="837803"/>
                </a:lnTo>
                <a:lnTo>
                  <a:pt x="51053" y="0"/>
                </a:lnTo>
                <a:lnTo>
                  <a:pt x="0" y="0"/>
                </a:lnTo>
                <a:lnTo>
                  <a:pt x="0" y="837803"/>
                </a:lnTo>
                <a:close/>
              </a:path>
            </a:pathLst>
          </a:custGeom>
          <a:ln w="38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260728" y="2287828"/>
            <a:ext cx="1531620" cy="0"/>
          </a:xfrm>
          <a:custGeom>
            <a:avLst/>
            <a:gdLst/>
            <a:ahLst/>
            <a:cxnLst/>
            <a:rect l="l" t="t" r="r" b="b"/>
            <a:pathLst>
              <a:path w="1531620">
                <a:moveTo>
                  <a:pt x="0" y="0"/>
                </a:moveTo>
                <a:lnTo>
                  <a:pt x="1531619" y="0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60728" y="920038"/>
            <a:ext cx="1531620" cy="0"/>
          </a:xfrm>
          <a:custGeom>
            <a:avLst/>
            <a:gdLst/>
            <a:ahLst/>
            <a:cxnLst/>
            <a:rect l="l" t="t" r="r" b="b"/>
            <a:pathLst>
              <a:path w="1531620">
                <a:moveTo>
                  <a:pt x="0" y="0"/>
                </a:moveTo>
                <a:lnTo>
                  <a:pt x="1531619" y="0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388363" y="2272511"/>
            <a:ext cx="0" cy="15875"/>
          </a:xfrm>
          <a:custGeom>
            <a:avLst/>
            <a:gdLst/>
            <a:ahLst/>
            <a:cxnLst/>
            <a:rect l="l" t="t" r="r" b="b"/>
            <a:pathLst>
              <a:path h="15875">
                <a:moveTo>
                  <a:pt x="0" y="15317"/>
                </a:moveTo>
                <a:lnTo>
                  <a:pt x="0" y="0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515999" y="2272511"/>
            <a:ext cx="0" cy="15875"/>
          </a:xfrm>
          <a:custGeom>
            <a:avLst/>
            <a:gdLst/>
            <a:ahLst/>
            <a:cxnLst/>
            <a:rect l="l" t="t" r="r" b="b"/>
            <a:pathLst>
              <a:path h="15875">
                <a:moveTo>
                  <a:pt x="0" y="15317"/>
                </a:moveTo>
                <a:lnTo>
                  <a:pt x="0" y="0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643633" y="2272511"/>
            <a:ext cx="0" cy="15875"/>
          </a:xfrm>
          <a:custGeom>
            <a:avLst/>
            <a:gdLst/>
            <a:ahLst/>
            <a:cxnLst/>
            <a:rect l="l" t="t" r="r" b="b"/>
            <a:pathLst>
              <a:path h="15875">
                <a:moveTo>
                  <a:pt x="0" y="15317"/>
                </a:moveTo>
                <a:lnTo>
                  <a:pt x="0" y="0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771269" y="2272511"/>
            <a:ext cx="0" cy="15875"/>
          </a:xfrm>
          <a:custGeom>
            <a:avLst/>
            <a:gdLst/>
            <a:ahLst/>
            <a:cxnLst/>
            <a:rect l="l" t="t" r="r" b="b"/>
            <a:pathLst>
              <a:path h="15875">
                <a:moveTo>
                  <a:pt x="0" y="15317"/>
                </a:moveTo>
                <a:lnTo>
                  <a:pt x="0" y="0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98904" y="2272511"/>
            <a:ext cx="0" cy="15875"/>
          </a:xfrm>
          <a:custGeom>
            <a:avLst/>
            <a:gdLst/>
            <a:ahLst/>
            <a:cxnLst/>
            <a:rect l="l" t="t" r="r" b="b"/>
            <a:pathLst>
              <a:path h="15875">
                <a:moveTo>
                  <a:pt x="0" y="15317"/>
                </a:moveTo>
                <a:lnTo>
                  <a:pt x="0" y="0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026538" y="2272511"/>
            <a:ext cx="0" cy="15875"/>
          </a:xfrm>
          <a:custGeom>
            <a:avLst/>
            <a:gdLst/>
            <a:ahLst/>
            <a:cxnLst/>
            <a:rect l="l" t="t" r="r" b="b"/>
            <a:pathLst>
              <a:path h="15875">
                <a:moveTo>
                  <a:pt x="0" y="15317"/>
                </a:moveTo>
                <a:lnTo>
                  <a:pt x="0" y="0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154173" y="2272511"/>
            <a:ext cx="0" cy="15875"/>
          </a:xfrm>
          <a:custGeom>
            <a:avLst/>
            <a:gdLst/>
            <a:ahLst/>
            <a:cxnLst/>
            <a:rect l="l" t="t" r="r" b="b"/>
            <a:pathLst>
              <a:path h="15875">
                <a:moveTo>
                  <a:pt x="0" y="15317"/>
                </a:moveTo>
                <a:lnTo>
                  <a:pt x="0" y="0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281808" y="2272511"/>
            <a:ext cx="0" cy="15875"/>
          </a:xfrm>
          <a:custGeom>
            <a:avLst/>
            <a:gdLst/>
            <a:ahLst/>
            <a:cxnLst/>
            <a:rect l="l" t="t" r="r" b="b"/>
            <a:pathLst>
              <a:path h="15875">
                <a:moveTo>
                  <a:pt x="0" y="15317"/>
                </a:moveTo>
                <a:lnTo>
                  <a:pt x="0" y="0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409444" y="2272511"/>
            <a:ext cx="0" cy="15875"/>
          </a:xfrm>
          <a:custGeom>
            <a:avLst/>
            <a:gdLst/>
            <a:ahLst/>
            <a:cxnLst/>
            <a:rect l="l" t="t" r="r" b="b"/>
            <a:pathLst>
              <a:path h="15875">
                <a:moveTo>
                  <a:pt x="0" y="15317"/>
                </a:moveTo>
                <a:lnTo>
                  <a:pt x="0" y="0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537079" y="2272511"/>
            <a:ext cx="0" cy="15875"/>
          </a:xfrm>
          <a:custGeom>
            <a:avLst/>
            <a:gdLst/>
            <a:ahLst/>
            <a:cxnLst/>
            <a:rect l="l" t="t" r="r" b="b"/>
            <a:pathLst>
              <a:path h="15875">
                <a:moveTo>
                  <a:pt x="0" y="15317"/>
                </a:moveTo>
                <a:lnTo>
                  <a:pt x="0" y="0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388363" y="920038"/>
            <a:ext cx="0" cy="15875"/>
          </a:xfrm>
          <a:custGeom>
            <a:avLst/>
            <a:gdLst/>
            <a:ahLst/>
            <a:cxnLst/>
            <a:rect l="l" t="t" r="r" b="b"/>
            <a:pathLst>
              <a:path h="15875">
                <a:moveTo>
                  <a:pt x="0" y="0"/>
                </a:moveTo>
                <a:lnTo>
                  <a:pt x="0" y="15316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515999" y="920038"/>
            <a:ext cx="0" cy="15875"/>
          </a:xfrm>
          <a:custGeom>
            <a:avLst/>
            <a:gdLst/>
            <a:ahLst/>
            <a:cxnLst/>
            <a:rect l="l" t="t" r="r" b="b"/>
            <a:pathLst>
              <a:path h="15875">
                <a:moveTo>
                  <a:pt x="0" y="0"/>
                </a:moveTo>
                <a:lnTo>
                  <a:pt x="0" y="15316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643633" y="920038"/>
            <a:ext cx="0" cy="15875"/>
          </a:xfrm>
          <a:custGeom>
            <a:avLst/>
            <a:gdLst/>
            <a:ahLst/>
            <a:cxnLst/>
            <a:rect l="l" t="t" r="r" b="b"/>
            <a:pathLst>
              <a:path h="15875">
                <a:moveTo>
                  <a:pt x="0" y="0"/>
                </a:moveTo>
                <a:lnTo>
                  <a:pt x="0" y="15316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771269" y="920038"/>
            <a:ext cx="0" cy="15875"/>
          </a:xfrm>
          <a:custGeom>
            <a:avLst/>
            <a:gdLst/>
            <a:ahLst/>
            <a:cxnLst/>
            <a:rect l="l" t="t" r="r" b="b"/>
            <a:pathLst>
              <a:path h="15875">
                <a:moveTo>
                  <a:pt x="0" y="0"/>
                </a:moveTo>
                <a:lnTo>
                  <a:pt x="0" y="15316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898904" y="920038"/>
            <a:ext cx="0" cy="15875"/>
          </a:xfrm>
          <a:custGeom>
            <a:avLst/>
            <a:gdLst/>
            <a:ahLst/>
            <a:cxnLst/>
            <a:rect l="l" t="t" r="r" b="b"/>
            <a:pathLst>
              <a:path h="15875">
                <a:moveTo>
                  <a:pt x="0" y="0"/>
                </a:moveTo>
                <a:lnTo>
                  <a:pt x="0" y="15316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026538" y="920038"/>
            <a:ext cx="0" cy="15875"/>
          </a:xfrm>
          <a:custGeom>
            <a:avLst/>
            <a:gdLst/>
            <a:ahLst/>
            <a:cxnLst/>
            <a:rect l="l" t="t" r="r" b="b"/>
            <a:pathLst>
              <a:path h="15875">
                <a:moveTo>
                  <a:pt x="0" y="0"/>
                </a:moveTo>
                <a:lnTo>
                  <a:pt x="0" y="15316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154173" y="920038"/>
            <a:ext cx="0" cy="15875"/>
          </a:xfrm>
          <a:custGeom>
            <a:avLst/>
            <a:gdLst/>
            <a:ahLst/>
            <a:cxnLst/>
            <a:rect l="l" t="t" r="r" b="b"/>
            <a:pathLst>
              <a:path h="15875">
                <a:moveTo>
                  <a:pt x="0" y="0"/>
                </a:moveTo>
                <a:lnTo>
                  <a:pt x="0" y="15316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281808" y="920038"/>
            <a:ext cx="0" cy="15875"/>
          </a:xfrm>
          <a:custGeom>
            <a:avLst/>
            <a:gdLst/>
            <a:ahLst/>
            <a:cxnLst/>
            <a:rect l="l" t="t" r="r" b="b"/>
            <a:pathLst>
              <a:path h="15875">
                <a:moveTo>
                  <a:pt x="0" y="0"/>
                </a:moveTo>
                <a:lnTo>
                  <a:pt x="0" y="15316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09444" y="920038"/>
            <a:ext cx="0" cy="15875"/>
          </a:xfrm>
          <a:custGeom>
            <a:avLst/>
            <a:gdLst/>
            <a:ahLst/>
            <a:cxnLst/>
            <a:rect l="l" t="t" r="r" b="b"/>
            <a:pathLst>
              <a:path h="15875">
                <a:moveTo>
                  <a:pt x="0" y="0"/>
                </a:moveTo>
                <a:lnTo>
                  <a:pt x="0" y="15316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537079" y="920038"/>
            <a:ext cx="0" cy="15875"/>
          </a:xfrm>
          <a:custGeom>
            <a:avLst/>
            <a:gdLst/>
            <a:ahLst/>
            <a:cxnLst/>
            <a:rect l="l" t="t" r="r" b="b"/>
            <a:pathLst>
              <a:path h="15875">
                <a:moveTo>
                  <a:pt x="0" y="0"/>
                </a:moveTo>
                <a:lnTo>
                  <a:pt x="0" y="15316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1352803" y="2295217"/>
            <a:ext cx="1236345" cy="23939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80"/>
              </a:spcBef>
            </a:pPr>
            <a:r>
              <a:rPr sz="600" spc="-5" dirty="0">
                <a:solidFill>
                  <a:srgbClr val="252525"/>
                </a:solidFill>
                <a:latin typeface="Arial"/>
                <a:cs typeface="Arial"/>
              </a:rPr>
              <a:t>1    2    3    4    5    6    7    8    9  </a:t>
            </a:r>
            <a:r>
              <a:rPr sz="600" spc="10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252525"/>
                </a:solidFill>
                <a:latin typeface="Arial"/>
                <a:cs typeface="Arial"/>
              </a:rPr>
              <a:t>10</a:t>
            </a:r>
            <a:endParaRPr sz="600">
              <a:latin typeface="Arial"/>
              <a:cs typeface="Arial"/>
            </a:endParaRPr>
          </a:p>
          <a:p>
            <a:pPr marL="105410" algn="ctr">
              <a:lnSpc>
                <a:spcPct val="100000"/>
              </a:lnSpc>
              <a:spcBef>
                <a:spcPts val="95"/>
              </a:spcBef>
            </a:pPr>
            <a:r>
              <a:rPr sz="650" spc="0" dirty="0">
                <a:solidFill>
                  <a:srgbClr val="252525"/>
                </a:solidFill>
                <a:latin typeface="Arial"/>
                <a:cs typeface="Arial"/>
              </a:rPr>
              <a:t>1990 Income</a:t>
            </a:r>
            <a:r>
              <a:rPr sz="650" spc="-7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252525"/>
                </a:solidFill>
                <a:latin typeface="Arial"/>
                <a:cs typeface="Arial"/>
              </a:rPr>
              <a:t>Decile</a:t>
            </a:r>
            <a:endParaRPr sz="65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1260728" y="920038"/>
            <a:ext cx="0" cy="1367790"/>
          </a:xfrm>
          <a:custGeom>
            <a:avLst/>
            <a:gdLst/>
            <a:ahLst/>
            <a:cxnLst/>
            <a:rect l="l" t="t" r="r" b="b"/>
            <a:pathLst>
              <a:path h="1367789">
                <a:moveTo>
                  <a:pt x="0" y="1367789"/>
                </a:moveTo>
                <a:lnTo>
                  <a:pt x="0" y="0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792348" y="920038"/>
            <a:ext cx="0" cy="1367790"/>
          </a:xfrm>
          <a:custGeom>
            <a:avLst/>
            <a:gdLst/>
            <a:ahLst/>
            <a:cxnLst/>
            <a:rect l="l" t="t" r="r" b="b"/>
            <a:pathLst>
              <a:path h="1367789">
                <a:moveTo>
                  <a:pt x="0" y="1367789"/>
                </a:moveTo>
                <a:lnTo>
                  <a:pt x="0" y="0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260728" y="2287828"/>
            <a:ext cx="15875" cy="0"/>
          </a:xfrm>
          <a:custGeom>
            <a:avLst/>
            <a:gdLst/>
            <a:ahLst/>
            <a:cxnLst/>
            <a:rect l="l" t="t" r="r" b="b"/>
            <a:pathLst>
              <a:path w="15875">
                <a:moveTo>
                  <a:pt x="0" y="0"/>
                </a:moveTo>
                <a:lnTo>
                  <a:pt x="15317" y="0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260728" y="2059859"/>
            <a:ext cx="15875" cy="0"/>
          </a:xfrm>
          <a:custGeom>
            <a:avLst/>
            <a:gdLst/>
            <a:ahLst/>
            <a:cxnLst/>
            <a:rect l="l" t="t" r="r" b="b"/>
            <a:pathLst>
              <a:path w="15875">
                <a:moveTo>
                  <a:pt x="0" y="0"/>
                </a:moveTo>
                <a:lnTo>
                  <a:pt x="15317" y="0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260728" y="1831902"/>
            <a:ext cx="15875" cy="0"/>
          </a:xfrm>
          <a:custGeom>
            <a:avLst/>
            <a:gdLst/>
            <a:ahLst/>
            <a:cxnLst/>
            <a:rect l="l" t="t" r="r" b="b"/>
            <a:pathLst>
              <a:path w="15875">
                <a:moveTo>
                  <a:pt x="0" y="0"/>
                </a:moveTo>
                <a:lnTo>
                  <a:pt x="15317" y="0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260728" y="1603933"/>
            <a:ext cx="15875" cy="0"/>
          </a:xfrm>
          <a:custGeom>
            <a:avLst/>
            <a:gdLst/>
            <a:ahLst/>
            <a:cxnLst/>
            <a:rect l="l" t="t" r="r" b="b"/>
            <a:pathLst>
              <a:path w="15875">
                <a:moveTo>
                  <a:pt x="0" y="0"/>
                </a:moveTo>
                <a:lnTo>
                  <a:pt x="15317" y="0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260728" y="1375966"/>
            <a:ext cx="15875" cy="0"/>
          </a:xfrm>
          <a:custGeom>
            <a:avLst/>
            <a:gdLst/>
            <a:ahLst/>
            <a:cxnLst/>
            <a:rect l="l" t="t" r="r" b="b"/>
            <a:pathLst>
              <a:path w="15875">
                <a:moveTo>
                  <a:pt x="0" y="0"/>
                </a:moveTo>
                <a:lnTo>
                  <a:pt x="15317" y="0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260728" y="1148006"/>
            <a:ext cx="15875" cy="0"/>
          </a:xfrm>
          <a:custGeom>
            <a:avLst/>
            <a:gdLst/>
            <a:ahLst/>
            <a:cxnLst/>
            <a:rect l="l" t="t" r="r" b="b"/>
            <a:pathLst>
              <a:path w="15875">
                <a:moveTo>
                  <a:pt x="0" y="0"/>
                </a:moveTo>
                <a:lnTo>
                  <a:pt x="15317" y="0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260728" y="920038"/>
            <a:ext cx="15875" cy="0"/>
          </a:xfrm>
          <a:custGeom>
            <a:avLst/>
            <a:gdLst/>
            <a:ahLst/>
            <a:cxnLst/>
            <a:rect l="l" t="t" r="r" b="b"/>
            <a:pathLst>
              <a:path w="15875">
                <a:moveTo>
                  <a:pt x="0" y="0"/>
                </a:moveTo>
                <a:lnTo>
                  <a:pt x="15317" y="0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777032" y="2287828"/>
            <a:ext cx="15875" cy="0"/>
          </a:xfrm>
          <a:custGeom>
            <a:avLst/>
            <a:gdLst/>
            <a:ahLst/>
            <a:cxnLst/>
            <a:rect l="l" t="t" r="r" b="b"/>
            <a:pathLst>
              <a:path w="15875">
                <a:moveTo>
                  <a:pt x="15316" y="0"/>
                </a:moveTo>
                <a:lnTo>
                  <a:pt x="0" y="0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777032" y="2059859"/>
            <a:ext cx="15875" cy="0"/>
          </a:xfrm>
          <a:custGeom>
            <a:avLst/>
            <a:gdLst/>
            <a:ahLst/>
            <a:cxnLst/>
            <a:rect l="l" t="t" r="r" b="b"/>
            <a:pathLst>
              <a:path w="15875">
                <a:moveTo>
                  <a:pt x="15316" y="0"/>
                </a:moveTo>
                <a:lnTo>
                  <a:pt x="0" y="0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777032" y="1831902"/>
            <a:ext cx="15875" cy="0"/>
          </a:xfrm>
          <a:custGeom>
            <a:avLst/>
            <a:gdLst/>
            <a:ahLst/>
            <a:cxnLst/>
            <a:rect l="l" t="t" r="r" b="b"/>
            <a:pathLst>
              <a:path w="15875">
                <a:moveTo>
                  <a:pt x="15316" y="0"/>
                </a:moveTo>
                <a:lnTo>
                  <a:pt x="0" y="0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777032" y="1603933"/>
            <a:ext cx="15875" cy="0"/>
          </a:xfrm>
          <a:custGeom>
            <a:avLst/>
            <a:gdLst/>
            <a:ahLst/>
            <a:cxnLst/>
            <a:rect l="l" t="t" r="r" b="b"/>
            <a:pathLst>
              <a:path w="15875">
                <a:moveTo>
                  <a:pt x="15316" y="0"/>
                </a:moveTo>
                <a:lnTo>
                  <a:pt x="0" y="0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777032" y="1375966"/>
            <a:ext cx="15875" cy="0"/>
          </a:xfrm>
          <a:custGeom>
            <a:avLst/>
            <a:gdLst/>
            <a:ahLst/>
            <a:cxnLst/>
            <a:rect l="l" t="t" r="r" b="b"/>
            <a:pathLst>
              <a:path w="15875">
                <a:moveTo>
                  <a:pt x="15316" y="0"/>
                </a:moveTo>
                <a:lnTo>
                  <a:pt x="0" y="0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777032" y="1148006"/>
            <a:ext cx="15875" cy="0"/>
          </a:xfrm>
          <a:custGeom>
            <a:avLst/>
            <a:gdLst/>
            <a:ahLst/>
            <a:cxnLst/>
            <a:rect l="l" t="t" r="r" b="b"/>
            <a:pathLst>
              <a:path w="15875">
                <a:moveTo>
                  <a:pt x="15316" y="0"/>
                </a:moveTo>
                <a:lnTo>
                  <a:pt x="0" y="0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777032" y="920038"/>
            <a:ext cx="15875" cy="0"/>
          </a:xfrm>
          <a:custGeom>
            <a:avLst/>
            <a:gdLst/>
            <a:ahLst/>
            <a:cxnLst/>
            <a:rect l="l" t="t" r="r" b="b"/>
            <a:pathLst>
              <a:path w="15875">
                <a:moveTo>
                  <a:pt x="15316" y="0"/>
                </a:moveTo>
                <a:lnTo>
                  <a:pt x="0" y="0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1141349" y="2225598"/>
            <a:ext cx="933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solidFill>
                  <a:srgbClr val="252525"/>
                </a:solidFill>
                <a:latin typeface="Arial"/>
                <a:cs typeface="Arial"/>
              </a:rPr>
              <a:t>-1</a:t>
            </a:r>
            <a:endParaRPr sz="6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080388" y="1997632"/>
            <a:ext cx="1568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solidFill>
                  <a:srgbClr val="252525"/>
                </a:solidFill>
                <a:latin typeface="Arial"/>
                <a:cs typeface="Arial"/>
              </a:rPr>
              <a:t>-0.5</a:t>
            </a:r>
            <a:endParaRPr sz="6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171828" y="1769669"/>
            <a:ext cx="679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solidFill>
                  <a:srgbClr val="252525"/>
                </a:solidFill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110869" y="1541703"/>
            <a:ext cx="1314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solidFill>
                  <a:srgbClr val="252525"/>
                </a:solidFill>
                <a:latin typeface="Arial"/>
                <a:cs typeface="Arial"/>
              </a:rPr>
              <a:t>0.5</a:t>
            </a:r>
            <a:endParaRPr sz="6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171828" y="1313737"/>
            <a:ext cx="679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solidFill>
                  <a:srgbClr val="252525"/>
                </a:solidFill>
                <a:latin typeface="Arial"/>
                <a:cs typeface="Arial"/>
              </a:rPr>
              <a:t>1</a:t>
            </a:r>
            <a:endParaRPr sz="6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110869" y="1085774"/>
            <a:ext cx="1314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solidFill>
                  <a:srgbClr val="252525"/>
                </a:solidFill>
                <a:latin typeface="Arial"/>
                <a:cs typeface="Arial"/>
              </a:rPr>
              <a:t>1.5</a:t>
            </a:r>
            <a:endParaRPr sz="6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1171828" y="857808"/>
            <a:ext cx="679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solidFill>
                  <a:srgbClr val="252525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939015" y="2014806"/>
            <a:ext cx="109220" cy="220979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745"/>
              </a:lnSpc>
            </a:pPr>
            <a:r>
              <a:rPr sz="650" dirty="0">
                <a:solidFill>
                  <a:srgbClr val="252525"/>
                </a:solidFill>
                <a:latin typeface="Arial"/>
                <a:cs typeface="Arial"/>
              </a:rPr>
              <a:t>(CV -</a:t>
            </a:r>
            <a:endParaRPr sz="650">
              <a:latin typeface="Arial"/>
              <a:cs typeface="Arial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956881" y="1943854"/>
            <a:ext cx="60325" cy="62230"/>
          </a:xfrm>
          <a:custGeom>
            <a:avLst/>
            <a:gdLst/>
            <a:ahLst/>
            <a:cxnLst/>
            <a:rect l="l" t="t" r="r" b="b"/>
            <a:pathLst>
              <a:path w="60325" h="62230">
                <a:moveTo>
                  <a:pt x="59769" y="0"/>
                </a:moveTo>
                <a:lnTo>
                  <a:pt x="59054" y="0"/>
                </a:lnTo>
                <a:lnTo>
                  <a:pt x="952" y="28932"/>
                </a:lnTo>
                <a:lnTo>
                  <a:pt x="318" y="29173"/>
                </a:lnTo>
                <a:lnTo>
                  <a:pt x="0" y="29649"/>
                </a:lnTo>
                <a:lnTo>
                  <a:pt x="0" y="32346"/>
                </a:lnTo>
                <a:lnTo>
                  <a:pt x="318" y="32861"/>
                </a:lnTo>
                <a:lnTo>
                  <a:pt x="952" y="33102"/>
                </a:lnTo>
                <a:lnTo>
                  <a:pt x="59054" y="61912"/>
                </a:lnTo>
                <a:lnTo>
                  <a:pt x="59272" y="61912"/>
                </a:lnTo>
                <a:lnTo>
                  <a:pt x="59769" y="62034"/>
                </a:lnTo>
                <a:lnTo>
                  <a:pt x="60007" y="61795"/>
                </a:lnTo>
                <a:lnTo>
                  <a:pt x="60007" y="55724"/>
                </a:lnTo>
                <a:lnTo>
                  <a:pt x="53339" y="55724"/>
                </a:lnTo>
                <a:lnTo>
                  <a:pt x="8807" y="33694"/>
                </a:lnTo>
                <a:lnTo>
                  <a:pt x="53339" y="11673"/>
                </a:lnTo>
                <a:lnTo>
                  <a:pt x="60007" y="11673"/>
                </a:lnTo>
                <a:lnTo>
                  <a:pt x="60007" y="199"/>
                </a:lnTo>
                <a:lnTo>
                  <a:pt x="59769" y="0"/>
                </a:lnTo>
                <a:close/>
              </a:path>
              <a:path w="60325" h="62230">
                <a:moveTo>
                  <a:pt x="60007" y="11673"/>
                </a:moveTo>
                <a:lnTo>
                  <a:pt x="53339" y="11673"/>
                </a:lnTo>
                <a:lnTo>
                  <a:pt x="53339" y="55724"/>
                </a:lnTo>
                <a:lnTo>
                  <a:pt x="60007" y="55724"/>
                </a:lnTo>
                <a:lnTo>
                  <a:pt x="60007" y="11673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939015" y="974676"/>
            <a:ext cx="144145" cy="94869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745"/>
              </a:lnSpc>
            </a:pPr>
            <a:r>
              <a:rPr sz="650" dirty="0">
                <a:solidFill>
                  <a:srgbClr val="252525"/>
                </a:solidFill>
                <a:latin typeface="Arial"/>
                <a:cs typeface="Arial"/>
              </a:rPr>
              <a:t>Income)/Income</a:t>
            </a:r>
            <a:r>
              <a:rPr sz="650" spc="-12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750" baseline="-33333" dirty="0">
                <a:solidFill>
                  <a:srgbClr val="252525"/>
                </a:solidFill>
                <a:latin typeface="Arial"/>
                <a:cs typeface="Arial"/>
              </a:rPr>
              <a:t>1990 </a:t>
            </a:r>
            <a:r>
              <a:rPr sz="750" spc="-15" baseline="-33333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252525"/>
                </a:solidFill>
                <a:latin typeface="Arial"/>
                <a:cs typeface="Arial"/>
              </a:rPr>
              <a:t>(%)</a:t>
            </a:r>
            <a:endParaRPr sz="65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3766439" y="790181"/>
            <a:ext cx="547370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b="1" spc="0" dirty="0">
                <a:latin typeface="Arial"/>
                <a:cs typeface="Arial"/>
              </a:rPr>
              <a:t>Renters</a:t>
            </a:r>
            <a:r>
              <a:rPr sz="650" b="1" spc="-100" dirty="0">
                <a:latin typeface="Arial"/>
                <a:cs typeface="Arial"/>
              </a:rPr>
              <a:t> </a:t>
            </a:r>
            <a:r>
              <a:rPr sz="650" b="1" spc="0" dirty="0">
                <a:latin typeface="Arial"/>
                <a:cs typeface="Arial"/>
              </a:rPr>
              <a:t>Only</a:t>
            </a:r>
            <a:endParaRPr sz="650">
              <a:latin typeface="Arial"/>
              <a:cs typeface="Arial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3272408" y="1831902"/>
            <a:ext cx="1531620" cy="0"/>
          </a:xfrm>
          <a:custGeom>
            <a:avLst/>
            <a:gdLst/>
            <a:ahLst/>
            <a:cxnLst/>
            <a:rect l="l" t="t" r="r" b="b"/>
            <a:pathLst>
              <a:path w="1531620">
                <a:moveTo>
                  <a:pt x="0" y="0"/>
                </a:moveTo>
                <a:lnTo>
                  <a:pt x="1531619" y="0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400044" y="1831902"/>
            <a:ext cx="0" cy="238125"/>
          </a:xfrm>
          <a:custGeom>
            <a:avLst/>
            <a:gdLst/>
            <a:ahLst/>
            <a:cxnLst/>
            <a:rect l="l" t="t" r="r" b="b"/>
            <a:pathLst>
              <a:path h="238125">
                <a:moveTo>
                  <a:pt x="0" y="0"/>
                </a:moveTo>
                <a:lnTo>
                  <a:pt x="0" y="237862"/>
                </a:lnTo>
              </a:path>
            </a:pathLst>
          </a:custGeom>
          <a:ln w="51053">
            <a:solidFill>
              <a:srgbClr val="D952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527678" y="1831902"/>
            <a:ext cx="0" cy="319405"/>
          </a:xfrm>
          <a:custGeom>
            <a:avLst/>
            <a:gdLst/>
            <a:ahLst/>
            <a:cxnLst/>
            <a:rect l="l" t="t" r="r" b="b"/>
            <a:pathLst>
              <a:path h="319405">
                <a:moveTo>
                  <a:pt x="0" y="0"/>
                </a:moveTo>
                <a:lnTo>
                  <a:pt x="0" y="318926"/>
                </a:lnTo>
              </a:path>
            </a:pathLst>
          </a:custGeom>
          <a:ln w="51053">
            <a:solidFill>
              <a:srgbClr val="D952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655314" y="1831902"/>
            <a:ext cx="0" cy="372745"/>
          </a:xfrm>
          <a:custGeom>
            <a:avLst/>
            <a:gdLst/>
            <a:ahLst/>
            <a:cxnLst/>
            <a:rect l="l" t="t" r="r" b="b"/>
            <a:pathLst>
              <a:path h="372744">
                <a:moveTo>
                  <a:pt x="0" y="0"/>
                </a:moveTo>
                <a:lnTo>
                  <a:pt x="0" y="372121"/>
                </a:lnTo>
              </a:path>
            </a:pathLst>
          </a:custGeom>
          <a:ln w="51053">
            <a:solidFill>
              <a:srgbClr val="D952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782948" y="1831902"/>
            <a:ext cx="0" cy="311150"/>
          </a:xfrm>
          <a:custGeom>
            <a:avLst/>
            <a:gdLst/>
            <a:ahLst/>
            <a:cxnLst/>
            <a:rect l="l" t="t" r="r" b="b"/>
            <a:pathLst>
              <a:path h="311150">
                <a:moveTo>
                  <a:pt x="0" y="0"/>
                </a:moveTo>
                <a:lnTo>
                  <a:pt x="0" y="310735"/>
                </a:lnTo>
              </a:path>
            </a:pathLst>
          </a:custGeom>
          <a:ln w="51053">
            <a:solidFill>
              <a:srgbClr val="D952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910583" y="1831902"/>
            <a:ext cx="0" cy="220345"/>
          </a:xfrm>
          <a:custGeom>
            <a:avLst/>
            <a:gdLst/>
            <a:ahLst/>
            <a:cxnLst/>
            <a:rect l="l" t="t" r="r" b="b"/>
            <a:pathLst>
              <a:path h="220344">
                <a:moveTo>
                  <a:pt x="0" y="0"/>
                </a:moveTo>
                <a:lnTo>
                  <a:pt x="0" y="220316"/>
                </a:lnTo>
              </a:path>
            </a:pathLst>
          </a:custGeom>
          <a:ln w="51053">
            <a:solidFill>
              <a:srgbClr val="D952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38219" y="1831902"/>
            <a:ext cx="0" cy="134620"/>
          </a:xfrm>
          <a:custGeom>
            <a:avLst/>
            <a:gdLst/>
            <a:ahLst/>
            <a:cxnLst/>
            <a:rect l="l" t="t" r="r" b="b"/>
            <a:pathLst>
              <a:path h="134619">
                <a:moveTo>
                  <a:pt x="0" y="0"/>
                </a:moveTo>
                <a:lnTo>
                  <a:pt x="0" y="134347"/>
                </a:lnTo>
              </a:path>
            </a:pathLst>
          </a:custGeom>
          <a:ln w="51053">
            <a:solidFill>
              <a:srgbClr val="D952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140326" y="1859013"/>
            <a:ext cx="51435" cy="0"/>
          </a:xfrm>
          <a:custGeom>
            <a:avLst/>
            <a:gdLst/>
            <a:ahLst/>
            <a:cxnLst/>
            <a:rect l="l" t="t" r="r" b="b"/>
            <a:pathLst>
              <a:path w="51435">
                <a:moveTo>
                  <a:pt x="0" y="0"/>
                </a:moveTo>
                <a:lnTo>
                  <a:pt x="51053" y="0"/>
                </a:lnTo>
              </a:path>
            </a:pathLst>
          </a:custGeom>
          <a:ln w="54221">
            <a:solidFill>
              <a:srgbClr val="D952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267961" y="1819523"/>
            <a:ext cx="51435" cy="0"/>
          </a:xfrm>
          <a:custGeom>
            <a:avLst/>
            <a:gdLst/>
            <a:ahLst/>
            <a:cxnLst/>
            <a:rect l="l" t="t" r="r" b="b"/>
            <a:pathLst>
              <a:path w="51435">
                <a:moveTo>
                  <a:pt x="0" y="0"/>
                </a:moveTo>
                <a:lnTo>
                  <a:pt x="51053" y="0"/>
                </a:lnTo>
              </a:path>
            </a:pathLst>
          </a:custGeom>
          <a:ln w="24759">
            <a:solidFill>
              <a:srgbClr val="D952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421123" y="1703657"/>
            <a:ext cx="0" cy="128270"/>
          </a:xfrm>
          <a:custGeom>
            <a:avLst/>
            <a:gdLst/>
            <a:ahLst/>
            <a:cxnLst/>
            <a:rect l="l" t="t" r="r" b="b"/>
            <a:pathLst>
              <a:path h="128269">
                <a:moveTo>
                  <a:pt x="0" y="0"/>
                </a:moveTo>
                <a:lnTo>
                  <a:pt x="0" y="128245"/>
                </a:lnTo>
              </a:path>
            </a:pathLst>
          </a:custGeom>
          <a:ln w="51053">
            <a:solidFill>
              <a:srgbClr val="D952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548758" y="1347878"/>
            <a:ext cx="0" cy="484505"/>
          </a:xfrm>
          <a:custGeom>
            <a:avLst/>
            <a:gdLst/>
            <a:ahLst/>
            <a:cxnLst/>
            <a:rect l="l" t="t" r="r" b="b"/>
            <a:pathLst>
              <a:path h="484505">
                <a:moveTo>
                  <a:pt x="0" y="0"/>
                </a:moveTo>
                <a:lnTo>
                  <a:pt x="0" y="484024"/>
                </a:lnTo>
              </a:path>
            </a:pathLst>
          </a:custGeom>
          <a:ln w="51053">
            <a:solidFill>
              <a:srgbClr val="D952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374516" y="1831902"/>
            <a:ext cx="51435" cy="238125"/>
          </a:xfrm>
          <a:custGeom>
            <a:avLst/>
            <a:gdLst/>
            <a:ahLst/>
            <a:cxnLst/>
            <a:rect l="l" t="t" r="r" b="b"/>
            <a:pathLst>
              <a:path w="51435" h="238125">
                <a:moveTo>
                  <a:pt x="0" y="237862"/>
                </a:moveTo>
                <a:lnTo>
                  <a:pt x="51053" y="237862"/>
                </a:lnTo>
                <a:lnTo>
                  <a:pt x="51053" y="0"/>
                </a:lnTo>
                <a:lnTo>
                  <a:pt x="0" y="0"/>
                </a:lnTo>
                <a:lnTo>
                  <a:pt x="0" y="237862"/>
                </a:lnTo>
                <a:close/>
              </a:path>
            </a:pathLst>
          </a:custGeom>
          <a:ln w="38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502152" y="1831902"/>
            <a:ext cx="51435" cy="319405"/>
          </a:xfrm>
          <a:custGeom>
            <a:avLst/>
            <a:gdLst/>
            <a:ahLst/>
            <a:cxnLst/>
            <a:rect l="l" t="t" r="r" b="b"/>
            <a:pathLst>
              <a:path w="51435" h="319405">
                <a:moveTo>
                  <a:pt x="0" y="318926"/>
                </a:moveTo>
                <a:lnTo>
                  <a:pt x="51053" y="318926"/>
                </a:lnTo>
                <a:lnTo>
                  <a:pt x="51053" y="0"/>
                </a:lnTo>
                <a:lnTo>
                  <a:pt x="0" y="0"/>
                </a:lnTo>
                <a:lnTo>
                  <a:pt x="0" y="318926"/>
                </a:lnTo>
                <a:close/>
              </a:path>
            </a:pathLst>
          </a:custGeom>
          <a:ln w="38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629786" y="1831902"/>
            <a:ext cx="51435" cy="372745"/>
          </a:xfrm>
          <a:custGeom>
            <a:avLst/>
            <a:gdLst/>
            <a:ahLst/>
            <a:cxnLst/>
            <a:rect l="l" t="t" r="r" b="b"/>
            <a:pathLst>
              <a:path w="51435" h="372744">
                <a:moveTo>
                  <a:pt x="0" y="372121"/>
                </a:moveTo>
                <a:lnTo>
                  <a:pt x="51053" y="372121"/>
                </a:lnTo>
                <a:lnTo>
                  <a:pt x="51053" y="0"/>
                </a:lnTo>
                <a:lnTo>
                  <a:pt x="0" y="0"/>
                </a:lnTo>
                <a:lnTo>
                  <a:pt x="0" y="372121"/>
                </a:lnTo>
                <a:close/>
              </a:path>
            </a:pathLst>
          </a:custGeom>
          <a:ln w="38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757421" y="1831902"/>
            <a:ext cx="51435" cy="311150"/>
          </a:xfrm>
          <a:custGeom>
            <a:avLst/>
            <a:gdLst/>
            <a:ahLst/>
            <a:cxnLst/>
            <a:rect l="l" t="t" r="r" b="b"/>
            <a:pathLst>
              <a:path w="51435" h="311150">
                <a:moveTo>
                  <a:pt x="0" y="310735"/>
                </a:moveTo>
                <a:lnTo>
                  <a:pt x="51053" y="310735"/>
                </a:lnTo>
                <a:lnTo>
                  <a:pt x="51053" y="0"/>
                </a:lnTo>
                <a:lnTo>
                  <a:pt x="0" y="0"/>
                </a:lnTo>
                <a:lnTo>
                  <a:pt x="0" y="310735"/>
                </a:lnTo>
                <a:close/>
              </a:path>
            </a:pathLst>
          </a:custGeom>
          <a:ln w="38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885057" y="1831902"/>
            <a:ext cx="51435" cy="220345"/>
          </a:xfrm>
          <a:custGeom>
            <a:avLst/>
            <a:gdLst/>
            <a:ahLst/>
            <a:cxnLst/>
            <a:rect l="l" t="t" r="r" b="b"/>
            <a:pathLst>
              <a:path w="51435" h="220344">
                <a:moveTo>
                  <a:pt x="0" y="220316"/>
                </a:moveTo>
                <a:lnTo>
                  <a:pt x="51053" y="220316"/>
                </a:lnTo>
                <a:lnTo>
                  <a:pt x="51053" y="0"/>
                </a:lnTo>
                <a:lnTo>
                  <a:pt x="0" y="0"/>
                </a:lnTo>
                <a:lnTo>
                  <a:pt x="0" y="220316"/>
                </a:lnTo>
                <a:close/>
              </a:path>
            </a:pathLst>
          </a:custGeom>
          <a:ln w="38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012691" y="1831902"/>
            <a:ext cx="51435" cy="134620"/>
          </a:xfrm>
          <a:custGeom>
            <a:avLst/>
            <a:gdLst/>
            <a:ahLst/>
            <a:cxnLst/>
            <a:rect l="l" t="t" r="r" b="b"/>
            <a:pathLst>
              <a:path w="51435" h="134619">
                <a:moveTo>
                  <a:pt x="0" y="134347"/>
                </a:moveTo>
                <a:lnTo>
                  <a:pt x="51053" y="134347"/>
                </a:lnTo>
                <a:lnTo>
                  <a:pt x="51053" y="0"/>
                </a:lnTo>
                <a:lnTo>
                  <a:pt x="0" y="0"/>
                </a:lnTo>
                <a:lnTo>
                  <a:pt x="0" y="134347"/>
                </a:lnTo>
                <a:close/>
              </a:path>
            </a:pathLst>
          </a:custGeom>
          <a:ln w="38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140326" y="1831902"/>
            <a:ext cx="51435" cy="54610"/>
          </a:xfrm>
          <a:custGeom>
            <a:avLst/>
            <a:gdLst/>
            <a:ahLst/>
            <a:cxnLst/>
            <a:rect l="l" t="t" r="r" b="b"/>
            <a:pathLst>
              <a:path w="51435" h="54610">
                <a:moveTo>
                  <a:pt x="0" y="54221"/>
                </a:moveTo>
                <a:lnTo>
                  <a:pt x="51053" y="54221"/>
                </a:lnTo>
                <a:lnTo>
                  <a:pt x="51053" y="0"/>
                </a:lnTo>
                <a:lnTo>
                  <a:pt x="0" y="0"/>
                </a:lnTo>
                <a:lnTo>
                  <a:pt x="0" y="54221"/>
                </a:lnTo>
                <a:close/>
              </a:path>
            </a:pathLst>
          </a:custGeom>
          <a:ln w="38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267961" y="1807143"/>
            <a:ext cx="51435" cy="24765"/>
          </a:xfrm>
          <a:custGeom>
            <a:avLst/>
            <a:gdLst/>
            <a:ahLst/>
            <a:cxnLst/>
            <a:rect l="l" t="t" r="r" b="b"/>
            <a:pathLst>
              <a:path w="51435" h="24764">
                <a:moveTo>
                  <a:pt x="0" y="24759"/>
                </a:moveTo>
                <a:lnTo>
                  <a:pt x="51053" y="24759"/>
                </a:lnTo>
                <a:lnTo>
                  <a:pt x="51053" y="0"/>
                </a:lnTo>
                <a:lnTo>
                  <a:pt x="0" y="0"/>
                </a:lnTo>
                <a:lnTo>
                  <a:pt x="0" y="24759"/>
                </a:lnTo>
                <a:close/>
              </a:path>
            </a:pathLst>
          </a:custGeom>
          <a:ln w="38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395596" y="1703657"/>
            <a:ext cx="51435" cy="128270"/>
          </a:xfrm>
          <a:custGeom>
            <a:avLst/>
            <a:gdLst/>
            <a:ahLst/>
            <a:cxnLst/>
            <a:rect l="l" t="t" r="r" b="b"/>
            <a:pathLst>
              <a:path w="51435" h="128269">
                <a:moveTo>
                  <a:pt x="0" y="128245"/>
                </a:moveTo>
                <a:lnTo>
                  <a:pt x="51053" y="128245"/>
                </a:lnTo>
                <a:lnTo>
                  <a:pt x="51053" y="0"/>
                </a:lnTo>
                <a:lnTo>
                  <a:pt x="0" y="0"/>
                </a:lnTo>
                <a:lnTo>
                  <a:pt x="0" y="128245"/>
                </a:lnTo>
                <a:close/>
              </a:path>
            </a:pathLst>
          </a:custGeom>
          <a:ln w="38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523232" y="1347878"/>
            <a:ext cx="51435" cy="484505"/>
          </a:xfrm>
          <a:custGeom>
            <a:avLst/>
            <a:gdLst/>
            <a:ahLst/>
            <a:cxnLst/>
            <a:rect l="l" t="t" r="r" b="b"/>
            <a:pathLst>
              <a:path w="51435" h="484505">
                <a:moveTo>
                  <a:pt x="0" y="484024"/>
                </a:moveTo>
                <a:lnTo>
                  <a:pt x="51053" y="484024"/>
                </a:lnTo>
                <a:lnTo>
                  <a:pt x="51053" y="0"/>
                </a:lnTo>
                <a:lnTo>
                  <a:pt x="0" y="0"/>
                </a:lnTo>
                <a:lnTo>
                  <a:pt x="0" y="484024"/>
                </a:lnTo>
                <a:close/>
              </a:path>
            </a:pathLst>
          </a:custGeom>
          <a:ln w="38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272408" y="2287828"/>
            <a:ext cx="1531620" cy="0"/>
          </a:xfrm>
          <a:custGeom>
            <a:avLst/>
            <a:gdLst/>
            <a:ahLst/>
            <a:cxnLst/>
            <a:rect l="l" t="t" r="r" b="b"/>
            <a:pathLst>
              <a:path w="1531620">
                <a:moveTo>
                  <a:pt x="0" y="0"/>
                </a:moveTo>
                <a:lnTo>
                  <a:pt x="1531619" y="0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272408" y="920038"/>
            <a:ext cx="1531620" cy="0"/>
          </a:xfrm>
          <a:custGeom>
            <a:avLst/>
            <a:gdLst/>
            <a:ahLst/>
            <a:cxnLst/>
            <a:rect l="l" t="t" r="r" b="b"/>
            <a:pathLst>
              <a:path w="1531620">
                <a:moveTo>
                  <a:pt x="0" y="0"/>
                </a:moveTo>
                <a:lnTo>
                  <a:pt x="1531619" y="0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3400044" y="2272511"/>
            <a:ext cx="0" cy="15875"/>
          </a:xfrm>
          <a:custGeom>
            <a:avLst/>
            <a:gdLst/>
            <a:ahLst/>
            <a:cxnLst/>
            <a:rect l="l" t="t" r="r" b="b"/>
            <a:pathLst>
              <a:path h="15875">
                <a:moveTo>
                  <a:pt x="0" y="15317"/>
                </a:moveTo>
                <a:lnTo>
                  <a:pt x="0" y="0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3527678" y="2272511"/>
            <a:ext cx="0" cy="15875"/>
          </a:xfrm>
          <a:custGeom>
            <a:avLst/>
            <a:gdLst/>
            <a:ahLst/>
            <a:cxnLst/>
            <a:rect l="l" t="t" r="r" b="b"/>
            <a:pathLst>
              <a:path h="15875">
                <a:moveTo>
                  <a:pt x="0" y="15317"/>
                </a:moveTo>
                <a:lnTo>
                  <a:pt x="0" y="0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3655314" y="2272511"/>
            <a:ext cx="0" cy="15875"/>
          </a:xfrm>
          <a:custGeom>
            <a:avLst/>
            <a:gdLst/>
            <a:ahLst/>
            <a:cxnLst/>
            <a:rect l="l" t="t" r="r" b="b"/>
            <a:pathLst>
              <a:path h="15875">
                <a:moveTo>
                  <a:pt x="0" y="15317"/>
                </a:moveTo>
                <a:lnTo>
                  <a:pt x="0" y="0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3782948" y="2272511"/>
            <a:ext cx="0" cy="15875"/>
          </a:xfrm>
          <a:custGeom>
            <a:avLst/>
            <a:gdLst/>
            <a:ahLst/>
            <a:cxnLst/>
            <a:rect l="l" t="t" r="r" b="b"/>
            <a:pathLst>
              <a:path h="15875">
                <a:moveTo>
                  <a:pt x="0" y="15317"/>
                </a:moveTo>
                <a:lnTo>
                  <a:pt x="0" y="0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3910583" y="2272511"/>
            <a:ext cx="0" cy="15875"/>
          </a:xfrm>
          <a:custGeom>
            <a:avLst/>
            <a:gdLst/>
            <a:ahLst/>
            <a:cxnLst/>
            <a:rect l="l" t="t" r="r" b="b"/>
            <a:pathLst>
              <a:path h="15875">
                <a:moveTo>
                  <a:pt x="0" y="15317"/>
                </a:moveTo>
                <a:lnTo>
                  <a:pt x="0" y="0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038219" y="2272511"/>
            <a:ext cx="0" cy="15875"/>
          </a:xfrm>
          <a:custGeom>
            <a:avLst/>
            <a:gdLst/>
            <a:ahLst/>
            <a:cxnLst/>
            <a:rect l="l" t="t" r="r" b="b"/>
            <a:pathLst>
              <a:path h="15875">
                <a:moveTo>
                  <a:pt x="0" y="15317"/>
                </a:moveTo>
                <a:lnTo>
                  <a:pt x="0" y="0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165853" y="2272511"/>
            <a:ext cx="0" cy="15875"/>
          </a:xfrm>
          <a:custGeom>
            <a:avLst/>
            <a:gdLst/>
            <a:ahLst/>
            <a:cxnLst/>
            <a:rect l="l" t="t" r="r" b="b"/>
            <a:pathLst>
              <a:path h="15875">
                <a:moveTo>
                  <a:pt x="0" y="15317"/>
                </a:moveTo>
                <a:lnTo>
                  <a:pt x="0" y="0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293489" y="2272511"/>
            <a:ext cx="0" cy="15875"/>
          </a:xfrm>
          <a:custGeom>
            <a:avLst/>
            <a:gdLst/>
            <a:ahLst/>
            <a:cxnLst/>
            <a:rect l="l" t="t" r="r" b="b"/>
            <a:pathLst>
              <a:path h="15875">
                <a:moveTo>
                  <a:pt x="0" y="15317"/>
                </a:moveTo>
                <a:lnTo>
                  <a:pt x="0" y="0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421123" y="2272511"/>
            <a:ext cx="0" cy="15875"/>
          </a:xfrm>
          <a:custGeom>
            <a:avLst/>
            <a:gdLst/>
            <a:ahLst/>
            <a:cxnLst/>
            <a:rect l="l" t="t" r="r" b="b"/>
            <a:pathLst>
              <a:path h="15875">
                <a:moveTo>
                  <a:pt x="0" y="15317"/>
                </a:moveTo>
                <a:lnTo>
                  <a:pt x="0" y="0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548758" y="2272511"/>
            <a:ext cx="0" cy="15875"/>
          </a:xfrm>
          <a:custGeom>
            <a:avLst/>
            <a:gdLst/>
            <a:ahLst/>
            <a:cxnLst/>
            <a:rect l="l" t="t" r="r" b="b"/>
            <a:pathLst>
              <a:path h="15875">
                <a:moveTo>
                  <a:pt x="0" y="15317"/>
                </a:moveTo>
                <a:lnTo>
                  <a:pt x="0" y="0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3400044" y="920038"/>
            <a:ext cx="0" cy="15875"/>
          </a:xfrm>
          <a:custGeom>
            <a:avLst/>
            <a:gdLst/>
            <a:ahLst/>
            <a:cxnLst/>
            <a:rect l="l" t="t" r="r" b="b"/>
            <a:pathLst>
              <a:path h="15875">
                <a:moveTo>
                  <a:pt x="0" y="0"/>
                </a:moveTo>
                <a:lnTo>
                  <a:pt x="0" y="15316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527678" y="920038"/>
            <a:ext cx="0" cy="15875"/>
          </a:xfrm>
          <a:custGeom>
            <a:avLst/>
            <a:gdLst/>
            <a:ahLst/>
            <a:cxnLst/>
            <a:rect l="l" t="t" r="r" b="b"/>
            <a:pathLst>
              <a:path h="15875">
                <a:moveTo>
                  <a:pt x="0" y="0"/>
                </a:moveTo>
                <a:lnTo>
                  <a:pt x="0" y="15316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3655314" y="920038"/>
            <a:ext cx="0" cy="15875"/>
          </a:xfrm>
          <a:custGeom>
            <a:avLst/>
            <a:gdLst/>
            <a:ahLst/>
            <a:cxnLst/>
            <a:rect l="l" t="t" r="r" b="b"/>
            <a:pathLst>
              <a:path h="15875">
                <a:moveTo>
                  <a:pt x="0" y="0"/>
                </a:moveTo>
                <a:lnTo>
                  <a:pt x="0" y="15316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3782948" y="920038"/>
            <a:ext cx="0" cy="15875"/>
          </a:xfrm>
          <a:custGeom>
            <a:avLst/>
            <a:gdLst/>
            <a:ahLst/>
            <a:cxnLst/>
            <a:rect l="l" t="t" r="r" b="b"/>
            <a:pathLst>
              <a:path h="15875">
                <a:moveTo>
                  <a:pt x="0" y="0"/>
                </a:moveTo>
                <a:lnTo>
                  <a:pt x="0" y="15316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3910583" y="920038"/>
            <a:ext cx="0" cy="15875"/>
          </a:xfrm>
          <a:custGeom>
            <a:avLst/>
            <a:gdLst/>
            <a:ahLst/>
            <a:cxnLst/>
            <a:rect l="l" t="t" r="r" b="b"/>
            <a:pathLst>
              <a:path h="15875">
                <a:moveTo>
                  <a:pt x="0" y="0"/>
                </a:moveTo>
                <a:lnTo>
                  <a:pt x="0" y="15316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4038219" y="920038"/>
            <a:ext cx="0" cy="15875"/>
          </a:xfrm>
          <a:custGeom>
            <a:avLst/>
            <a:gdLst/>
            <a:ahLst/>
            <a:cxnLst/>
            <a:rect l="l" t="t" r="r" b="b"/>
            <a:pathLst>
              <a:path h="15875">
                <a:moveTo>
                  <a:pt x="0" y="0"/>
                </a:moveTo>
                <a:lnTo>
                  <a:pt x="0" y="15316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4165853" y="920038"/>
            <a:ext cx="0" cy="15875"/>
          </a:xfrm>
          <a:custGeom>
            <a:avLst/>
            <a:gdLst/>
            <a:ahLst/>
            <a:cxnLst/>
            <a:rect l="l" t="t" r="r" b="b"/>
            <a:pathLst>
              <a:path h="15875">
                <a:moveTo>
                  <a:pt x="0" y="0"/>
                </a:moveTo>
                <a:lnTo>
                  <a:pt x="0" y="15316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4293489" y="920038"/>
            <a:ext cx="0" cy="15875"/>
          </a:xfrm>
          <a:custGeom>
            <a:avLst/>
            <a:gdLst/>
            <a:ahLst/>
            <a:cxnLst/>
            <a:rect l="l" t="t" r="r" b="b"/>
            <a:pathLst>
              <a:path h="15875">
                <a:moveTo>
                  <a:pt x="0" y="0"/>
                </a:moveTo>
                <a:lnTo>
                  <a:pt x="0" y="15316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4421123" y="920038"/>
            <a:ext cx="0" cy="15875"/>
          </a:xfrm>
          <a:custGeom>
            <a:avLst/>
            <a:gdLst/>
            <a:ahLst/>
            <a:cxnLst/>
            <a:rect l="l" t="t" r="r" b="b"/>
            <a:pathLst>
              <a:path h="15875">
                <a:moveTo>
                  <a:pt x="0" y="0"/>
                </a:moveTo>
                <a:lnTo>
                  <a:pt x="0" y="15316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4548758" y="920038"/>
            <a:ext cx="0" cy="15875"/>
          </a:xfrm>
          <a:custGeom>
            <a:avLst/>
            <a:gdLst/>
            <a:ahLst/>
            <a:cxnLst/>
            <a:rect l="l" t="t" r="r" b="b"/>
            <a:pathLst>
              <a:path h="15875">
                <a:moveTo>
                  <a:pt x="0" y="0"/>
                </a:moveTo>
                <a:lnTo>
                  <a:pt x="0" y="15316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 txBox="1"/>
          <p:nvPr/>
        </p:nvSpPr>
        <p:spPr>
          <a:xfrm>
            <a:off x="3364484" y="2295217"/>
            <a:ext cx="1236345" cy="23939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80"/>
              </a:spcBef>
            </a:pPr>
            <a:r>
              <a:rPr sz="600" spc="-5" dirty="0">
                <a:solidFill>
                  <a:srgbClr val="252525"/>
                </a:solidFill>
                <a:latin typeface="Arial"/>
                <a:cs typeface="Arial"/>
              </a:rPr>
              <a:t>1    2    3    4    5    6    7    8    9  </a:t>
            </a:r>
            <a:r>
              <a:rPr sz="600" spc="10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252525"/>
                </a:solidFill>
                <a:latin typeface="Arial"/>
                <a:cs typeface="Arial"/>
              </a:rPr>
              <a:t>10</a:t>
            </a:r>
            <a:endParaRPr sz="600">
              <a:latin typeface="Arial"/>
              <a:cs typeface="Arial"/>
            </a:endParaRPr>
          </a:p>
          <a:p>
            <a:pPr marL="105410" algn="ctr">
              <a:lnSpc>
                <a:spcPct val="100000"/>
              </a:lnSpc>
              <a:spcBef>
                <a:spcPts val="95"/>
              </a:spcBef>
            </a:pPr>
            <a:r>
              <a:rPr sz="650" spc="0" dirty="0">
                <a:solidFill>
                  <a:srgbClr val="252525"/>
                </a:solidFill>
                <a:latin typeface="Arial"/>
                <a:cs typeface="Arial"/>
              </a:rPr>
              <a:t>1990 Income</a:t>
            </a:r>
            <a:r>
              <a:rPr sz="650" spc="-7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252525"/>
                </a:solidFill>
                <a:latin typeface="Arial"/>
                <a:cs typeface="Arial"/>
              </a:rPr>
              <a:t>Decile</a:t>
            </a:r>
            <a:endParaRPr sz="650">
              <a:latin typeface="Arial"/>
              <a:cs typeface="Arial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3272408" y="920038"/>
            <a:ext cx="0" cy="1367790"/>
          </a:xfrm>
          <a:custGeom>
            <a:avLst/>
            <a:gdLst/>
            <a:ahLst/>
            <a:cxnLst/>
            <a:rect l="l" t="t" r="r" b="b"/>
            <a:pathLst>
              <a:path h="1367789">
                <a:moveTo>
                  <a:pt x="0" y="1367789"/>
                </a:moveTo>
                <a:lnTo>
                  <a:pt x="0" y="0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804028" y="920038"/>
            <a:ext cx="0" cy="1367790"/>
          </a:xfrm>
          <a:custGeom>
            <a:avLst/>
            <a:gdLst/>
            <a:ahLst/>
            <a:cxnLst/>
            <a:rect l="l" t="t" r="r" b="b"/>
            <a:pathLst>
              <a:path h="1367789">
                <a:moveTo>
                  <a:pt x="0" y="1367789"/>
                </a:moveTo>
                <a:lnTo>
                  <a:pt x="0" y="0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3272408" y="2287828"/>
            <a:ext cx="15875" cy="0"/>
          </a:xfrm>
          <a:custGeom>
            <a:avLst/>
            <a:gdLst/>
            <a:ahLst/>
            <a:cxnLst/>
            <a:rect l="l" t="t" r="r" b="b"/>
            <a:pathLst>
              <a:path w="15875">
                <a:moveTo>
                  <a:pt x="0" y="0"/>
                </a:moveTo>
                <a:lnTo>
                  <a:pt x="15316" y="0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3272408" y="2059859"/>
            <a:ext cx="15875" cy="0"/>
          </a:xfrm>
          <a:custGeom>
            <a:avLst/>
            <a:gdLst/>
            <a:ahLst/>
            <a:cxnLst/>
            <a:rect l="l" t="t" r="r" b="b"/>
            <a:pathLst>
              <a:path w="15875">
                <a:moveTo>
                  <a:pt x="0" y="0"/>
                </a:moveTo>
                <a:lnTo>
                  <a:pt x="15316" y="0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3272408" y="1831902"/>
            <a:ext cx="15875" cy="0"/>
          </a:xfrm>
          <a:custGeom>
            <a:avLst/>
            <a:gdLst/>
            <a:ahLst/>
            <a:cxnLst/>
            <a:rect l="l" t="t" r="r" b="b"/>
            <a:pathLst>
              <a:path w="15875">
                <a:moveTo>
                  <a:pt x="0" y="0"/>
                </a:moveTo>
                <a:lnTo>
                  <a:pt x="15316" y="0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3272408" y="1603933"/>
            <a:ext cx="15875" cy="0"/>
          </a:xfrm>
          <a:custGeom>
            <a:avLst/>
            <a:gdLst/>
            <a:ahLst/>
            <a:cxnLst/>
            <a:rect l="l" t="t" r="r" b="b"/>
            <a:pathLst>
              <a:path w="15875">
                <a:moveTo>
                  <a:pt x="0" y="0"/>
                </a:moveTo>
                <a:lnTo>
                  <a:pt x="15316" y="0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3272408" y="1375966"/>
            <a:ext cx="15875" cy="0"/>
          </a:xfrm>
          <a:custGeom>
            <a:avLst/>
            <a:gdLst/>
            <a:ahLst/>
            <a:cxnLst/>
            <a:rect l="l" t="t" r="r" b="b"/>
            <a:pathLst>
              <a:path w="15875">
                <a:moveTo>
                  <a:pt x="0" y="0"/>
                </a:moveTo>
                <a:lnTo>
                  <a:pt x="15316" y="0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3272408" y="1148006"/>
            <a:ext cx="15875" cy="0"/>
          </a:xfrm>
          <a:custGeom>
            <a:avLst/>
            <a:gdLst/>
            <a:ahLst/>
            <a:cxnLst/>
            <a:rect l="l" t="t" r="r" b="b"/>
            <a:pathLst>
              <a:path w="15875">
                <a:moveTo>
                  <a:pt x="0" y="0"/>
                </a:moveTo>
                <a:lnTo>
                  <a:pt x="15316" y="0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3272408" y="920038"/>
            <a:ext cx="15875" cy="0"/>
          </a:xfrm>
          <a:custGeom>
            <a:avLst/>
            <a:gdLst/>
            <a:ahLst/>
            <a:cxnLst/>
            <a:rect l="l" t="t" r="r" b="b"/>
            <a:pathLst>
              <a:path w="15875">
                <a:moveTo>
                  <a:pt x="0" y="0"/>
                </a:moveTo>
                <a:lnTo>
                  <a:pt x="15316" y="0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4788712" y="2287828"/>
            <a:ext cx="15875" cy="0"/>
          </a:xfrm>
          <a:custGeom>
            <a:avLst/>
            <a:gdLst/>
            <a:ahLst/>
            <a:cxnLst/>
            <a:rect l="l" t="t" r="r" b="b"/>
            <a:pathLst>
              <a:path w="15875">
                <a:moveTo>
                  <a:pt x="15316" y="0"/>
                </a:moveTo>
                <a:lnTo>
                  <a:pt x="0" y="0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4788712" y="2059859"/>
            <a:ext cx="15875" cy="0"/>
          </a:xfrm>
          <a:custGeom>
            <a:avLst/>
            <a:gdLst/>
            <a:ahLst/>
            <a:cxnLst/>
            <a:rect l="l" t="t" r="r" b="b"/>
            <a:pathLst>
              <a:path w="15875">
                <a:moveTo>
                  <a:pt x="15316" y="0"/>
                </a:moveTo>
                <a:lnTo>
                  <a:pt x="0" y="0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4788712" y="1831902"/>
            <a:ext cx="15875" cy="0"/>
          </a:xfrm>
          <a:custGeom>
            <a:avLst/>
            <a:gdLst/>
            <a:ahLst/>
            <a:cxnLst/>
            <a:rect l="l" t="t" r="r" b="b"/>
            <a:pathLst>
              <a:path w="15875">
                <a:moveTo>
                  <a:pt x="15316" y="0"/>
                </a:moveTo>
                <a:lnTo>
                  <a:pt x="0" y="0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4788712" y="1603933"/>
            <a:ext cx="15875" cy="0"/>
          </a:xfrm>
          <a:custGeom>
            <a:avLst/>
            <a:gdLst/>
            <a:ahLst/>
            <a:cxnLst/>
            <a:rect l="l" t="t" r="r" b="b"/>
            <a:pathLst>
              <a:path w="15875">
                <a:moveTo>
                  <a:pt x="15316" y="0"/>
                </a:moveTo>
                <a:lnTo>
                  <a:pt x="0" y="0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4788712" y="1375966"/>
            <a:ext cx="15875" cy="0"/>
          </a:xfrm>
          <a:custGeom>
            <a:avLst/>
            <a:gdLst/>
            <a:ahLst/>
            <a:cxnLst/>
            <a:rect l="l" t="t" r="r" b="b"/>
            <a:pathLst>
              <a:path w="15875">
                <a:moveTo>
                  <a:pt x="15316" y="0"/>
                </a:moveTo>
                <a:lnTo>
                  <a:pt x="0" y="0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4788712" y="1148006"/>
            <a:ext cx="15875" cy="0"/>
          </a:xfrm>
          <a:custGeom>
            <a:avLst/>
            <a:gdLst/>
            <a:ahLst/>
            <a:cxnLst/>
            <a:rect l="l" t="t" r="r" b="b"/>
            <a:pathLst>
              <a:path w="15875">
                <a:moveTo>
                  <a:pt x="15316" y="0"/>
                </a:moveTo>
                <a:lnTo>
                  <a:pt x="0" y="0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4788712" y="920038"/>
            <a:ext cx="15875" cy="0"/>
          </a:xfrm>
          <a:custGeom>
            <a:avLst/>
            <a:gdLst/>
            <a:ahLst/>
            <a:cxnLst/>
            <a:rect l="l" t="t" r="r" b="b"/>
            <a:pathLst>
              <a:path w="15875">
                <a:moveTo>
                  <a:pt x="15316" y="0"/>
                </a:moveTo>
                <a:lnTo>
                  <a:pt x="0" y="0"/>
                </a:lnTo>
              </a:path>
            </a:pathLst>
          </a:custGeom>
          <a:ln w="380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 txBox="1"/>
          <p:nvPr/>
        </p:nvSpPr>
        <p:spPr>
          <a:xfrm>
            <a:off x="3153029" y="2225598"/>
            <a:ext cx="933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solidFill>
                  <a:srgbClr val="252525"/>
                </a:solidFill>
                <a:latin typeface="Arial"/>
                <a:cs typeface="Arial"/>
              </a:rPr>
              <a:t>-1</a:t>
            </a:r>
            <a:endParaRPr sz="600">
              <a:latin typeface="Arial"/>
              <a:cs typeface="Arial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3092069" y="1997632"/>
            <a:ext cx="1568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solidFill>
                  <a:srgbClr val="252525"/>
                </a:solidFill>
                <a:latin typeface="Arial"/>
                <a:cs typeface="Arial"/>
              </a:rPr>
              <a:t>-0.5</a:t>
            </a:r>
            <a:endParaRPr sz="600">
              <a:latin typeface="Arial"/>
              <a:cs typeface="Arial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3183508" y="1769669"/>
            <a:ext cx="679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solidFill>
                  <a:srgbClr val="252525"/>
                </a:solidFill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3122548" y="1541703"/>
            <a:ext cx="1314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solidFill>
                  <a:srgbClr val="252525"/>
                </a:solidFill>
                <a:latin typeface="Arial"/>
                <a:cs typeface="Arial"/>
              </a:rPr>
              <a:t>0.5</a:t>
            </a:r>
            <a:endParaRPr sz="600">
              <a:latin typeface="Arial"/>
              <a:cs typeface="Arial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3183508" y="1313737"/>
            <a:ext cx="679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solidFill>
                  <a:srgbClr val="252525"/>
                </a:solidFill>
                <a:latin typeface="Arial"/>
                <a:cs typeface="Arial"/>
              </a:rPr>
              <a:t>1</a:t>
            </a:r>
            <a:endParaRPr sz="600">
              <a:latin typeface="Arial"/>
              <a:cs typeface="Arial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3122548" y="1085774"/>
            <a:ext cx="1314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solidFill>
                  <a:srgbClr val="252525"/>
                </a:solidFill>
                <a:latin typeface="Arial"/>
                <a:cs typeface="Arial"/>
              </a:rPr>
              <a:t>1.5</a:t>
            </a:r>
            <a:endParaRPr sz="600">
              <a:latin typeface="Arial"/>
              <a:cs typeface="Arial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3183508" y="857808"/>
            <a:ext cx="679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solidFill>
                  <a:srgbClr val="252525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2950695" y="2014806"/>
            <a:ext cx="109220" cy="220979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745"/>
              </a:lnSpc>
            </a:pPr>
            <a:r>
              <a:rPr sz="650" dirty="0">
                <a:solidFill>
                  <a:srgbClr val="252525"/>
                </a:solidFill>
                <a:latin typeface="Arial"/>
                <a:cs typeface="Arial"/>
              </a:rPr>
              <a:t>(CV -</a:t>
            </a:r>
            <a:endParaRPr sz="650">
              <a:latin typeface="Arial"/>
              <a:cs typeface="Arial"/>
            </a:endParaRPr>
          </a:p>
        </p:txBody>
      </p:sp>
      <p:sp>
        <p:nvSpPr>
          <p:cNvPr id="145" name="object 145"/>
          <p:cNvSpPr/>
          <p:nvPr/>
        </p:nvSpPr>
        <p:spPr>
          <a:xfrm>
            <a:off x="2968561" y="1943854"/>
            <a:ext cx="60325" cy="62230"/>
          </a:xfrm>
          <a:custGeom>
            <a:avLst/>
            <a:gdLst/>
            <a:ahLst/>
            <a:cxnLst/>
            <a:rect l="l" t="t" r="r" b="b"/>
            <a:pathLst>
              <a:path w="60325" h="62230">
                <a:moveTo>
                  <a:pt x="59771" y="0"/>
                </a:moveTo>
                <a:lnTo>
                  <a:pt x="59054" y="0"/>
                </a:lnTo>
                <a:lnTo>
                  <a:pt x="952" y="28932"/>
                </a:lnTo>
                <a:lnTo>
                  <a:pt x="320" y="29173"/>
                </a:lnTo>
                <a:lnTo>
                  <a:pt x="0" y="29649"/>
                </a:lnTo>
                <a:lnTo>
                  <a:pt x="0" y="32346"/>
                </a:lnTo>
                <a:lnTo>
                  <a:pt x="320" y="32861"/>
                </a:lnTo>
                <a:lnTo>
                  <a:pt x="952" y="33102"/>
                </a:lnTo>
                <a:lnTo>
                  <a:pt x="59054" y="61912"/>
                </a:lnTo>
                <a:lnTo>
                  <a:pt x="59275" y="61912"/>
                </a:lnTo>
                <a:lnTo>
                  <a:pt x="59771" y="62034"/>
                </a:lnTo>
                <a:lnTo>
                  <a:pt x="60007" y="61795"/>
                </a:lnTo>
                <a:lnTo>
                  <a:pt x="60007" y="55724"/>
                </a:lnTo>
                <a:lnTo>
                  <a:pt x="53339" y="55724"/>
                </a:lnTo>
                <a:lnTo>
                  <a:pt x="8808" y="33694"/>
                </a:lnTo>
                <a:lnTo>
                  <a:pt x="53339" y="11673"/>
                </a:lnTo>
                <a:lnTo>
                  <a:pt x="60007" y="11673"/>
                </a:lnTo>
                <a:lnTo>
                  <a:pt x="60007" y="199"/>
                </a:lnTo>
                <a:lnTo>
                  <a:pt x="59771" y="0"/>
                </a:lnTo>
                <a:close/>
              </a:path>
              <a:path w="60325" h="62230">
                <a:moveTo>
                  <a:pt x="60007" y="11673"/>
                </a:moveTo>
                <a:lnTo>
                  <a:pt x="53339" y="11673"/>
                </a:lnTo>
                <a:lnTo>
                  <a:pt x="53339" y="55724"/>
                </a:lnTo>
                <a:lnTo>
                  <a:pt x="60007" y="55724"/>
                </a:lnTo>
                <a:lnTo>
                  <a:pt x="60007" y="11673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 txBox="1"/>
          <p:nvPr/>
        </p:nvSpPr>
        <p:spPr>
          <a:xfrm>
            <a:off x="2950695" y="974676"/>
            <a:ext cx="144145" cy="94869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745"/>
              </a:lnSpc>
            </a:pPr>
            <a:r>
              <a:rPr sz="650" dirty="0">
                <a:solidFill>
                  <a:srgbClr val="252525"/>
                </a:solidFill>
                <a:latin typeface="Arial"/>
                <a:cs typeface="Arial"/>
              </a:rPr>
              <a:t>Income)/Income</a:t>
            </a:r>
            <a:r>
              <a:rPr sz="650" spc="-12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750" baseline="-33333" dirty="0">
                <a:solidFill>
                  <a:srgbClr val="252525"/>
                </a:solidFill>
                <a:latin typeface="Arial"/>
                <a:cs typeface="Arial"/>
              </a:rPr>
              <a:t>1990 </a:t>
            </a:r>
            <a:r>
              <a:rPr sz="750" spc="-15" baseline="-33333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252525"/>
                </a:solidFill>
                <a:latin typeface="Arial"/>
                <a:cs typeface="Arial"/>
              </a:rPr>
              <a:t>(%)</a:t>
            </a:r>
            <a:endParaRPr sz="650">
              <a:latin typeface="Arial"/>
              <a:cs typeface="Arial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245097" y="2744844"/>
            <a:ext cx="5401310" cy="398780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178435" indent="-165735">
              <a:lnSpc>
                <a:spcPct val="100000"/>
              </a:lnSpc>
              <a:spcBef>
                <a:spcPts val="370"/>
              </a:spcBef>
              <a:buClr>
                <a:srgbClr val="3333B2"/>
              </a:buClr>
              <a:buSzPct val="90000"/>
              <a:buFont typeface="Lucida Sans Unicode"/>
              <a:buChar char="•"/>
              <a:tabLst>
                <a:tab pos="179070" algn="l"/>
              </a:tabLst>
            </a:pPr>
            <a:r>
              <a:rPr sz="1000" b="1" spc="-35" dirty="0">
                <a:latin typeface="Gill Sans MT"/>
                <a:cs typeface="Gill Sans MT"/>
              </a:rPr>
              <a:t>Change</a:t>
            </a:r>
            <a:r>
              <a:rPr sz="1000" b="1" spc="65" dirty="0">
                <a:latin typeface="Gill Sans MT"/>
                <a:cs typeface="Gill Sans MT"/>
              </a:rPr>
              <a:t> </a:t>
            </a:r>
            <a:r>
              <a:rPr sz="1000" b="1" spc="-25" dirty="0">
                <a:latin typeface="Gill Sans MT"/>
                <a:cs typeface="Gill Sans MT"/>
              </a:rPr>
              <a:t>in</a:t>
            </a:r>
            <a:r>
              <a:rPr sz="1000" b="1" spc="65" dirty="0">
                <a:latin typeface="Gill Sans MT"/>
                <a:cs typeface="Gill Sans MT"/>
              </a:rPr>
              <a:t> </a:t>
            </a:r>
            <a:r>
              <a:rPr sz="1000" b="1" spc="-40" dirty="0">
                <a:latin typeface="Gill Sans MT"/>
                <a:cs typeface="Gill Sans MT"/>
              </a:rPr>
              <a:t>income</a:t>
            </a:r>
            <a:r>
              <a:rPr sz="1000" b="1" spc="75" dirty="0">
                <a:latin typeface="Gill Sans MT"/>
                <a:cs typeface="Gill Sans MT"/>
              </a:rPr>
              <a:t> </a:t>
            </a:r>
            <a:r>
              <a:rPr sz="1000" b="1" spc="-25" dirty="0">
                <a:latin typeface="Gill Sans MT"/>
                <a:cs typeface="Gill Sans MT"/>
              </a:rPr>
              <a:t>inequality</a:t>
            </a:r>
            <a:r>
              <a:rPr sz="1000" b="1" spc="65" dirty="0">
                <a:latin typeface="Gill Sans MT"/>
                <a:cs typeface="Gill Sans MT"/>
              </a:rPr>
              <a:t> </a:t>
            </a:r>
            <a:r>
              <a:rPr sz="1000" b="1" spc="-25" dirty="0">
                <a:latin typeface="Gill Sans MT"/>
                <a:cs typeface="Gill Sans MT"/>
              </a:rPr>
              <a:t>understates</a:t>
            </a:r>
            <a:r>
              <a:rPr sz="1000" b="1" spc="65" dirty="0">
                <a:latin typeface="Gill Sans MT"/>
                <a:cs typeface="Gill Sans MT"/>
              </a:rPr>
              <a:t> </a:t>
            </a:r>
            <a:r>
              <a:rPr sz="1000" b="1" spc="-25" dirty="0">
                <a:latin typeface="Gill Sans MT"/>
                <a:cs typeface="Gill Sans MT"/>
              </a:rPr>
              <a:t>the</a:t>
            </a:r>
            <a:r>
              <a:rPr sz="1000" b="1" spc="75" dirty="0">
                <a:latin typeface="Gill Sans MT"/>
                <a:cs typeface="Gill Sans MT"/>
              </a:rPr>
              <a:t> </a:t>
            </a:r>
            <a:r>
              <a:rPr sz="1000" b="1" spc="-20" dirty="0">
                <a:latin typeface="Gill Sans MT"/>
                <a:cs typeface="Gill Sans MT"/>
              </a:rPr>
              <a:t>change</a:t>
            </a:r>
            <a:r>
              <a:rPr sz="1000" b="1" spc="65" dirty="0">
                <a:latin typeface="Gill Sans MT"/>
                <a:cs typeface="Gill Sans MT"/>
              </a:rPr>
              <a:t> </a:t>
            </a:r>
            <a:r>
              <a:rPr sz="1000" b="1" spc="-25" dirty="0">
                <a:latin typeface="Gill Sans MT"/>
                <a:cs typeface="Gill Sans MT"/>
              </a:rPr>
              <a:t>in</a:t>
            </a:r>
            <a:r>
              <a:rPr sz="1000" b="1" spc="75" dirty="0">
                <a:latin typeface="Gill Sans MT"/>
                <a:cs typeface="Gill Sans MT"/>
              </a:rPr>
              <a:t> </a:t>
            </a:r>
            <a:r>
              <a:rPr sz="1000" b="1" spc="-20" dirty="0">
                <a:latin typeface="Gill Sans MT"/>
                <a:cs typeface="Gill Sans MT"/>
              </a:rPr>
              <a:t>well-being</a:t>
            </a:r>
            <a:r>
              <a:rPr sz="1000" b="1" spc="65" dirty="0">
                <a:latin typeface="Gill Sans MT"/>
                <a:cs typeface="Gill Sans MT"/>
              </a:rPr>
              <a:t> </a:t>
            </a:r>
            <a:r>
              <a:rPr sz="1000" b="1" spc="-25" dirty="0">
                <a:latin typeface="Gill Sans MT"/>
                <a:cs typeface="Gill Sans MT"/>
              </a:rPr>
              <a:t>inequality</a:t>
            </a:r>
            <a:r>
              <a:rPr sz="1000" b="1" spc="65" dirty="0">
                <a:latin typeface="Gill Sans MT"/>
                <a:cs typeface="Gill Sans MT"/>
              </a:rPr>
              <a:t> </a:t>
            </a:r>
            <a:r>
              <a:rPr sz="1000" b="1" spc="-40" dirty="0">
                <a:latin typeface="Gill Sans MT"/>
                <a:cs typeface="Gill Sans MT"/>
              </a:rPr>
              <a:t>by</a:t>
            </a:r>
            <a:r>
              <a:rPr sz="1000" b="1" spc="65" dirty="0">
                <a:latin typeface="Gill Sans MT"/>
                <a:cs typeface="Gill Sans MT"/>
              </a:rPr>
              <a:t> </a:t>
            </a:r>
            <a:r>
              <a:rPr sz="1000" b="1" spc="-20" dirty="0">
                <a:latin typeface="Gill Sans MT"/>
                <a:cs typeface="Gill Sans MT"/>
              </a:rPr>
              <a:t>about</a:t>
            </a:r>
            <a:r>
              <a:rPr sz="1000" b="1" spc="60" dirty="0">
                <a:latin typeface="Gill Sans MT"/>
                <a:cs typeface="Gill Sans MT"/>
              </a:rPr>
              <a:t> </a:t>
            </a:r>
            <a:r>
              <a:rPr sz="1000" spc="-60" dirty="0">
                <a:latin typeface="Arial"/>
                <a:cs typeface="Arial"/>
              </a:rPr>
              <a:t>10%</a:t>
            </a:r>
            <a:endParaRPr sz="1000">
              <a:latin typeface="Arial"/>
              <a:cs typeface="Arial"/>
            </a:endParaRPr>
          </a:p>
          <a:p>
            <a:pPr marL="133985" indent="-121285">
              <a:lnSpc>
                <a:spcPct val="100000"/>
              </a:lnSpc>
              <a:spcBef>
                <a:spcPts val="270"/>
              </a:spcBef>
              <a:buClr>
                <a:srgbClr val="3333B2"/>
              </a:buClr>
              <a:buSzPct val="90000"/>
              <a:buFont typeface="Lucida Sans Unicode"/>
              <a:buChar char="•"/>
              <a:tabLst>
                <a:tab pos="134620" algn="l"/>
              </a:tabLst>
            </a:pPr>
            <a:r>
              <a:rPr sz="1000" spc="-65" dirty="0">
                <a:latin typeface="Arial"/>
                <a:cs typeface="Arial"/>
              </a:rPr>
              <a:t>Homeowners  </a:t>
            </a:r>
            <a:r>
              <a:rPr sz="1000" spc="-75" dirty="0">
                <a:latin typeface="Arial"/>
                <a:cs typeface="Arial"/>
              </a:rPr>
              <a:t>are  </a:t>
            </a:r>
            <a:r>
              <a:rPr sz="1000" spc="-15" dirty="0">
                <a:latin typeface="Arial"/>
                <a:cs typeface="Arial"/>
              </a:rPr>
              <a:t>better off </a:t>
            </a:r>
            <a:r>
              <a:rPr sz="1000" spc="5" dirty="0">
                <a:latin typeface="Arial"/>
                <a:cs typeface="Arial"/>
              </a:rPr>
              <a:t>that </a:t>
            </a:r>
            <a:r>
              <a:rPr sz="1000" spc="-45" dirty="0">
                <a:latin typeface="Arial"/>
                <a:cs typeface="Arial"/>
              </a:rPr>
              <a:t>renters  </a:t>
            </a:r>
            <a:r>
              <a:rPr sz="1000" spc="-5" dirty="0">
                <a:latin typeface="Arial"/>
                <a:cs typeface="Arial"/>
              </a:rPr>
              <a:t>- </a:t>
            </a:r>
            <a:r>
              <a:rPr sz="1000" spc="-100" dirty="0">
                <a:latin typeface="Arial"/>
                <a:cs typeface="Arial"/>
              </a:rPr>
              <a:t>as  </a:t>
            </a:r>
            <a:r>
              <a:rPr sz="1000" spc="-30" dirty="0">
                <a:latin typeface="Arial"/>
                <a:cs typeface="Arial"/>
              </a:rPr>
              <a:t>they </a:t>
            </a:r>
            <a:r>
              <a:rPr sz="1000" spc="-60" dirty="0">
                <a:latin typeface="Arial"/>
                <a:cs typeface="Arial"/>
              </a:rPr>
              <a:t>reap  </a:t>
            </a:r>
            <a:r>
              <a:rPr sz="1000" spc="-75" dirty="0">
                <a:latin typeface="Arial"/>
                <a:cs typeface="Arial"/>
              </a:rPr>
              <a:t>house  </a:t>
            </a:r>
            <a:r>
              <a:rPr sz="1000" spc="-45" dirty="0">
                <a:latin typeface="Arial"/>
                <a:cs typeface="Arial"/>
              </a:rPr>
              <a:t>price</a:t>
            </a:r>
            <a:r>
              <a:rPr sz="1000" spc="-85" dirty="0">
                <a:latin typeface="Arial"/>
                <a:cs typeface="Arial"/>
              </a:rPr>
              <a:t> </a:t>
            </a:r>
            <a:r>
              <a:rPr sz="1000" spc="-40" dirty="0">
                <a:latin typeface="Arial"/>
                <a:cs typeface="Arial"/>
              </a:rPr>
              <a:t>appreciation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306197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60" dirty="0"/>
              <a:t>Importance </a:t>
            </a:r>
            <a:r>
              <a:rPr spc="-40" dirty="0"/>
              <a:t>of </a:t>
            </a:r>
            <a:r>
              <a:rPr spc="-15" dirty="0"/>
              <a:t>Amplification</a:t>
            </a:r>
            <a:r>
              <a:rPr spc="175" dirty="0"/>
              <a:t> </a:t>
            </a:r>
            <a:r>
              <a:rPr spc="-45" dirty="0"/>
              <a:t>Mechanisms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1444" y="459861"/>
            <a:ext cx="215963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b="1" spc="-15" dirty="0">
                <a:latin typeface="Gill Sans MT"/>
                <a:cs typeface="Gill Sans MT"/>
              </a:rPr>
              <a:t>Shut </a:t>
            </a:r>
            <a:r>
              <a:rPr sz="900" b="1" spc="-40" dirty="0">
                <a:latin typeface="Gill Sans MT"/>
                <a:cs typeface="Gill Sans MT"/>
              </a:rPr>
              <a:t>down  </a:t>
            </a:r>
            <a:r>
              <a:rPr sz="900" b="1" spc="-25" dirty="0">
                <a:latin typeface="Gill Sans MT"/>
                <a:cs typeface="Gill Sans MT"/>
              </a:rPr>
              <a:t>endogenous  </a:t>
            </a:r>
            <a:r>
              <a:rPr sz="900" b="1" spc="-30" dirty="0">
                <a:latin typeface="Gill Sans MT"/>
                <a:cs typeface="Gill Sans MT"/>
              </a:rPr>
              <a:t>private</a:t>
            </a:r>
            <a:r>
              <a:rPr sz="900" b="1" spc="-80" dirty="0">
                <a:latin typeface="Gill Sans MT"/>
                <a:cs typeface="Gill Sans MT"/>
              </a:rPr>
              <a:t> </a:t>
            </a:r>
            <a:r>
              <a:rPr sz="900" b="1" spc="-30" dirty="0">
                <a:latin typeface="Gill Sans MT"/>
                <a:cs typeface="Gill Sans MT"/>
              </a:rPr>
              <a:t>amenities</a:t>
            </a:r>
            <a:endParaRPr sz="9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7921" y="716140"/>
            <a:ext cx="2540000" cy="14414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02920" y="2372634"/>
            <a:ext cx="2604770" cy="398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285">
              <a:lnSpc>
                <a:spcPct val="100000"/>
              </a:lnSpc>
              <a:spcBef>
                <a:spcPts val="95"/>
              </a:spcBef>
              <a:buClr>
                <a:srgbClr val="3333B2"/>
              </a:buClr>
              <a:buFont typeface="Lucida Sans Unicode"/>
              <a:buChar char="•"/>
              <a:tabLst>
                <a:tab pos="134620" algn="l"/>
              </a:tabLst>
            </a:pPr>
            <a:r>
              <a:rPr sz="900" spc="0" dirty="0">
                <a:latin typeface="Tahoma"/>
                <a:cs typeface="Tahoma"/>
              </a:rPr>
              <a:t>About </a:t>
            </a:r>
            <a:r>
              <a:rPr sz="900" spc="40" dirty="0">
                <a:latin typeface="Tahoma"/>
                <a:cs typeface="Tahoma"/>
              </a:rPr>
              <a:t>3</a:t>
            </a:r>
            <a:r>
              <a:rPr sz="900" i="1" spc="40" dirty="0">
                <a:latin typeface="Arial"/>
                <a:cs typeface="Arial"/>
              </a:rPr>
              <a:t>/</a:t>
            </a:r>
            <a:r>
              <a:rPr sz="900" spc="40" dirty="0">
                <a:latin typeface="Tahoma"/>
                <a:cs typeface="Tahoma"/>
              </a:rPr>
              <a:t>4 </a:t>
            </a:r>
            <a:r>
              <a:rPr sz="900" spc="-20" dirty="0">
                <a:latin typeface="Tahoma"/>
                <a:cs typeface="Tahoma"/>
              </a:rPr>
              <a:t>of the </a:t>
            </a:r>
            <a:r>
              <a:rPr sz="900" spc="-40" dirty="0">
                <a:latin typeface="Tahoma"/>
                <a:cs typeface="Tahoma"/>
              </a:rPr>
              <a:t>welfare </a:t>
            </a:r>
            <a:r>
              <a:rPr sz="900" spc="-25" dirty="0">
                <a:latin typeface="Tahoma"/>
                <a:cs typeface="Tahoma"/>
              </a:rPr>
              <a:t>effect </a:t>
            </a:r>
            <a:r>
              <a:rPr sz="900" spc="-20" dirty="0">
                <a:latin typeface="Tahoma"/>
                <a:cs typeface="Tahoma"/>
              </a:rPr>
              <a:t>from </a:t>
            </a:r>
            <a:r>
              <a:rPr sz="900" spc="-10" dirty="0">
                <a:latin typeface="Tahoma"/>
                <a:cs typeface="Tahoma"/>
              </a:rPr>
              <a:t> amplification</a:t>
            </a:r>
            <a:endParaRPr sz="900">
              <a:latin typeface="Tahoma"/>
              <a:cs typeface="Tahoma"/>
            </a:endParaRPr>
          </a:p>
          <a:p>
            <a:pPr marL="133985" indent="-121285">
              <a:lnSpc>
                <a:spcPct val="100000"/>
              </a:lnSpc>
              <a:spcBef>
                <a:spcPts val="780"/>
              </a:spcBef>
              <a:buClr>
                <a:srgbClr val="3333B2"/>
              </a:buClr>
              <a:buFont typeface="Lucida Sans Unicode"/>
              <a:buChar char="•"/>
              <a:tabLst>
                <a:tab pos="134620" algn="l"/>
              </a:tabLst>
            </a:pPr>
            <a:r>
              <a:rPr sz="900" dirty="0">
                <a:latin typeface="Tahoma"/>
                <a:cs typeface="Tahoma"/>
              </a:rPr>
              <a:t>Amplification </a:t>
            </a:r>
            <a:r>
              <a:rPr sz="900" spc="-30" dirty="0">
                <a:latin typeface="Tahoma"/>
                <a:cs typeface="Tahoma"/>
              </a:rPr>
              <a:t>effects </a:t>
            </a:r>
            <a:r>
              <a:rPr sz="900" spc="-20" dirty="0">
                <a:latin typeface="Tahoma"/>
                <a:cs typeface="Tahoma"/>
              </a:rPr>
              <a:t>only </a:t>
            </a:r>
            <a:r>
              <a:rPr sz="900" spc="-10" dirty="0">
                <a:latin typeface="Tahoma"/>
                <a:cs typeface="Tahoma"/>
              </a:rPr>
              <a:t>rich </a:t>
            </a:r>
            <a:r>
              <a:rPr sz="900" spc="-20" dirty="0">
                <a:latin typeface="Tahoma"/>
                <a:cs typeface="Tahoma"/>
              </a:rPr>
              <a:t>(love of</a:t>
            </a:r>
            <a:r>
              <a:rPr sz="900" spc="204" dirty="0">
                <a:latin typeface="Tahoma"/>
                <a:cs typeface="Tahoma"/>
              </a:rPr>
              <a:t> </a:t>
            </a:r>
            <a:r>
              <a:rPr sz="900" spc="-20" dirty="0">
                <a:latin typeface="Tahoma"/>
                <a:cs typeface="Tahoma"/>
              </a:rPr>
              <a:t>variety)</a:t>
            </a:r>
            <a:endParaRPr sz="9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13811" y="459861"/>
            <a:ext cx="216979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b="1" spc="-15" dirty="0">
                <a:latin typeface="Gill Sans MT"/>
                <a:cs typeface="Gill Sans MT"/>
              </a:rPr>
              <a:t>Shut </a:t>
            </a:r>
            <a:r>
              <a:rPr sz="900" b="1" spc="-40" dirty="0">
                <a:latin typeface="Gill Sans MT"/>
                <a:cs typeface="Gill Sans MT"/>
              </a:rPr>
              <a:t>down  </a:t>
            </a:r>
            <a:r>
              <a:rPr sz="900" b="1" spc="-30" dirty="0">
                <a:latin typeface="Gill Sans MT"/>
                <a:cs typeface="Gill Sans MT"/>
              </a:rPr>
              <a:t>endogeneous  </a:t>
            </a:r>
            <a:r>
              <a:rPr sz="900" b="1" spc="-20" dirty="0">
                <a:latin typeface="Gill Sans MT"/>
                <a:cs typeface="Gill Sans MT"/>
              </a:rPr>
              <a:t>public</a:t>
            </a:r>
            <a:r>
              <a:rPr sz="900" b="1" spc="-25" dirty="0">
                <a:latin typeface="Gill Sans MT"/>
                <a:cs typeface="Gill Sans MT"/>
              </a:rPr>
              <a:t> </a:t>
            </a:r>
            <a:r>
              <a:rPr sz="900" b="1" spc="-30" dirty="0">
                <a:latin typeface="Gill Sans MT"/>
                <a:cs typeface="Gill Sans MT"/>
              </a:rPr>
              <a:t>amenities</a:t>
            </a:r>
            <a:endParaRPr sz="900">
              <a:latin typeface="Gill Sans MT"/>
              <a:cs typeface="Gill Sans MT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025736" y="716140"/>
            <a:ext cx="2540000" cy="14414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040748" y="2372634"/>
            <a:ext cx="1913255" cy="6356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285">
              <a:lnSpc>
                <a:spcPct val="100000"/>
              </a:lnSpc>
              <a:spcBef>
                <a:spcPts val="95"/>
              </a:spcBef>
              <a:buClr>
                <a:srgbClr val="3333B2"/>
              </a:buClr>
              <a:buFont typeface="Lucida Sans Unicode"/>
              <a:buChar char="•"/>
              <a:tabLst>
                <a:tab pos="134620" algn="l"/>
              </a:tabLst>
            </a:pPr>
            <a:r>
              <a:rPr sz="900" spc="5" dirty="0">
                <a:latin typeface="Tahoma"/>
                <a:cs typeface="Tahoma"/>
              </a:rPr>
              <a:t>Public </a:t>
            </a:r>
            <a:r>
              <a:rPr sz="900" spc="-25" dirty="0">
                <a:latin typeface="Tahoma"/>
                <a:cs typeface="Tahoma"/>
              </a:rPr>
              <a:t>amenity</a:t>
            </a:r>
            <a:r>
              <a:rPr sz="900" dirty="0">
                <a:latin typeface="Tahoma"/>
                <a:cs typeface="Tahoma"/>
              </a:rPr>
              <a:t> </a:t>
            </a:r>
            <a:r>
              <a:rPr sz="900" spc="-40" dirty="0">
                <a:latin typeface="Tahoma"/>
                <a:cs typeface="Tahoma"/>
              </a:rPr>
              <a:t>response</a:t>
            </a:r>
            <a:endParaRPr sz="900">
              <a:latin typeface="Tahoma"/>
              <a:cs typeface="Tahoma"/>
            </a:endParaRPr>
          </a:p>
          <a:p>
            <a:pPr marL="133985" indent="-121285">
              <a:lnSpc>
                <a:spcPct val="100000"/>
              </a:lnSpc>
              <a:spcBef>
                <a:spcPts val="780"/>
              </a:spcBef>
              <a:buClr>
                <a:srgbClr val="3333B2"/>
              </a:buClr>
              <a:buFont typeface="Lucida Sans Unicode"/>
              <a:buChar char="•"/>
              <a:tabLst>
                <a:tab pos="134620" algn="l"/>
              </a:tabLst>
            </a:pPr>
            <a:r>
              <a:rPr sz="900" dirty="0">
                <a:latin typeface="Tahoma"/>
                <a:cs typeface="Tahoma"/>
              </a:rPr>
              <a:t>Mitigates </a:t>
            </a:r>
            <a:r>
              <a:rPr sz="900" spc="-40" dirty="0">
                <a:latin typeface="Tahoma"/>
                <a:cs typeface="Tahoma"/>
              </a:rPr>
              <a:t>welfare losses </a:t>
            </a:r>
            <a:r>
              <a:rPr sz="900" spc="-25" dirty="0">
                <a:latin typeface="Tahoma"/>
                <a:cs typeface="Tahoma"/>
              </a:rPr>
              <a:t>for </a:t>
            </a:r>
            <a:r>
              <a:rPr sz="900" spc="-20" dirty="0">
                <a:latin typeface="Tahoma"/>
                <a:cs typeface="Tahoma"/>
              </a:rPr>
              <a:t>the</a:t>
            </a:r>
            <a:r>
              <a:rPr sz="900" spc="200" dirty="0">
                <a:latin typeface="Tahoma"/>
                <a:cs typeface="Tahoma"/>
              </a:rPr>
              <a:t> </a:t>
            </a:r>
            <a:r>
              <a:rPr sz="900" spc="-20" dirty="0">
                <a:latin typeface="Tahoma"/>
                <a:cs typeface="Tahoma"/>
              </a:rPr>
              <a:t>poor</a:t>
            </a:r>
            <a:endParaRPr sz="900">
              <a:latin typeface="Tahoma"/>
              <a:cs typeface="Tahoma"/>
            </a:endParaRPr>
          </a:p>
          <a:p>
            <a:pPr marL="133985" indent="-121285">
              <a:lnSpc>
                <a:spcPct val="100000"/>
              </a:lnSpc>
              <a:spcBef>
                <a:spcPts val="780"/>
              </a:spcBef>
              <a:buClr>
                <a:srgbClr val="3333B2"/>
              </a:buClr>
              <a:buFont typeface="Lucida Sans Unicode"/>
              <a:buChar char="•"/>
              <a:tabLst>
                <a:tab pos="134620" algn="l"/>
              </a:tabLst>
            </a:pPr>
            <a:r>
              <a:rPr sz="900" spc="-15" dirty="0">
                <a:latin typeface="Tahoma"/>
                <a:cs typeface="Tahoma"/>
              </a:rPr>
              <a:t>Redistributive, </a:t>
            </a:r>
            <a:r>
              <a:rPr sz="900" spc="-10" dirty="0">
                <a:latin typeface="Tahoma"/>
                <a:cs typeface="Tahoma"/>
              </a:rPr>
              <a:t>but </a:t>
            </a:r>
            <a:r>
              <a:rPr sz="900" spc="-20" dirty="0">
                <a:latin typeface="Tahoma"/>
                <a:cs typeface="Tahoma"/>
              </a:rPr>
              <a:t>small</a:t>
            </a:r>
            <a:r>
              <a:rPr sz="900" spc="114" dirty="0">
                <a:latin typeface="Tahoma"/>
                <a:cs typeface="Tahoma"/>
              </a:rPr>
              <a:t> </a:t>
            </a:r>
            <a:r>
              <a:rPr sz="900" spc="-30" dirty="0">
                <a:latin typeface="Tahoma"/>
                <a:cs typeface="Tahoma"/>
              </a:rPr>
              <a:t>effects</a:t>
            </a:r>
            <a:endParaRPr sz="9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487489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55" dirty="0"/>
              <a:t>Robustness </a:t>
            </a:r>
            <a:r>
              <a:rPr spc="-40" dirty="0"/>
              <a:t>of </a:t>
            </a:r>
            <a:r>
              <a:rPr i="1" spc="-80" dirty="0">
                <a:latin typeface="Arial"/>
                <a:cs typeface="Arial"/>
              </a:rPr>
              <a:t>ρ  </a:t>
            </a:r>
            <a:r>
              <a:rPr spc="-10" dirty="0"/>
              <a:t>(Elasticity </a:t>
            </a:r>
            <a:r>
              <a:rPr spc="-40" dirty="0"/>
              <a:t>of Sub.  </a:t>
            </a:r>
            <a:r>
              <a:rPr spc="-80" dirty="0"/>
              <a:t>between  </a:t>
            </a:r>
            <a:r>
              <a:rPr spc="-45" dirty="0"/>
              <a:t>Neighborhood</a:t>
            </a:r>
            <a:r>
              <a:rPr spc="-245" dirty="0"/>
              <a:t> </a:t>
            </a:r>
            <a:r>
              <a:rPr spc="-55" dirty="0"/>
              <a:t>Types</a:t>
            </a:r>
          </a:p>
        </p:txBody>
      </p:sp>
      <p:sp>
        <p:nvSpPr>
          <p:cNvPr id="3" name="object 3"/>
          <p:cNvSpPr/>
          <p:nvPr/>
        </p:nvSpPr>
        <p:spPr>
          <a:xfrm>
            <a:off x="374611" y="900112"/>
            <a:ext cx="4763135" cy="0"/>
          </a:xfrm>
          <a:custGeom>
            <a:avLst/>
            <a:gdLst/>
            <a:ahLst/>
            <a:cxnLst/>
            <a:rect l="l" t="t" r="r" b="b"/>
            <a:pathLst>
              <a:path w="4763135">
                <a:moveTo>
                  <a:pt x="0" y="0"/>
                </a:moveTo>
                <a:lnTo>
                  <a:pt x="476267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74611" y="930478"/>
            <a:ext cx="4763135" cy="0"/>
          </a:xfrm>
          <a:custGeom>
            <a:avLst/>
            <a:gdLst/>
            <a:ahLst/>
            <a:cxnLst/>
            <a:rect l="l" t="t" r="r" b="b"/>
            <a:pathLst>
              <a:path w="4763135">
                <a:moveTo>
                  <a:pt x="0" y="0"/>
                </a:moveTo>
                <a:lnTo>
                  <a:pt x="476267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323985" y="900054"/>
            <a:ext cx="8083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0" dirty="0">
                <a:latin typeface="Arial"/>
                <a:cs typeface="Arial"/>
              </a:rPr>
              <a:t>All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Households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48109" y="900054"/>
            <a:ext cx="42290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5" dirty="0">
                <a:latin typeface="Arial"/>
                <a:cs typeface="Arial"/>
              </a:rPr>
              <a:t>Renters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374611" y="1087361"/>
          <a:ext cx="4763135" cy="1056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1500"/>
                <a:gridCol w="472218"/>
                <a:gridCol w="554855"/>
                <a:gridCol w="528191"/>
                <a:gridCol w="624205"/>
                <a:gridCol w="555077"/>
                <a:gridCol w="376628"/>
              </a:tblGrid>
              <a:tr h="292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 indent="57785">
                        <a:lnSpc>
                          <a:spcPts val="1030"/>
                        </a:lnSpc>
                      </a:pPr>
                      <a:r>
                        <a:rPr sz="1000" spc="-40" dirty="0">
                          <a:latin typeface="Arial"/>
                          <a:cs typeface="Arial"/>
                        </a:rPr>
                        <a:t>Top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75565">
                        <a:lnSpc>
                          <a:spcPts val="1200"/>
                        </a:lnSpc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Decile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 indent="-41275">
                        <a:lnSpc>
                          <a:spcPts val="103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Bottom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116839">
                        <a:lnSpc>
                          <a:spcPts val="1200"/>
                        </a:lnSpc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Decile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895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0" dirty="0">
                          <a:latin typeface="Arial"/>
                          <a:cs typeface="Arial"/>
                        </a:rPr>
                        <a:t>Diff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 indent="58419">
                        <a:lnSpc>
                          <a:spcPts val="1030"/>
                        </a:lnSpc>
                      </a:pPr>
                      <a:r>
                        <a:rPr sz="1000" spc="-40" dirty="0">
                          <a:latin typeface="Arial"/>
                          <a:cs typeface="Arial"/>
                        </a:rPr>
                        <a:t>Top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227329">
                        <a:lnSpc>
                          <a:spcPts val="1200"/>
                        </a:lnSpc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Decile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 indent="-40640">
                        <a:lnSpc>
                          <a:spcPts val="103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Bottom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116205">
                        <a:lnSpc>
                          <a:spcPts val="1200"/>
                        </a:lnSpc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Decile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889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0" dirty="0">
                          <a:latin typeface="Arial"/>
                          <a:cs typeface="Arial"/>
                        </a:rPr>
                        <a:t>Diff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80" dirty="0">
                          <a:latin typeface="Arial"/>
                          <a:cs typeface="Arial"/>
                        </a:rPr>
                        <a:t>Base 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Specification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000" i="1" spc="-5" dirty="0">
                          <a:latin typeface="Arial"/>
                          <a:cs typeface="Arial"/>
                        </a:rPr>
                        <a:t>ρ </a:t>
                      </a:r>
                      <a:r>
                        <a:rPr sz="1000" spc="185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000" i="1" spc="-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3)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1.84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40" dirty="0">
                          <a:latin typeface="Arial"/>
                          <a:cs typeface="Arial"/>
                        </a:rPr>
                        <a:t>-0.14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1.98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R="11557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1.07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40" dirty="0">
                          <a:latin typeface="Arial"/>
                          <a:cs typeface="Arial"/>
                        </a:rPr>
                        <a:t>-0.51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1.58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000" i="1" spc="-60" dirty="0">
                          <a:latin typeface="Arial"/>
                          <a:cs typeface="Arial"/>
                        </a:rPr>
                        <a:t>ρ </a:t>
                      </a:r>
                      <a:r>
                        <a:rPr sz="1000" spc="185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000" i="1" spc="-4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1.69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000" spc="-40" dirty="0">
                          <a:latin typeface="Arial"/>
                          <a:cs typeface="Arial"/>
                        </a:rPr>
                        <a:t>-0.06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0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1.75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0" marB="0"/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1.02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000" spc="-40" dirty="0">
                          <a:latin typeface="Arial"/>
                          <a:cs typeface="Arial"/>
                        </a:rPr>
                        <a:t>-0.05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0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1.52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0" marB="0"/>
                </a:tc>
              </a:tr>
              <a:tr h="139700">
                <a:tc>
                  <a:txBody>
                    <a:bodyPr/>
                    <a:lstStyle/>
                    <a:p>
                      <a:pPr marL="75565">
                        <a:lnSpc>
                          <a:spcPts val="1000"/>
                        </a:lnSpc>
                      </a:pPr>
                      <a:r>
                        <a:rPr sz="1000" i="1" spc="-60" dirty="0">
                          <a:latin typeface="Arial"/>
                          <a:cs typeface="Arial"/>
                        </a:rPr>
                        <a:t>ρ </a:t>
                      </a:r>
                      <a:r>
                        <a:rPr sz="1000" spc="185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000" i="1" spc="-4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2.04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sz="1000" spc="-40" dirty="0">
                          <a:latin typeface="Arial"/>
                          <a:cs typeface="Arial"/>
                        </a:rPr>
                        <a:t>-0.12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000"/>
                        </a:lnSpc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2.15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ts val="100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1.23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sz="1000" spc="-40" dirty="0">
                          <a:latin typeface="Arial"/>
                          <a:cs typeface="Arial"/>
                        </a:rPr>
                        <a:t>-0.48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000"/>
                        </a:lnSpc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1.71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374611" y="2337155"/>
            <a:ext cx="4763135" cy="0"/>
          </a:xfrm>
          <a:custGeom>
            <a:avLst/>
            <a:gdLst/>
            <a:ahLst/>
            <a:cxnLst/>
            <a:rect l="l" t="t" r="r" b="b"/>
            <a:pathLst>
              <a:path w="4763135">
                <a:moveTo>
                  <a:pt x="0" y="0"/>
                </a:moveTo>
                <a:lnTo>
                  <a:pt x="4762677" y="0"/>
                </a:lnTo>
              </a:path>
            </a:pathLst>
          </a:custGeom>
          <a:ln w="1012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cut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527050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55" dirty="0"/>
              <a:t>Robustness </a:t>
            </a:r>
            <a:r>
              <a:rPr spc="-40" dirty="0"/>
              <a:t>of </a:t>
            </a:r>
            <a:r>
              <a:rPr i="1" spc="25" dirty="0">
                <a:latin typeface="Arial"/>
                <a:cs typeface="Arial"/>
              </a:rPr>
              <a:t>γ  </a:t>
            </a:r>
            <a:r>
              <a:rPr spc="-10" dirty="0"/>
              <a:t>(Elasticity </a:t>
            </a:r>
            <a:r>
              <a:rPr spc="-40" dirty="0"/>
              <a:t>of Sub.  </a:t>
            </a:r>
            <a:r>
              <a:rPr spc="-25" dirty="0"/>
              <a:t>within </a:t>
            </a:r>
            <a:r>
              <a:rPr spc="-65" dirty="0"/>
              <a:t>Same </a:t>
            </a:r>
            <a:r>
              <a:rPr spc="-45" dirty="0"/>
              <a:t>Type</a:t>
            </a:r>
            <a:r>
              <a:rPr spc="25" dirty="0"/>
              <a:t> </a:t>
            </a:r>
            <a:r>
              <a:rPr spc="-45" dirty="0"/>
              <a:t>Neighborhoods)</a:t>
            </a:r>
          </a:p>
        </p:txBody>
      </p:sp>
      <p:sp>
        <p:nvSpPr>
          <p:cNvPr id="3" name="object 3"/>
          <p:cNvSpPr/>
          <p:nvPr/>
        </p:nvSpPr>
        <p:spPr>
          <a:xfrm>
            <a:off x="372236" y="839368"/>
            <a:ext cx="4770120" cy="0"/>
          </a:xfrm>
          <a:custGeom>
            <a:avLst/>
            <a:gdLst/>
            <a:ahLst/>
            <a:cxnLst/>
            <a:rect l="l" t="t" r="r" b="b"/>
            <a:pathLst>
              <a:path w="4770120">
                <a:moveTo>
                  <a:pt x="0" y="0"/>
                </a:moveTo>
                <a:lnTo>
                  <a:pt x="476980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72236" y="869734"/>
            <a:ext cx="4770120" cy="0"/>
          </a:xfrm>
          <a:custGeom>
            <a:avLst/>
            <a:gdLst/>
            <a:ahLst/>
            <a:cxnLst/>
            <a:rect l="l" t="t" r="r" b="b"/>
            <a:pathLst>
              <a:path w="4770120">
                <a:moveTo>
                  <a:pt x="0" y="0"/>
                </a:moveTo>
                <a:lnTo>
                  <a:pt x="476980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328735" y="839322"/>
            <a:ext cx="8083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0" dirty="0">
                <a:latin typeface="Arial"/>
                <a:cs typeface="Arial"/>
              </a:rPr>
              <a:t>All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Households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52859" y="839322"/>
            <a:ext cx="42290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5" dirty="0">
                <a:latin typeface="Arial"/>
                <a:cs typeface="Arial"/>
              </a:rPr>
              <a:t>Renters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372236" y="1026629"/>
          <a:ext cx="4770120" cy="1412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8618"/>
                <a:gridCol w="472218"/>
                <a:gridCol w="554849"/>
                <a:gridCol w="528191"/>
                <a:gridCol w="624211"/>
                <a:gridCol w="555070"/>
                <a:gridCol w="376641"/>
              </a:tblGrid>
              <a:tr h="292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 indent="57785">
                        <a:lnSpc>
                          <a:spcPts val="1030"/>
                        </a:lnSpc>
                      </a:pPr>
                      <a:r>
                        <a:rPr sz="1000" spc="-40" dirty="0">
                          <a:latin typeface="Arial"/>
                          <a:cs typeface="Arial"/>
                        </a:rPr>
                        <a:t>Top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75565">
                        <a:lnSpc>
                          <a:spcPts val="1200"/>
                        </a:lnSpc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Decile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 indent="-41275">
                        <a:lnSpc>
                          <a:spcPts val="103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Bottom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116839">
                        <a:lnSpc>
                          <a:spcPts val="1200"/>
                        </a:lnSpc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Decile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895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0" dirty="0">
                          <a:latin typeface="Arial"/>
                          <a:cs typeface="Arial"/>
                        </a:rPr>
                        <a:t>Diff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 indent="58419">
                        <a:lnSpc>
                          <a:spcPts val="1030"/>
                        </a:lnSpc>
                      </a:pPr>
                      <a:r>
                        <a:rPr sz="1000" spc="-40" dirty="0">
                          <a:latin typeface="Arial"/>
                          <a:cs typeface="Arial"/>
                        </a:rPr>
                        <a:t>Top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227329">
                        <a:lnSpc>
                          <a:spcPts val="1200"/>
                        </a:lnSpc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Decile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 indent="-40640">
                        <a:lnSpc>
                          <a:spcPts val="103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Bottom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116205">
                        <a:lnSpc>
                          <a:spcPts val="1200"/>
                        </a:lnSpc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Decile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889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0" dirty="0">
                          <a:latin typeface="Arial"/>
                          <a:cs typeface="Arial"/>
                        </a:rPr>
                        <a:t>Diff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80" dirty="0">
                          <a:latin typeface="Arial"/>
                          <a:cs typeface="Arial"/>
                        </a:rPr>
                        <a:t>Base 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Specification 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000" i="1" spc="25" dirty="0">
                          <a:latin typeface="Arial"/>
                          <a:cs typeface="Arial"/>
                        </a:rPr>
                        <a:t>γ </a:t>
                      </a:r>
                      <a:r>
                        <a:rPr sz="1000" spc="185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000" i="1" spc="-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5)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1.84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40" dirty="0">
                          <a:latin typeface="Arial"/>
                          <a:cs typeface="Arial"/>
                        </a:rPr>
                        <a:t>-0.14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1.98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R="11557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1.07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40" dirty="0">
                          <a:latin typeface="Arial"/>
                          <a:cs typeface="Arial"/>
                        </a:rPr>
                        <a:t>-0.51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1.58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000" i="1" spc="10" dirty="0">
                          <a:latin typeface="Arial"/>
                          <a:cs typeface="Arial"/>
                        </a:rPr>
                        <a:t>γ </a:t>
                      </a:r>
                      <a:r>
                        <a:rPr sz="1000" spc="185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2.08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000" spc="-40" dirty="0">
                          <a:latin typeface="Arial"/>
                          <a:cs typeface="Arial"/>
                        </a:rPr>
                        <a:t>-0.06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0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2.13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0" marB="0"/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1.30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000" spc="-40" dirty="0">
                          <a:latin typeface="Arial"/>
                          <a:cs typeface="Arial"/>
                        </a:rPr>
                        <a:t>-0.45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0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1.75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0" marB="0"/>
                </a:tc>
              </a:tr>
              <a:tr h="139700">
                <a:tc>
                  <a:txBody>
                    <a:bodyPr/>
                    <a:lstStyle/>
                    <a:p>
                      <a:pPr marL="75565">
                        <a:lnSpc>
                          <a:spcPts val="1050"/>
                        </a:lnSpc>
                      </a:pPr>
                      <a:r>
                        <a:rPr sz="1000" i="1" spc="10" dirty="0">
                          <a:latin typeface="Arial"/>
                          <a:cs typeface="Arial"/>
                        </a:rPr>
                        <a:t>γ </a:t>
                      </a:r>
                      <a:r>
                        <a:rPr sz="1000" spc="185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1.71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</a:pPr>
                      <a:r>
                        <a:rPr sz="1000" spc="-40" dirty="0">
                          <a:latin typeface="Arial"/>
                          <a:cs typeface="Arial"/>
                        </a:rPr>
                        <a:t>-0.18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050"/>
                        </a:lnSpc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1.90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ts val="105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0.94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</a:pPr>
                      <a:r>
                        <a:rPr sz="1000" spc="-40" dirty="0">
                          <a:latin typeface="Arial"/>
                          <a:cs typeface="Arial"/>
                        </a:rPr>
                        <a:t>-0.55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050"/>
                        </a:lnSpc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1.49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317500">
                <a:tc>
                  <a:txBody>
                    <a:bodyPr/>
                    <a:lstStyle/>
                    <a:p>
                      <a:pPr marL="75565">
                        <a:lnSpc>
                          <a:spcPts val="1060"/>
                        </a:lnSpc>
                      </a:pPr>
                      <a:r>
                        <a:rPr sz="1000" i="1" spc="10" dirty="0">
                          <a:latin typeface="Arial"/>
                          <a:cs typeface="Arial"/>
                        </a:rPr>
                        <a:t>γ </a:t>
                      </a:r>
                      <a:r>
                        <a:rPr sz="1000" spc="185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MS Gothic"/>
                          <a:cs typeface="MS Gothic"/>
                        </a:rPr>
                        <a:t>∞</a:t>
                      </a:r>
                      <a:endParaRPr sz="1000">
                        <a:latin typeface="MS Gothic"/>
                        <a:cs typeface="MS Gothic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60"/>
                        </a:lnSpc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1.25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60"/>
                        </a:lnSpc>
                      </a:pPr>
                      <a:r>
                        <a:rPr sz="1000" spc="-40" dirty="0">
                          <a:latin typeface="Arial"/>
                          <a:cs typeface="Arial"/>
                        </a:rPr>
                        <a:t>-0.35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060"/>
                        </a:lnSpc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1.60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ts val="106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0.49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60"/>
                        </a:lnSpc>
                      </a:pPr>
                      <a:r>
                        <a:rPr sz="1000" spc="-40" dirty="0">
                          <a:latin typeface="Arial"/>
                          <a:cs typeface="Arial"/>
                        </a:rPr>
                        <a:t>-0.69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060"/>
                        </a:lnSpc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1.18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ut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439420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55" dirty="0"/>
              <a:t>Robustness </a:t>
            </a:r>
            <a:r>
              <a:rPr spc="-40" dirty="0"/>
              <a:t>of </a:t>
            </a:r>
            <a:r>
              <a:rPr i="1" spc="85" dirty="0">
                <a:latin typeface="Arial"/>
                <a:cs typeface="Arial"/>
              </a:rPr>
              <a:t>α </a:t>
            </a:r>
            <a:r>
              <a:rPr spc="-50" dirty="0"/>
              <a:t>(Share </a:t>
            </a:r>
            <a:r>
              <a:rPr spc="-40" dirty="0"/>
              <a:t>of </a:t>
            </a:r>
            <a:r>
              <a:rPr spc="-50" dirty="0"/>
              <a:t>Spending </a:t>
            </a:r>
            <a:r>
              <a:rPr spc="-60" dirty="0"/>
              <a:t>on </a:t>
            </a:r>
            <a:r>
              <a:rPr spc="75" dirty="0"/>
              <a:t> </a:t>
            </a:r>
            <a:r>
              <a:rPr spc="-15" dirty="0"/>
              <a:t>Private </a:t>
            </a:r>
            <a:r>
              <a:rPr spc="-30" dirty="0"/>
              <a:t>Amenities)</a:t>
            </a:r>
          </a:p>
        </p:txBody>
      </p:sp>
      <p:sp>
        <p:nvSpPr>
          <p:cNvPr id="3" name="object 3"/>
          <p:cNvSpPr/>
          <p:nvPr/>
        </p:nvSpPr>
        <p:spPr>
          <a:xfrm>
            <a:off x="348195" y="900112"/>
            <a:ext cx="4842510" cy="0"/>
          </a:xfrm>
          <a:custGeom>
            <a:avLst/>
            <a:gdLst/>
            <a:ahLst/>
            <a:cxnLst/>
            <a:rect l="l" t="t" r="r" b="b"/>
            <a:pathLst>
              <a:path w="4842510">
                <a:moveTo>
                  <a:pt x="0" y="0"/>
                </a:moveTo>
                <a:lnTo>
                  <a:pt x="484193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48195" y="930478"/>
            <a:ext cx="4842510" cy="0"/>
          </a:xfrm>
          <a:custGeom>
            <a:avLst/>
            <a:gdLst/>
            <a:ahLst/>
            <a:cxnLst/>
            <a:rect l="l" t="t" r="r" b="b"/>
            <a:pathLst>
              <a:path w="4842510">
                <a:moveTo>
                  <a:pt x="0" y="0"/>
                </a:moveTo>
                <a:lnTo>
                  <a:pt x="484193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376817" y="900054"/>
            <a:ext cx="8083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0" dirty="0">
                <a:latin typeface="Arial"/>
                <a:cs typeface="Arial"/>
              </a:rPr>
              <a:t>All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Households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00941" y="900054"/>
            <a:ext cx="42290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5" dirty="0">
                <a:latin typeface="Arial"/>
                <a:cs typeface="Arial"/>
              </a:rPr>
              <a:t>Renters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348195" y="1087361"/>
          <a:ext cx="4842510" cy="1056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30756"/>
                <a:gridCol w="472216"/>
                <a:gridCol w="554851"/>
                <a:gridCol w="528197"/>
                <a:gridCol w="624203"/>
                <a:gridCol w="555072"/>
                <a:gridCol w="376639"/>
              </a:tblGrid>
              <a:tr h="292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 indent="57785">
                        <a:lnSpc>
                          <a:spcPts val="1030"/>
                        </a:lnSpc>
                      </a:pPr>
                      <a:r>
                        <a:rPr sz="1000" spc="-40" dirty="0">
                          <a:latin typeface="Arial"/>
                          <a:cs typeface="Arial"/>
                        </a:rPr>
                        <a:t>Top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75565">
                        <a:lnSpc>
                          <a:spcPts val="1200"/>
                        </a:lnSpc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Decile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 indent="-41275">
                        <a:lnSpc>
                          <a:spcPts val="103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Bottom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116839">
                        <a:lnSpc>
                          <a:spcPts val="1200"/>
                        </a:lnSpc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Decile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895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0" dirty="0">
                          <a:latin typeface="Arial"/>
                          <a:cs typeface="Arial"/>
                        </a:rPr>
                        <a:t>Diff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 indent="58419">
                        <a:lnSpc>
                          <a:spcPts val="1030"/>
                        </a:lnSpc>
                      </a:pPr>
                      <a:r>
                        <a:rPr sz="1000" spc="-40" dirty="0">
                          <a:latin typeface="Arial"/>
                          <a:cs typeface="Arial"/>
                        </a:rPr>
                        <a:t>Top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227329">
                        <a:lnSpc>
                          <a:spcPts val="1200"/>
                        </a:lnSpc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Decile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 indent="-40640">
                        <a:lnSpc>
                          <a:spcPts val="103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Bottom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116205">
                        <a:lnSpc>
                          <a:spcPts val="1200"/>
                        </a:lnSpc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Decile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889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0" dirty="0">
                          <a:latin typeface="Arial"/>
                          <a:cs typeface="Arial"/>
                        </a:rPr>
                        <a:t>Diff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80" dirty="0">
                          <a:latin typeface="Arial"/>
                          <a:cs typeface="Arial"/>
                        </a:rPr>
                        <a:t>Base 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Specification </a:t>
                      </a:r>
                      <a:r>
                        <a:rPr sz="1000" spc="5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000" i="1" spc="50" dirty="0">
                          <a:latin typeface="Arial"/>
                          <a:cs typeface="Arial"/>
                        </a:rPr>
                        <a:t>α </a:t>
                      </a:r>
                      <a:r>
                        <a:rPr sz="1000" spc="185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000" i="1" spc="-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15)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1.84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40" dirty="0">
                          <a:latin typeface="Arial"/>
                          <a:cs typeface="Arial"/>
                        </a:rPr>
                        <a:t>-0.14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1.98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R="11557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1.07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40" dirty="0">
                          <a:latin typeface="Arial"/>
                          <a:cs typeface="Arial"/>
                        </a:rPr>
                        <a:t>-0.51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1.58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000" i="1" spc="60" dirty="0">
                          <a:latin typeface="Arial"/>
                          <a:cs typeface="Arial"/>
                        </a:rPr>
                        <a:t>α </a:t>
                      </a:r>
                      <a:r>
                        <a:rPr sz="1000" spc="185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0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000" i="1" spc="-5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05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1.69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000" spc="-40" dirty="0">
                          <a:latin typeface="Arial"/>
                          <a:cs typeface="Arial"/>
                        </a:rPr>
                        <a:t>-0.09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0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1.77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0" marB="0"/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1.04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000" spc="-40" dirty="0">
                          <a:latin typeface="Arial"/>
                          <a:cs typeface="Arial"/>
                        </a:rPr>
                        <a:t>-0.26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0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1.30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0" marB="0"/>
                </a:tc>
              </a:tr>
              <a:tr h="139700">
                <a:tc>
                  <a:txBody>
                    <a:bodyPr/>
                    <a:lstStyle/>
                    <a:p>
                      <a:pPr marL="75565">
                        <a:lnSpc>
                          <a:spcPts val="1000"/>
                        </a:lnSpc>
                      </a:pPr>
                      <a:r>
                        <a:rPr sz="1000" i="1" spc="60" dirty="0">
                          <a:latin typeface="Arial"/>
                          <a:cs typeface="Arial"/>
                        </a:rPr>
                        <a:t>α </a:t>
                      </a:r>
                      <a:r>
                        <a:rPr sz="1000" spc="185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0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000" i="1" spc="-5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25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1.92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sz="1000" spc="-40" dirty="0">
                          <a:latin typeface="Arial"/>
                          <a:cs typeface="Arial"/>
                        </a:rPr>
                        <a:t>-0.15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000"/>
                        </a:lnSpc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2.07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ts val="100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1.09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sz="1000" spc="-40" dirty="0">
                          <a:latin typeface="Arial"/>
                          <a:cs typeface="Arial"/>
                        </a:rPr>
                        <a:t>-0.64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000"/>
                        </a:lnSpc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1.73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348195" y="2337155"/>
            <a:ext cx="4842510" cy="0"/>
          </a:xfrm>
          <a:custGeom>
            <a:avLst/>
            <a:gdLst/>
            <a:ahLst/>
            <a:cxnLst/>
            <a:rect l="l" t="t" r="r" b="b"/>
            <a:pathLst>
              <a:path w="4842510">
                <a:moveTo>
                  <a:pt x="0" y="0"/>
                </a:moveTo>
                <a:lnTo>
                  <a:pt x="4841938" y="0"/>
                </a:lnTo>
              </a:path>
            </a:pathLst>
          </a:custGeom>
          <a:ln w="1012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cut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147510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35" dirty="0"/>
              <a:t>Future</a:t>
            </a:r>
            <a:r>
              <a:rPr spc="-5" dirty="0"/>
              <a:t> </a:t>
            </a:r>
            <a:r>
              <a:rPr spc="-25" dirty="0"/>
              <a:t>Predictions?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3830" y="700435"/>
            <a:ext cx="4036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5" dirty="0">
                <a:latin typeface="Arial"/>
                <a:cs typeface="Arial"/>
              </a:rPr>
              <a:t>Thought </a:t>
            </a:r>
            <a:r>
              <a:rPr sz="1000" spc="-35" dirty="0">
                <a:latin typeface="Arial"/>
                <a:cs typeface="Arial"/>
              </a:rPr>
              <a:t>Experiment:  </a:t>
            </a:r>
            <a:r>
              <a:rPr sz="1000" spc="-15" dirty="0">
                <a:latin typeface="Arial"/>
                <a:cs typeface="Arial"/>
              </a:rPr>
              <a:t>Start in </a:t>
            </a:r>
            <a:r>
              <a:rPr sz="1000" spc="-60" dirty="0">
                <a:latin typeface="Arial"/>
                <a:cs typeface="Arial"/>
              </a:rPr>
              <a:t>2014  </a:t>
            </a:r>
            <a:r>
              <a:rPr sz="1000" spc="-55" dirty="0">
                <a:latin typeface="Arial"/>
                <a:cs typeface="Arial"/>
              </a:rPr>
              <a:t>and </a:t>
            </a:r>
            <a:r>
              <a:rPr sz="1000" spc="-65" dirty="0">
                <a:latin typeface="Arial"/>
                <a:cs typeface="Arial"/>
              </a:rPr>
              <a:t>increase  </a:t>
            </a:r>
            <a:r>
              <a:rPr sz="1000" spc="-50" dirty="0">
                <a:latin typeface="Arial"/>
                <a:cs typeface="Arial"/>
              </a:rPr>
              <a:t>income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spc="-70" dirty="0">
                <a:latin typeface="Arial"/>
                <a:cs typeface="Arial"/>
              </a:rPr>
              <a:t>everyone  </a:t>
            </a:r>
            <a:r>
              <a:rPr sz="1000" spc="-60" dirty="0">
                <a:latin typeface="Arial"/>
                <a:cs typeface="Arial"/>
              </a:rPr>
              <a:t>by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i="1" spc="-45" dirty="0">
                <a:latin typeface="Trebuchet MS"/>
                <a:cs typeface="Trebuchet MS"/>
              </a:rPr>
              <a:t>x </a:t>
            </a:r>
            <a:r>
              <a:rPr sz="1000" spc="-60" dirty="0">
                <a:latin typeface="Arial"/>
                <a:cs typeface="Arial"/>
              </a:rPr>
              <a:t>%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39013" y="1005966"/>
            <a:ext cx="4869815" cy="0"/>
          </a:xfrm>
          <a:custGeom>
            <a:avLst/>
            <a:gdLst/>
            <a:ahLst/>
            <a:cxnLst/>
            <a:rect l="l" t="t" r="r" b="b"/>
            <a:pathLst>
              <a:path w="4869815">
                <a:moveTo>
                  <a:pt x="0" y="0"/>
                </a:moveTo>
                <a:lnTo>
                  <a:pt x="4869484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9013" y="1036332"/>
            <a:ext cx="4869815" cy="0"/>
          </a:xfrm>
          <a:custGeom>
            <a:avLst/>
            <a:gdLst/>
            <a:ahLst/>
            <a:cxnLst/>
            <a:rect l="l" t="t" r="r" b="b"/>
            <a:pathLst>
              <a:path w="4869815">
                <a:moveTo>
                  <a:pt x="0" y="0"/>
                </a:moveTo>
                <a:lnTo>
                  <a:pt x="4869484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300287" y="1005921"/>
            <a:ext cx="8083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0" dirty="0">
                <a:latin typeface="Arial"/>
                <a:cs typeface="Arial"/>
              </a:rPr>
              <a:t>All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Households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87673" y="1005921"/>
            <a:ext cx="42290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5" dirty="0">
                <a:latin typeface="Arial"/>
                <a:cs typeface="Arial"/>
              </a:rPr>
              <a:t>Renters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339013" y="1193228"/>
          <a:ext cx="4869815" cy="1056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31807"/>
                <a:gridCol w="472182"/>
                <a:gridCol w="554885"/>
                <a:gridCol w="591408"/>
                <a:gridCol w="624220"/>
                <a:gridCol w="555107"/>
                <a:gridCol w="439872"/>
              </a:tblGrid>
              <a:tr h="292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 indent="57785">
                        <a:lnSpc>
                          <a:spcPts val="1030"/>
                        </a:lnSpc>
                      </a:pPr>
                      <a:r>
                        <a:rPr sz="1000" spc="-40" dirty="0">
                          <a:latin typeface="Arial"/>
                          <a:cs typeface="Arial"/>
                        </a:rPr>
                        <a:t>Top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75565">
                        <a:lnSpc>
                          <a:spcPts val="1200"/>
                        </a:lnSpc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Decile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 indent="-41275">
                        <a:lnSpc>
                          <a:spcPts val="103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Bottom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116839">
                        <a:lnSpc>
                          <a:spcPts val="1200"/>
                        </a:lnSpc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Decile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212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0" dirty="0">
                          <a:latin typeface="Arial"/>
                          <a:cs typeface="Arial"/>
                        </a:rPr>
                        <a:t>Diff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 indent="58419">
                        <a:lnSpc>
                          <a:spcPts val="1030"/>
                        </a:lnSpc>
                      </a:pPr>
                      <a:r>
                        <a:rPr sz="1000" spc="-40" dirty="0">
                          <a:latin typeface="Arial"/>
                          <a:cs typeface="Arial"/>
                        </a:rPr>
                        <a:t>Top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227329">
                        <a:lnSpc>
                          <a:spcPts val="1200"/>
                        </a:lnSpc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Decile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 indent="-40640">
                        <a:lnSpc>
                          <a:spcPts val="103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Bottom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116205">
                        <a:lnSpc>
                          <a:spcPts val="1200"/>
                        </a:lnSpc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Decile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0" dirty="0">
                          <a:latin typeface="Arial"/>
                          <a:cs typeface="Arial"/>
                        </a:rPr>
                        <a:t>Diff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1000" spc="-15" dirty="0">
                          <a:latin typeface="Arial"/>
                          <a:cs typeface="Arial"/>
                        </a:rPr>
                        <a:t>Additional ∆Income </a:t>
                      </a:r>
                      <a:r>
                        <a:rPr sz="1000" spc="185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0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10%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1.71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spc="-40" dirty="0">
                          <a:latin typeface="Arial"/>
                          <a:cs typeface="Arial"/>
                        </a:rPr>
                        <a:t>-0.59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07314">
                        <a:lnSpc>
                          <a:spcPct val="100000"/>
                        </a:lnSpc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2.39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115570" algn="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4.41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2.49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1.92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marL="75565">
                        <a:lnSpc>
                          <a:spcPts val="1050"/>
                        </a:lnSpc>
                      </a:pPr>
                      <a:r>
                        <a:rPr sz="1000" spc="-15" dirty="0">
                          <a:latin typeface="Arial"/>
                          <a:cs typeface="Arial"/>
                        </a:rPr>
                        <a:t>Additional ∆Income </a:t>
                      </a:r>
                      <a:r>
                        <a:rPr sz="1000" spc="185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0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20%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7.02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</a:pPr>
                      <a:r>
                        <a:rPr sz="1000" spc="-40" dirty="0">
                          <a:latin typeface="Arial"/>
                          <a:cs typeface="Arial"/>
                        </a:rPr>
                        <a:t>-1.57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ts val="1050"/>
                        </a:lnSpc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8.59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ts val="105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8.79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1.11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7.68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39700">
                <a:tc>
                  <a:txBody>
                    <a:bodyPr/>
                    <a:lstStyle/>
                    <a:p>
                      <a:pPr marL="75565">
                        <a:lnSpc>
                          <a:spcPts val="1000"/>
                        </a:lnSpc>
                      </a:pPr>
                      <a:r>
                        <a:rPr sz="1000" spc="-15" dirty="0">
                          <a:latin typeface="Arial"/>
                          <a:cs typeface="Arial"/>
                        </a:rPr>
                        <a:t>Additional ∆Income </a:t>
                      </a:r>
                      <a:r>
                        <a:rPr sz="1000" spc="185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0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30%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sz="1000" spc="-50" dirty="0">
                          <a:latin typeface="Arial"/>
                          <a:cs typeface="Arial"/>
                        </a:rPr>
                        <a:t>10.64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sz="1000" spc="-40" dirty="0">
                          <a:latin typeface="Arial"/>
                          <a:cs typeface="Arial"/>
                        </a:rPr>
                        <a:t>-2.66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000"/>
                        </a:lnSpc>
                      </a:pPr>
                      <a:r>
                        <a:rPr sz="1000" spc="-50" dirty="0">
                          <a:latin typeface="Arial"/>
                          <a:cs typeface="Arial"/>
                        </a:rPr>
                        <a:t>13.30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3820" algn="r">
                        <a:lnSpc>
                          <a:spcPts val="100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10.88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sz="1000" spc="-40" dirty="0">
                          <a:latin typeface="Arial"/>
                          <a:cs typeface="Arial"/>
                        </a:rPr>
                        <a:t>-1.79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sz="1000" spc="-50" dirty="0">
                          <a:latin typeface="Arial"/>
                          <a:cs typeface="Arial"/>
                        </a:rPr>
                        <a:t>12.67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339013" y="2443009"/>
            <a:ext cx="4869815" cy="0"/>
          </a:xfrm>
          <a:custGeom>
            <a:avLst/>
            <a:gdLst/>
            <a:ahLst/>
            <a:cxnLst/>
            <a:rect l="l" t="t" r="r" b="b"/>
            <a:pathLst>
              <a:path w="4869815">
                <a:moveTo>
                  <a:pt x="0" y="0"/>
                </a:moveTo>
                <a:lnTo>
                  <a:pt x="4869484" y="0"/>
                </a:lnTo>
              </a:path>
            </a:pathLst>
          </a:custGeom>
          <a:ln w="1012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cut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227520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35" dirty="0"/>
              <a:t>Counterfactual </a:t>
            </a:r>
            <a:r>
              <a:rPr spc="-10" dirty="0"/>
              <a:t>Policy</a:t>
            </a:r>
            <a:r>
              <a:rPr spc="60" dirty="0"/>
              <a:t> </a:t>
            </a:r>
            <a:r>
              <a:rPr spc="-35" dirty="0"/>
              <a:t>Analysis</a:t>
            </a:r>
          </a:p>
        </p:txBody>
      </p:sp>
      <p:sp>
        <p:nvSpPr>
          <p:cNvPr id="3" name="object 3"/>
          <p:cNvSpPr/>
          <p:nvPr/>
        </p:nvSpPr>
        <p:spPr>
          <a:xfrm>
            <a:off x="1354378" y="612736"/>
            <a:ext cx="316230" cy="0"/>
          </a:xfrm>
          <a:custGeom>
            <a:avLst/>
            <a:gdLst/>
            <a:ahLst/>
            <a:cxnLst/>
            <a:rect l="l" t="t" r="r" b="b"/>
            <a:pathLst>
              <a:path w="316230">
                <a:moveTo>
                  <a:pt x="0" y="0"/>
                </a:moveTo>
                <a:lnTo>
                  <a:pt x="3156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41678" y="431208"/>
            <a:ext cx="307721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30" dirty="0">
                <a:latin typeface="Arial"/>
                <a:cs typeface="Arial"/>
              </a:rPr>
              <a:t>Policy:  </a:t>
            </a:r>
            <a:r>
              <a:rPr sz="1000" spc="-60" dirty="0">
                <a:latin typeface="Arial"/>
                <a:cs typeface="Arial"/>
              </a:rPr>
              <a:t>5%  </a:t>
            </a:r>
            <a:r>
              <a:rPr sz="1000" spc="-15" dirty="0">
                <a:latin typeface="Arial"/>
                <a:cs typeface="Arial"/>
              </a:rPr>
              <a:t>tax </a:t>
            </a:r>
            <a:r>
              <a:rPr sz="1000" spc="-55" dirty="0">
                <a:latin typeface="Arial"/>
                <a:cs typeface="Arial"/>
              </a:rPr>
              <a:t>on  </a:t>
            </a:r>
            <a:r>
              <a:rPr sz="1000" i="1" spc="75" dirty="0">
                <a:latin typeface="Trebuchet MS"/>
                <a:cs typeface="Trebuchet MS"/>
              </a:rPr>
              <a:t>DH </a:t>
            </a:r>
            <a:r>
              <a:rPr sz="1000" spc="-25" dirty="0">
                <a:latin typeface="Arial"/>
                <a:cs typeface="Arial"/>
              </a:rPr>
              <a:t>redistributed </a:t>
            </a:r>
            <a:r>
              <a:rPr sz="1000" spc="5" dirty="0">
                <a:latin typeface="Arial"/>
                <a:cs typeface="Arial"/>
              </a:rPr>
              <a:t>to </a:t>
            </a:r>
            <a:r>
              <a:rPr sz="1000" spc="-60" dirty="0">
                <a:latin typeface="Arial"/>
                <a:cs typeface="Arial"/>
              </a:rPr>
              <a:t>subsidize  </a:t>
            </a:r>
            <a:r>
              <a:rPr sz="1000" i="1" spc="60" dirty="0">
                <a:latin typeface="Trebuchet MS"/>
                <a:cs typeface="Trebuchet MS"/>
              </a:rPr>
              <a:t>DL</a:t>
            </a:r>
            <a:r>
              <a:rPr sz="1000" i="1" spc="-114" dirty="0">
                <a:latin typeface="Trebuchet MS"/>
                <a:cs typeface="Trebuchet MS"/>
              </a:rPr>
              <a:t> </a:t>
            </a:r>
            <a:r>
              <a:rPr sz="1000" spc="-40" dirty="0">
                <a:latin typeface="Arial"/>
                <a:cs typeface="Arial"/>
              </a:rPr>
              <a:t>rents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4274" y="833622"/>
            <a:ext cx="229235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b="1" spc="-30" dirty="0">
                <a:latin typeface="Gill Sans MT"/>
                <a:cs typeface="Gill Sans MT"/>
              </a:rPr>
              <a:t>Change  </a:t>
            </a:r>
            <a:r>
              <a:rPr sz="900" b="1" spc="-20" dirty="0">
                <a:latin typeface="Gill Sans MT"/>
                <a:cs typeface="Gill Sans MT"/>
              </a:rPr>
              <a:t>in </a:t>
            </a:r>
            <a:r>
              <a:rPr sz="900" b="1" spc="-15" dirty="0">
                <a:latin typeface="Gill Sans MT"/>
                <a:cs typeface="Gill Sans MT"/>
              </a:rPr>
              <a:t>U-shape </a:t>
            </a:r>
            <a:r>
              <a:rPr sz="900" b="1" spc="-25" dirty="0">
                <a:latin typeface="Gill Sans MT"/>
                <a:cs typeface="Gill Sans MT"/>
              </a:rPr>
              <a:t>with  </a:t>
            </a:r>
            <a:r>
              <a:rPr sz="900" b="1" spc="-20" dirty="0">
                <a:latin typeface="Gill Sans MT"/>
                <a:cs typeface="Gill Sans MT"/>
              </a:rPr>
              <a:t>and </a:t>
            </a:r>
            <a:r>
              <a:rPr sz="900" b="1" spc="-25" dirty="0">
                <a:latin typeface="Gill Sans MT"/>
                <a:cs typeface="Gill Sans MT"/>
              </a:rPr>
              <a:t>without</a:t>
            </a:r>
            <a:r>
              <a:rPr sz="900" b="1" spc="114" dirty="0">
                <a:latin typeface="Gill Sans MT"/>
                <a:cs typeface="Gill Sans MT"/>
              </a:rPr>
              <a:t> </a:t>
            </a:r>
            <a:r>
              <a:rPr sz="900" b="1" spc="-20" dirty="0">
                <a:latin typeface="Gill Sans MT"/>
                <a:cs typeface="Gill Sans MT"/>
              </a:rPr>
              <a:t>policy</a:t>
            </a:r>
            <a:endParaRPr sz="900">
              <a:latin typeface="Gill Sans MT"/>
              <a:cs typeface="Gill Sans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87921" y="1089901"/>
            <a:ext cx="2540000" cy="14414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02920" y="2746395"/>
            <a:ext cx="217360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285">
              <a:lnSpc>
                <a:spcPct val="100000"/>
              </a:lnSpc>
              <a:spcBef>
                <a:spcPts val="95"/>
              </a:spcBef>
              <a:buClr>
                <a:srgbClr val="3333B2"/>
              </a:buClr>
              <a:buFont typeface="Lucida Sans Unicode"/>
              <a:buChar char="•"/>
              <a:tabLst>
                <a:tab pos="134620" algn="l"/>
              </a:tabLst>
            </a:pPr>
            <a:r>
              <a:rPr sz="900" spc="-25" dirty="0">
                <a:latin typeface="Tahoma"/>
                <a:cs typeface="Tahoma"/>
              </a:rPr>
              <a:t>Large effect </a:t>
            </a:r>
            <a:r>
              <a:rPr sz="900" spc="-30" dirty="0">
                <a:latin typeface="Tahoma"/>
                <a:cs typeface="Tahoma"/>
              </a:rPr>
              <a:t>on </a:t>
            </a:r>
            <a:r>
              <a:rPr sz="900" spc="-20" dirty="0">
                <a:latin typeface="Tahoma"/>
                <a:cs typeface="Tahoma"/>
              </a:rPr>
              <a:t>curbing </a:t>
            </a:r>
            <a:r>
              <a:rPr sz="900" spc="-15" dirty="0">
                <a:latin typeface="Tahoma"/>
                <a:cs typeface="Tahoma"/>
              </a:rPr>
              <a:t>gentrification</a:t>
            </a:r>
            <a:r>
              <a:rPr sz="900" spc="235" dirty="0">
                <a:latin typeface="Tahoma"/>
                <a:cs typeface="Tahoma"/>
              </a:rPr>
              <a:t> </a:t>
            </a:r>
            <a:r>
              <a:rPr sz="900" spc="-30" dirty="0">
                <a:latin typeface="Tahoma"/>
                <a:cs typeface="Tahoma"/>
              </a:rPr>
              <a:t>and</a:t>
            </a:r>
            <a:endParaRPr sz="9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4700" y="2885574"/>
            <a:ext cx="134556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-15" dirty="0">
                <a:latin typeface="Tahoma"/>
                <a:cs typeface="Tahoma"/>
              </a:rPr>
              <a:t>maintaining social</a:t>
            </a:r>
            <a:r>
              <a:rPr sz="900" spc="35" dirty="0">
                <a:latin typeface="Tahoma"/>
                <a:cs typeface="Tahoma"/>
              </a:rPr>
              <a:t> </a:t>
            </a:r>
            <a:r>
              <a:rPr sz="900" spc="-20" dirty="0">
                <a:latin typeface="Tahoma"/>
                <a:cs typeface="Tahoma"/>
              </a:rPr>
              <a:t>diversity</a:t>
            </a:r>
            <a:endParaRPr sz="9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70795" y="833622"/>
            <a:ext cx="1854835" cy="3314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b="1" spc="-30" dirty="0">
                <a:latin typeface="Gill Sans MT"/>
                <a:cs typeface="Gill Sans MT"/>
              </a:rPr>
              <a:t>Change </a:t>
            </a:r>
            <a:r>
              <a:rPr sz="900" b="1" spc="-20" dirty="0">
                <a:latin typeface="Gill Sans MT"/>
                <a:cs typeface="Gill Sans MT"/>
              </a:rPr>
              <a:t>in </a:t>
            </a:r>
            <a:r>
              <a:rPr sz="900" b="1" spc="-5" dirty="0">
                <a:latin typeface="Gill Sans MT"/>
                <a:cs typeface="Gill Sans MT"/>
              </a:rPr>
              <a:t>2014 </a:t>
            </a:r>
            <a:r>
              <a:rPr sz="900" b="1" spc="-35" dirty="0">
                <a:latin typeface="Gill Sans MT"/>
                <a:cs typeface="Gill Sans MT"/>
              </a:rPr>
              <a:t>welfare  </a:t>
            </a:r>
            <a:r>
              <a:rPr sz="900" b="1" spc="-20" dirty="0">
                <a:latin typeface="Gill Sans MT"/>
                <a:cs typeface="Gill Sans MT"/>
              </a:rPr>
              <a:t>with</a:t>
            </a:r>
            <a:r>
              <a:rPr sz="900" b="1" spc="200" dirty="0">
                <a:latin typeface="Gill Sans MT"/>
                <a:cs typeface="Gill Sans MT"/>
              </a:rPr>
              <a:t> </a:t>
            </a:r>
            <a:r>
              <a:rPr sz="900" b="1" spc="-20" dirty="0">
                <a:latin typeface="Gill Sans MT"/>
                <a:cs typeface="Gill Sans MT"/>
              </a:rPr>
              <a:t>policy</a:t>
            </a:r>
            <a:endParaRPr sz="900">
              <a:latin typeface="Gill Sans MT"/>
              <a:cs typeface="Gill Sans MT"/>
            </a:endParaRPr>
          </a:p>
          <a:p>
            <a:pPr marL="543560">
              <a:lnSpc>
                <a:spcPct val="100000"/>
              </a:lnSpc>
              <a:spcBef>
                <a:spcPts val="670"/>
              </a:spcBef>
            </a:pPr>
            <a:r>
              <a:rPr sz="550" b="1" dirty="0">
                <a:latin typeface="Arial"/>
                <a:cs typeface="Arial"/>
              </a:rPr>
              <a:t>Change in </a:t>
            </a:r>
            <a:r>
              <a:rPr sz="550" b="1" spc="-5" dirty="0">
                <a:latin typeface="Arial"/>
                <a:cs typeface="Arial"/>
              </a:rPr>
              <a:t>CV </a:t>
            </a:r>
            <a:r>
              <a:rPr sz="550" b="1" dirty="0">
                <a:latin typeface="Arial"/>
                <a:cs typeface="Arial"/>
              </a:rPr>
              <a:t>induced by</a:t>
            </a:r>
            <a:r>
              <a:rPr sz="550" b="1" spc="-85" dirty="0">
                <a:latin typeface="Arial"/>
                <a:cs typeface="Arial"/>
              </a:rPr>
              <a:t> </a:t>
            </a:r>
            <a:r>
              <a:rPr sz="550" b="1" dirty="0">
                <a:latin typeface="Arial"/>
                <a:cs typeface="Arial"/>
              </a:rPr>
              <a:t>policy</a:t>
            </a:r>
            <a:endParaRPr sz="5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457537" y="1328934"/>
            <a:ext cx="1968500" cy="0"/>
          </a:xfrm>
          <a:custGeom>
            <a:avLst/>
            <a:gdLst/>
            <a:ahLst/>
            <a:cxnLst/>
            <a:rect l="l" t="t" r="r" b="b"/>
            <a:pathLst>
              <a:path w="1968500">
                <a:moveTo>
                  <a:pt x="0" y="0"/>
                </a:moveTo>
                <a:lnTo>
                  <a:pt x="1968500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588773" y="1198352"/>
            <a:ext cx="66040" cy="130810"/>
          </a:xfrm>
          <a:custGeom>
            <a:avLst/>
            <a:gdLst/>
            <a:ahLst/>
            <a:cxnLst/>
            <a:rect l="l" t="t" r="r" b="b"/>
            <a:pathLst>
              <a:path w="66039" h="130809">
                <a:moveTo>
                  <a:pt x="0" y="130582"/>
                </a:moveTo>
                <a:lnTo>
                  <a:pt x="65613" y="130582"/>
                </a:lnTo>
                <a:lnTo>
                  <a:pt x="65613" y="0"/>
                </a:lnTo>
                <a:lnTo>
                  <a:pt x="0" y="0"/>
                </a:lnTo>
                <a:lnTo>
                  <a:pt x="0" y="130582"/>
                </a:lnTo>
                <a:close/>
              </a:path>
            </a:pathLst>
          </a:custGeom>
          <a:solidFill>
            <a:srgbClr val="007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752812" y="1304944"/>
            <a:ext cx="66040" cy="0"/>
          </a:xfrm>
          <a:custGeom>
            <a:avLst/>
            <a:gdLst/>
            <a:ahLst/>
            <a:cxnLst/>
            <a:rect l="l" t="t" r="r" b="b"/>
            <a:pathLst>
              <a:path w="66039">
                <a:moveTo>
                  <a:pt x="0" y="0"/>
                </a:moveTo>
                <a:lnTo>
                  <a:pt x="65613" y="0"/>
                </a:lnTo>
              </a:path>
            </a:pathLst>
          </a:custGeom>
          <a:ln w="47979">
            <a:solidFill>
              <a:srgbClr val="007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916851" y="1324362"/>
            <a:ext cx="66040" cy="0"/>
          </a:xfrm>
          <a:custGeom>
            <a:avLst/>
            <a:gdLst/>
            <a:ahLst/>
            <a:cxnLst/>
            <a:rect l="l" t="t" r="r" b="b"/>
            <a:pathLst>
              <a:path w="66039">
                <a:moveTo>
                  <a:pt x="0" y="0"/>
                </a:moveTo>
                <a:lnTo>
                  <a:pt x="65623" y="0"/>
                </a:lnTo>
              </a:path>
            </a:pathLst>
          </a:custGeom>
          <a:ln w="9142">
            <a:solidFill>
              <a:srgbClr val="007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080897" y="1327959"/>
            <a:ext cx="66040" cy="0"/>
          </a:xfrm>
          <a:custGeom>
            <a:avLst/>
            <a:gdLst/>
            <a:ahLst/>
            <a:cxnLst/>
            <a:rect l="l" t="t" r="r" b="b"/>
            <a:pathLst>
              <a:path w="66039">
                <a:moveTo>
                  <a:pt x="0" y="0"/>
                </a:moveTo>
                <a:lnTo>
                  <a:pt x="65613" y="0"/>
                </a:lnTo>
              </a:path>
            </a:pathLst>
          </a:custGeom>
          <a:ln w="3175">
            <a:solidFill>
              <a:srgbClr val="007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244937" y="1326102"/>
            <a:ext cx="66040" cy="0"/>
          </a:xfrm>
          <a:custGeom>
            <a:avLst/>
            <a:gdLst/>
            <a:ahLst/>
            <a:cxnLst/>
            <a:rect l="l" t="t" r="r" b="b"/>
            <a:pathLst>
              <a:path w="66039">
                <a:moveTo>
                  <a:pt x="0" y="0"/>
                </a:moveTo>
                <a:lnTo>
                  <a:pt x="65613" y="0"/>
                </a:lnTo>
              </a:path>
            </a:pathLst>
          </a:custGeom>
          <a:ln w="5662">
            <a:solidFill>
              <a:srgbClr val="007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408976" y="1315212"/>
            <a:ext cx="66040" cy="13970"/>
          </a:xfrm>
          <a:custGeom>
            <a:avLst/>
            <a:gdLst/>
            <a:ahLst/>
            <a:cxnLst/>
            <a:rect l="l" t="t" r="r" b="b"/>
            <a:pathLst>
              <a:path w="66039" h="13969">
                <a:moveTo>
                  <a:pt x="0" y="13721"/>
                </a:moveTo>
                <a:lnTo>
                  <a:pt x="65623" y="13721"/>
                </a:lnTo>
                <a:lnTo>
                  <a:pt x="65623" y="0"/>
                </a:lnTo>
                <a:lnTo>
                  <a:pt x="0" y="0"/>
                </a:lnTo>
                <a:lnTo>
                  <a:pt x="0" y="13721"/>
                </a:lnTo>
                <a:close/>
              </a:path>
            </a:pathLst>
          </a:custGeom>
          <a:solidFill>
            <a:srgbClr val="007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73022" y="1316046"/>
            <a:ext cx="66040" cy="0"/>
          </a:xfrm>
          <a:custGeom>
            <a:avLst/>
            <a:gdLst/>
            <a:ahLst/>
            <a:cxnLst/>
            <a:rect l="l" t="t" r="r" b="b"/>
            <a:pathLst>
              <a:path w="66039">
                <a:moveTo>
                  <a:pt x="0" y="0"/>
                </a:moveTo>
                <a:lnTo>
                  <a:pt x="65613" y="0"/>
                </a:lnTo>
              </a:path>
            </a:pathLst>
          </a:custGeom>
          <a:ln w="25774">
            <a:solidFill>
              <a:srgbClr val="007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37062" y="1312497"/>
            <a:ext cx="66040" cy="0"/>
          </a:xfrm>
          <a:custGeom>
            <a:avLst/>
            <a:gdLst/>
            <a:ahLst/>
            <a:cxnLst/>
            <a:rect l="l" t="t" r="r" b="b"/>
            <a:pathLst>
              <a:path w="66039">
                <a:moveTo>
                  <a:pt x="0" y="0"/>
                </a:moveTo>
                <a:lnTo>
                  <a:pt x="65615" y="0"/>
                </a:lnTo>
              </a:path>
            </a:pathLst>
          </a:custGeom>
          <a:ln w="32873">
            <a:solidFill>
              <a:srgbClr val="007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901101" y="1328934"/>
            <a:ext cx="66040" cy="148590"/>
          </a:xfrm>
          <a:custGeom>
            <a:avLst/>
            <a:gdLst/>
            <a:ahLst/>
            <a:cxnLst/>
            <a:rect l="l" t="t" r="r" b="b"/>
            <a:pathLst>
              <a:path w="66039" h="148590">
                <a:moveTo>
                  <a:pt x="0" y="148532"/>
                </a:moveTo>
                <a:lnTo>
                  <a:pt x="65620" y="148532"/>
                </a:lnTo>
                <a:lnTo>
                  <a:pt x="65620" y="0"/>
                </a:lnTo>
                <a:lnTo>
                  <a:pt x="0" y="0"/>
                </a:lnTo>
                <a:lnTo>
                  <a:pt x="0" y="148532"/>
                </a:lnTo>
                <a:close/>
              </a:path>
            </a:pathLst>
          </a:custGeom>
          <a:solidFill>
            <a:srgbClr val="007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065147" y="1328934"/>
            <a:ext cx="66040" cy="934719"/>
          </a:xfrm>
          <a:custGeom>
            <a:avLst/>
            <a:gdLst/>
            <a:ahLst/>
            <a:cxnLst/>
            <a:rect l="l" t="t" r="r" b="b"/>
            <a:pathLst>
              <a:path w="66039" h="934719">
                <a:moveTo>
                  <a:pt x="0" y="934307"/>
                </a:moveTo>
                <a:lnTo>
                  <a:pt x="65613" y="934307"/>
                </a:lnTo>
                <a:lnTo>
                  <a:pt x="65613" y="0"/>
                </a:lnTo>
                <a:lnTo>
                  <a:pt x="0" y="0"/>
                </a:lnTo>
                <a:lnTo>
                  <a:pt x="0" y="934307"/>
                </a:lnTo>
                <a:close/>
              </a:path>
            </a:pathLst>
          </a:custGeom>
          <a:solidFill>
            <a:srgbClr val="007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588773" y="1198352"/>
            <a:ext cx="66040" cy="130810"/>
          </a:xfrm>
          <a:custGeom>
            <a:avLst/>
            <a:gdLst/>
            <a:ahLst/>
            <a:cxnLst/>
            <a:rect l="l" t="t" r="r" b="b"/>
            <a:pathLst>
              <a:path w="66039" h="130809">
                <a:moveTo>
                  <a:pt x="0" y="130582"/>
                </a:moveTo>
                <a:lnTo>
                  <a:pt x="65613" y="130582"/>
                </a:lnTo>
                <a:lnTo>
                  <a:pt x="65613" y="0"/>
                </a:lnTo>
                <a:lnTo>
                  <a:pt x="0" y="0"/>
                </a:lnTo>
                <a:lnTo>
                  <a:pt x="0" y="130582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752812" y="1280954"/>
            <a:ext cx="66040" cy="48260"/>
          </a:xfrm>
          <a:custGeom>
            <a:avLst/>
            <a:gdLst/>
            <a:ahLst/>
            <a:cxnLst/>
            <a:rect l="l" t="t" r="r" b="b"/>
            <a:pathLst>
              <a:path w="66039" h="48259">
                <a:moveTo>
                  <a:pt x="0" y="47979"/>
                </a:moveTo>
                <a:lnTo>
                  <a:pt x="65613" y="47979"/>
                </a:lnTo>
                <a:lnTo>
                  <a:pt x="65613" y="0"/>
                </a:lnTo>
                <a:lnTo>
                  <a:pt x="0" y="0"/>
                </a:lnTo>
                <a:lnTo>
                  <a:pt x="0" y="4797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915264" y="1324362"/>
            <a:ext cx="69215" cy="0"/>
          </a:xfrm>
          <a:custGeom>
            <a:avLst/>
            <a:gdLst/>
            <a:ahLst/>
            <a:cxnLst/>
            <a:rect l="l" t="t" r="r" b="b"/>
            <a:pathLst>
              <a:path w="69214">
                <a:moveTo>
                  <a:pt x="0" y="0"/>
                </a:moveTo>
                <a:lnTo>
                  <a:pt x="68798" y="0"/>
                </a:lnTo>
              </a:path>
            </a:pathLst>
          </a:custGeom>
          <a:ln w="12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079309" y="1327959"/>
            <a:ext cx="69215" cy="0"/>
          </a:xfrm>
          <a:custGeom>
            <a:avLst/>
            <a:gdLst/>
            <a:ahLst/>
            <a:cxnLst/>
            <a:rect l="l" t="t" r="r" b="b"/>
            <a:pathLst>
              <a:path w="69214">
                <a:moveTo>
                  <a:pt x="0" y="0"/>
                </a:moveTo>
                <a:lnTo>
                  <a:pt x="68788" y="0"/>
                </a:lnTo>
              </a:path>
            </a:pathLst>
          </a:custGeom>
          <a:ln w="51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243349" y="1326102"/>
            <a:ext cx="69215" cy="0"/>
          </a:xfrm>
          <a:custGeom>
            <a:avLst/>
            <a:gdLst/>
            <a:ahLst/>
            <a:cxnLst/>
            <a:rect l="l" t="t" r="r" b="b"/>
            <a:pathLst>
              <a:path w="69214">
                <a:moveTo>
                  <a:pt x="0" y="0"/>
                </a:moveTo>
                <a:lnTo>
                  <a:pt x="68788" y="0"/>
                </a:lnTo>
              </a:path>
            </a:pathLst>
          </a:custGeom>
          <a:ln w="88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407389" y="1313624"/>
            <a:ext cx="69215" cy="17145"/>
          </a:xfrm>
          <a:custGeom>
            <a:avLst/>
            <a:gdLst/>
            <a:ahLst/>
            <a:cxnLst/>
            <a:rect l="l" t="t" r="r" b="b"/>
            <a:pathLst>
              <a:path w="69214" h="17144">
                <a:moveTo>
                  <a:pt x="0" y="16896"/>
                </a:moveTo>
                <a:lnTo>
                  <a:pt x="68798" y="16896"/>
                </a:lnTo>
                <a:lnTo>
                  <a:pt x="68798" y="0"/>
                </a:lnTo>
                <a:lnTo>
                  <a:pt x="0" y="0"/>
                </a:lnTo>
                <a:lnTo>
                  <a:pt x="0" y="168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573022" y="1303159"/>
            <a:ext cx="66040" cy="26034"/>
          </a:xfrm>
          <a:custGeom>
            <a:avLst/>
            <a:gdLst/>
            <a:ahLst/>
            <a:cxnLst/>
            <a:rect l="l" t="t" r="r" b="b"/>
            <a:pathLst>
              <a:path w="66039" h="26034">
                <a:moveTo>
                  <a:pt x="0" y="25774"/>
                </a:moveTo>
                <a:lnTo>
                  <a:pt x="65613" y="25774"/>
                </a:lnTo>
                <a:lnTo>
                  <a:pt x="65613" y="0"/>
                </a:lnTo>
                <a:lnTo>
                  <a:pt x="0" y="0"/>
                </a:lnTo>
                <a:lnTo>
                  <a:pt x="0" y="2577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737062" y="1296060"/>
            <a:ext cx="66040" cy="33020"/>
          </a:xfrm>
          <a:custGeom>
            <a:avLst/>
            <a:gdLst/>
            <a:ahLst/>
            <a:cxnLst/>
            <a:rect l="l" t="t" r="r" b="b"/>
            <a:pathLst>
              <a:path w="66039" h="33019">
                <a:moveTo>
                  <a:pt x="0" y="32873"/>
                </a:moveTo>
                <a:lnTo>
                  <a:pt x="65615" y="32873"/>
                </a:lnTo>
                <a:lnTo>
                  <a:pt x="65615" y="0"/>
                </a:lnTo>
                <a:lnTo>
                  <a:pt x="0" y="0"/>
                </a:lnTo>
                <a:lnTo>
                  <a:pt x="0" y="3287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901101" y="1328934"/>
            <a:ext cx="66040" cy="148590"/>
          </a:xfrm>
          <a:custGeom>
            <a:avLst/>
            <a:gdLst/>
            <a:ahLst/>
            <a:cxnLst/>
            <a:rect l="l" t="t" r="r" b="b"/>
            <a:pathLst>
              <a:path w="66039" h="148590">
                <a:moveTo>
                  <a:pt x="0" y="148532"/>
                </a:moveTo>
                <a:lnTo>
                  <a:pt x="65620" y="148532"/>
                </a:lnTo>
                <a:lnTo>
                  <a:pt x="65620" y="0"/>
                </a:lnTo>
                <a:lnTo>
                  <a:pt x="0" y="0"/>
                </a:lnTo>
                <a:lnTo>
                  <a:pt x="0" y="148532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065147" y="1328934"/>
            <a:ext cx="66040" cy="934719"/>
          </a:xfrm>
          <a:custGeom>
            <a:avLst/>
            <a:gdLst/>
            <a:ahLst/>
            <a:cxnLst/>
            <a:rect l="l" t="t" r="r" b="b"/>
            <a:pathLst>
              <a:path w="66039" h="934719">
                <a:moveTo>
                  <a:pt x="0" y="934307"/>
                </a:moveTo>
                <a:lnTo>
                  <a:pt x="65613" y="934307"/>
                </a:lnTo>
                <a:lnTo>
                  <a:pt x="65613" y="0"/>
                </a:lnTo>
                <a:lnTo>
                  <a:pt x="0" y="0"/>
                </a:lnTo>
                <a:lnTo>
                  <a:pt x="0" y="934307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457537" y="2305926"/>
            <a:ext cx="1968500" cy="0"/>
          </a:xfrm>
          <a:custGeom>
            <a:avLst/>
            <a:gdLst/>
            <a:ahLst/>
            <a:cxnLst/>
            <a:rect l="l" t="t" r="r" b="b"/>
            <a:pathLst>
              <a:path w="1968500">
                <a:moveTo>
                  <a:pt x="0" y="0"/>
                </a:moveTo>
                <a:lnTo>
                  <a:pt x="1968500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457537" y="1166101"/>
            <a:ext cx="1968500" cy="0"/>
          </a:xfrm>
          <a:custGeom>
            <a:avLst/>
            <a:gdLst/>
            <a:ahLst/>
            <a:cxnLst/>
            <a:rect l="l" t="t" r="r" b="b"/>
            <a:pathLst>
              <a:path w="1968500">
                <a:moveTo>
                  <a:pt x="0" y="0"/>
                </a:moveTo>
                <a:lnTo>
                  <a:pt x="1968500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621575" y="2286241"/>
            <a:ext cx="0" cy="19685"/>
          </a:xfrm>
          <a:custGeom>
            <a:avLst/>
            <a:gdLst/>
            <a:ahLst/>
            <a:cxnLst/>
            <a:rect l="l" t="t" r="r" b="b"/>
            <a:pathLst>
              <a:path h="19685">
                <a:moveTo>
                  <a:pt x="0" y="19685"/>
                </a:moveTo>
                <a:lnTo>
                  <a:pt x="0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785623" y="2286241"/>
            <a:ext cx="0" cy="19685"/>
          </a:xfrm>
          <a:custGeom>
            <a:avLst/>
            <a:gdLst/>
            <a:ahLst/>
            <a:cxnLst/>
            <a:rect l="l" t="t" r="r" b="b"/>
            <a:pathLst>
              <a:path h="19685">
                <a:moveTo>
                  <a:pt x="0" y="19685"/>
                </a:moveTo>
                <a:lnTo>
                  <a:pt x="0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949662" y="2286241"/>
            <a:ext cx="0" cy="19685"/>
          </a:xfrm>
          <a:custGeom>
            <a:avLst/>
            <a:gdLst/>
            <a:ahLst/>
            <a:cxnLst/>
            <a:rect l="l" t="t" r="r" b="b"/>
            <a:pathLst>
              <a:path h="19685">
                <a:moveTo>
                  <a:pt x="0" y="19685"/>
                </a:moveTo>
                <a:lnTo>
                  <a:pt x="0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113701" y="2286241"/>
            <a:ext cx="0" cy="19685"/>
          </a:xfrm>
          <a:custGeom>
            <a:avLst/>
            <a:gdLst/>
            <a:ahLst/>
            <a:cxnLst/>
            <a:rect l="l" t="t" r="r" b="b"/>
            <a:pathLst>
              <a:path h="19685">
                <a:moveTo>
                  <a:pt x="0" y="19685"/>
                </a:moveTo>
                <a:lnTo>
                  <a:pt x="0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277747" y="2286241"/>
            <a:ext cx="0" cy="19685"/>
          </a:xfrm>
          <a:custGeom>
            <a:avLst/>
            <a:gdLst/>
            <a:ahLst/>
            <a:cxnLst/>
            <a:rect l="l" t="t" r="r" b="b"/>
            <a:pathLst>
              <a:path h="19685">
                <a:moveTo>
                  <a:pt x="0" y="19685"/>
                </a:moveTo>
                <a:lnTo>
                  <a:pt x="0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441787" y="2286241"/>
            <a:ext cx="0" cy="19685"/>
          </a:xfrm>
          <a:custGeom>
            <a:avLst/>
            <a:gdLst/>
            <a:ahLst/>
            <a:cxnLst/>
            <a:rect l="l" t="t" r="r" b="b"/>
            <a:pathLst>
              <a:path h="19685">
                <a:moveTo>
                  <a:pt x="0" y="19685"/>
                </a:moveTo>
                <a:lnTo>
                  <a:pt x="0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605826" y="2286241"/>
            <a:ext cx="0" cy="19685"/>
          </a:xfrm>
          <a:custGeom>
            <a:avLst/>
            <a:gdLst/>
            <a:ahLst/>
            <a:cxnLst/>
            <a:rect l="l" t="t" r="r" b="b"/>
            <a:pathLst>
              <a:path h="19685">
                <a:moveTo>
                  <a:pt x="0" y="19685"/>
                </a:moveTo>
                <a:lnTo>
                  <a:pt x="0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769872" y="2286241"/>
            <a:ext cx="0" cy="19685"/>
          </a:xfrm>
          <a:custGeom>
            <a:avLst/>
            <a:gdLst/>
            <a:ahLst/>
            <a:cxnLst/>
            <a:rect l="l" t="t" r="r" b="b"/>
            <a:pathLst>
              <a:path h="19685">
                <a:moveTo>
                  <a:pt x="0" y="19685"/>
                </a:moveTo>
                <a:lnTo>
                  <a:pt x="0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933912" y="2286241"/>
            <a:ext cx="0" cy="19685"/>
          </a:xfrm>
          <a:custGeom>
            <a:avLst/>
            <a:gdLst/>
            <a:ahLst/>
            <a:cxnLst/>
            <a:rect l="l" t="t" r="r" b="b"/>
            <a:pathLst>
              <a:path h="19685">
                <a:moveTo>
                  <a:pt x="0" y="19685"/>
                </a:moveTo>
                <a:lnTo>
                  <a:pt x="0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097951" y="2286241"/>
            <a:ext cx="0" cy="19685"/>
          </a:xfrm>
          <a:custGeom>
            <a:avLst/>
            <a:gdLst/>
            <a:ahLst/>
            <a:cxnLst/>
            <a:rect l="l" t="t" r="r" b="b"/>
            <a:pathLst>
              <a:path h="19685">
                <a:moveTo>
                  <a:pt x="0" y="19685"/>
                </a:moveTo>
                <a:lnTo>
                  <a:pt x="0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621575" y="1166101"/>
            <a:ext cx="0" cy="19685"/>
          </a:xfrm>
          <a:custGeom>
            <a:avLst/>
            <a:gdLst/>
            <a:ahLst/>
            <a:cxnLst/>
            <a:rect l="l" t="t" r="r" b="b"/>
            <a:pathLst>
              <a:path h="19684">
                <a:moveTo>
                  <a:pt x="0" y="0"/>
                </a:moveTo>
                <a:lnTo>
                  <a:pt x="0" y="19685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785623" y="1166101"/>
            <a:ext cx="0" cy="19685"/>
          </a:xfrm>
          <a:custGeom>
            <a:avLst/>
            <a:gdLst/>
            <a:ahLst/>
            <a:cxnLst/>
            <a:rect l="l" t="t" r="r" b="b"/>
            <a:pathLst>
              <a:path h="19684">
                <a:moveTo>
                  <a:pt x="0" y="0"/>
                </a:moveTo>
                <a:lnTo>
                  <a:pt x="0" y="19685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949662" y="1166101"/>
            <a:ext cx="0" cy="19685"/>
          </a:xfrm>
          <a:custGeom>
            <a:avLst/>
            <a:gdLst/>
            <a:ahLst/>
            <a:cxnLst/>
            <a:rect l="l" t="t" r="r" b="b"/>
            <a:pathLst>
              <a:path h="19684">
                <a:moveTo>
                  <a:pt x="0" y="0"/>
                </a:moveTo>
                <a:lnTo>
                  <a:pt x="0" y="19685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113701" y="1166101"/>
            <a:ext cx="0" cy="19685"/>
          </a:xfrm>
          <a:custGeom>
            <a:avLst/>
            <a:gdLst/>
            <a:ahLst/>
            <a:cxnLst/>
            <a:rect l="l" t="t" r="r" b="b"/>
            <a:pathLst>
              <a:path h="19684">
                <a:moveTo>
                  <a:pt x="0" y="0"/>
                </a:moveTo>
                <a:lnTo>
                  <a:pt x="0" y="19685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277747" y="1166101"/>
            <a:ext cx="0" cy="19685"/>
          </a:xfrm>
          <a:custGeom>
            <a:avLst/>
            <a:gdLst/>
            <a:ahLst/>
            <a:cxnLst/>
            <a:rect l="l" t="t" r="r" b="b"/>
            <a:pathLst>
              <a:path h="19684">
                <a:moveTo>
                  <a:pt x="0" y="0"/>
                </a:moveTo>
                <a:lnTo>
                  <a:pt x="0" y="19685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441787" y="1166101"/>
            <a:ext cx="0" cy="19685"/>
          </a:xfrm>
          <a:custGeom>
            <a:avLst/>
            <a:gdLst/>
            <a:ahLst/>
            <a:cxnLst/>
            <a:rect l="l" t="t" r="r" b="b"/>
            <a:pathLst>
              <a:path h="19684">
                <a:moveTo>
                  <a:pt x="0" y="0"/>
                </a:moveTo>
                <a:lnTo>
                  <a:pt x="0" y="19685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605826" y="1166101"/>
            <a:ext cx="0" cy="19685"/>
          </a:xfrm>
          <a:custGeom>
            <a:avLst/>
            <a:gdLst/>
            <a:ahLst/>
            <a:cxnLst/>
            <a:rect l="l" t="t" r="r" b="b"/>
            <a:pathLst>
              <a:path h="19684">
                <a:moveTo>
                  <a:pt x="0" y="0"/>
                </a:moveTo>
                <a:lnTo>
                  <a:pt x="0" y="19685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769872" y="1166101"/>
            <a:ext cx="0" cy="19685"/>
          </a:xfrm>
          <a:custGeom>
            <a:avLst/>
            <a:gdLst/>
            <a:ahLst/>
            <a:cxnLst/>
            <a:rect l="l" t="t" r="r" b="b"/>
            <a:pathLst>
              <a:path h="19684">
                <a:moveTo>
                  <a:pt x="0" y="0"/>
                </a:moveTo>
                <a:lnTo>
                  <a:pt x="0" y="19685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933912" y="1166101"/>
            <a:ext cx="0" cy="19685"/>
          </a:xfrm>
          <a:custGeom>
            <a:avLst/>
            <a:gdLst/>
            <a:ahLst/>
            <a:cxnLst/>
            <a:rect l="l" t="t" r="r" b="b"/>
            <a:pathLst>
              <a:path h="19684">
                <a:moveTo>
                  <a:pt x="0" y="0"/>
                </a:moveTo>
                <a:lnTo>
                  <a:pt x="0" y="19685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097951" y="1166101"/>
            <a:ext cx="0" cy="19685"/>
          </a:xfrm>
          <a:custGeom>
            <a:avLst/>
            <a:gdLst/>
            <a:ahLst/>
            <a:cxnLst/>
            <a:rect l="l" t="t" r="r" b="b"/>
            <a:pathLst>
              <a:path h="19684">
                <a:moveTo>
                  <a:pt x="0" y="0"/>
                </a:moveTo>
                <a:lnTo>
                  <a:pt x="0" y="19685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57537" y="1166101"/>
            <a:ext cx="0" cy="1139825"/>
          </a:xfrm>
          <a:custGeom>
            <a:avLst/>
            <a:gdLst/>
            <a:ahLst/>
            <a:cxnLst/>
            <a:rect l="l" t="t" r="r" b="b"/>
            <a:pathLst>
              <a:path h="1139825">
                <a:moveTo>
                  <a:pt x="0" y="1139825"/>
                </a:moveTo>
                <a:lnTo>
                  <a:pt x="0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426037" y="1166101"/>
            <a:ext cx="0" cy="1139825"/>
          </a:xfrm>
          <a:custGeom>
            <a:avLst/>
            <a:gdLst/>
            <a:ahLst/>
            <a:cxnLst/>
            <a:rect l="l" t="t" r="r" b="b"/>
            <a:pathLst>
              <a:path h="1139825">
                <a:moveTo>
                  <a:pt x="0" y="1139825"/>
                </a:moveTo>
                <a:lnTo>
                  <a:pt x="0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457537" y="2305926"/>
            <a:ext cx="19685" cy="0"/>
          </a:xfrm>
          <a:custGeom>
            <a:avLst/>
            <a:gdLst/>
            <a:ahLst/>
            <a:cxnLst/>
            <a:rect l="l" t="t" r="r" b="b"/>
            <a:pathLst>
              <a:path w="19685">
                <a:moveTo>
                  <a:pt x="0" y="0"/>
                </a:moveTo>
                <a:lnTo>
                  <a:pt x="19685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457537" y="2143093"/>
            <a:ext cx="19685" cy="0"/>
          </a:xfrm>
          <a:custGeom>
            <a:avLst/>
            <a:gdLst/>
            <a:ahLst/>
            <a:cxnLst/>
            <a:rect l="l" t="t" r="r" b="b"/>
            <a:pathLst>
              <a:path w="19685">
                <a:moveTo>
                  <a:pt x="0" y="0"/>
                </a:moveTo>
                <a:lnTo>
                  <a:pt x="19685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457537" y="1980260"/>
            <a:ext cx="19685" cy="0"/>
          </a:xfrm>
          <a:custGeom>
            <a:avLst/>
            <a:gdLst/>
            <a:ahLst/>
            <a:cxnLst/>
            <a:rect l="l" t="t" r="r" b="b"/>
            <a:pathLst>
              <a:path w="19685">
                <a:moveTo>
                  <a:pt x="0" y="0"/>
                </a:moveTo>
                <a:lnTo>
                  <a:pt x="19685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457537" y="1817427"/>
            <a:ext cx="19685" cy="0"/>
          </a:xfrm>
          <a:custGeom>
            <a:avLst/>
            <a:gdLst/>
            <a:ahLst/>
            <a:cxnLst/>
            <a:rect l="l" t="t" r="r" b="b"/>
            <a:pathLst>
              <a:path w="19685">
                <a:moveTo>
                  <a:pt x="0" y="0"/>
                </a:moveTo>
                <a:lnTo>
                  <a:pt x="19685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457537" y="1654600"/>
            <a:ext cx="19685" cy="0"/>
          </a:xfrm>
          <a:custGeom>
            <a:avLst/>
            <a:gdLst/>
            <a:ahLst/>
            <a:cxnLst/>
            <a:rect l="l" t="t" r="r" b="b"/>
            <a:pathLst>
              <a:path w="19685">
                <a:moveTo>
                  <a:pt x="0" y="0"/>
                </a:moveTo>
                <a:lnTo>
                  <a:pt x="19685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457537" y="1491767"/>
            <a:ext cx="19685" cy="0"/>
          </a:xfrm>
          <a:custGeom>
            <a:avLst/>
            <a:gdLst/>
            <a:ahLst/>
            <a:cxnLst/>
            <a:rect l="l" t="t" r="r" b="b"/>
            <a:pathLst>
              <a:path w="19685">
                <a:moveTo>
                  <a:pt x="0" y="0"/>
                </a:moveTo>
                <a:lnTo>
                  <a:pt x="19685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457537" y="1328934"/>
            <a:ext cx="19685" cy="0"/>
          </a:xfrm>
          <a:custGeom>
            <a:avLst/>
            <a:gdLst/>
            <a:ahLst/>
            <a:cxnLst/>
            <a:rect l="l" t="t" r="r" b="b"/>
            <a:pathLst>
              <a:path w="19685">
                <a:moveTo>
                  <a:pt x="0" y="0"/>
                </a:moveTo>
                <a:lnTo>
                  <a:pt x="19685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457537" y="1166101"/>
            <a:ext cx="19685" cy="0"/>
          </a:xfrm>
          <a:custGeom>
            <a:avLst/>
            <a:gdLst/>
            <a:ahLst/>
            <a:cxnLst/>
            <a:rect l="l" t="t" r="r" b="b"/>
            <a:pathLst>
              <a:path w="19685">
                <a:moveTo>
                  <a:pt x="0" y="0"/>
                </a:moveTo>
                <a:lnTo>
                  <a:pt x="19685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406351" y="2305926"/>
            <a:ext cx="19685" cy="0"/>
          </a:xfrm>
          <a:custGeom>
            <a:avLst/>
            <a:gdLst/>
            <a:ahLst/>
            <a:cxnLst/>
            <a:rect l="l" t="t" r="r" b="b"/>
            <a:pathLst>
              <a:path w="19685">
                <a:moveTo>
                  <a:pt x="1968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406351" y="2143093"/>
            <a:ext cx="19685" cy="0"/>
          </a:xfrm>
          <a:custGeom>
            <a:avLst/>
            <a:gdLst/>
            <a:ahLst/>
            <a:cxnLst/>
            <a:rect l="l" t="t" r="r" b="b"/>
            <a:pathLst>
              <a:path w="19685">
                <a:moveTo>
                  <a:pt x="1968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406351" y="1980260"/>
            <a:ext cx="19685" cy="0"/>
          </a:xfrm>
          <a:custGeom>
            <a:avLst/>
            <a:gdLst/>
            <a:ahLst/>
            <a:cxnLst/>
            <a:rect l="l" t="t" r="r" b="b"/>
            <a:pathLst>
              <a:path w="19685">
                <a:moveTo>
                  <a:pt x="1968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406351" y="1817427"/>
            <a:ext cx="19685" cy="0"/>
          </a:xfrm>
          <a:custGeom>
            <a:avLst/>
            <a:gdLst/>
            <a:ahLst/>
            <a:cxnLst/>
            <a:rect l="l" t="t" r="r" b="b"/>
            <a:pathLst>
              <a:path w="19685">
                <a:moveTo>
                  <a:pt x="1968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406351" y="1654600"/>
            <a:ext cx="19685" cy="0"/>
          </a:xfrm>
          <a:custGeom>
            <a:avLst/>
            <a:gdLst/>
            <a:ahLst/>
            <a:cxnLst/>
            <a:rect l="l" t="t" r="r" b="b"/>
            <a:pathLst>
              <a:path w="19685">
                <a:moveTo>
                  <a:pt x="1968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406351" y="1491767"/>
            <a:ext cx="19685" cy="0"/>
          </a:xfrm>
          <a:custGeom>
            <a:avLst/>
            <a:gdLst/>
            <a:ahLst/>
            <a:cxnLst/>
            <a:rect l="l" t="t" r="r" b="b"/>
            <a:pathLst>
              <a:path w="19685">
                <a:moveTo>
                  <a:pt x="1968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406351" y="1328934"/>
            <a:ext cx="19685" cy="0"/>
          </a:xfrm>
          <a:custGeom>
            <a:avLst/>
            <a:gdLst/>
            <a:ahLst/>
            <a:cxnLst/>
            <a:rect l="l" t="t" r="r" b="b"/>
            <a:pathLst>
              <a:path w="19685">
                <a:moveTo>
                  <a:pt x="1968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406351" y="1166101"/>
            <a:ext cx="19685" cy="0"/>
          </a:xfrm>
          <a:custGeom>
            <a:avLst/>
            <a:gdLst/>
            <a:ahLst/>
            <a:cxnLst/>
            <a:rect l="l" t="t" r="r" b="b"/>
            <a:pathLst>
              <a:path w="19685">
                <a:moveTo>
                  <a:pt x="1968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3267037" y="1274958"/>
            <a:ext cx="1876425" cy="12388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578610" algn="ctr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solidFill>
                  <a:srgbClr val="252525"/>
                </a:solidFill>
                <a:latin typeface="Arial"/>
                <a:cs typeface="Arial"/>
              </a:rPr>
              <a:t>0</a:t>
            </a:r>
            <a:endParaRPr sz="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550">
              <a:latin typeface="Times New Roman"/>
              <a:cs typeface="Times New Roman"/>
            </a:endParaRPr>
          </a:p>
          <a:p>
            <a:pPr marR="1697989" algn="ctr">
              <a:lnSpc>
                <a:spcPct val="100000"/>
              </a:lnSpc>
              <a:spcBef>
                <a:spcPts val="5"/>
              </a:spcBef>
            </a:pPr>
            <a:r>
              <a:rPr sz="500" spc="-5" dirty="0">
                <a:solidFill>
                  <a:srgbClr val="252525"/>
                </a:solidFill>
                <a:latin typeface="Arial"/>
                <a:cs typeface="Arial"/>
              </a:rPr>
              <a:t>-0.05</a:t>
            </a:r>
            <a:endParaRPr sz="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550">
              <a:latin typeface="Times New Roman"/>
              <a:cs typeface="Times New Roman"/>
            </a:endParaRPr>
          </a:p>
          <a:p>
            <a:pPr marR="1657350" algn="ctr">
              <a:lnSpc>
                <a:spcPct val="100000"/>
              </a:lnSpc>
            </a:pPr>
            <a:r>
              <a:rPr sz="500" spc="-5" dirty="0">
                <a:solidFill>
                  <a:srgbClr val="252525"/>
                </a:solidFill>
                <a:latin typeface="Arial"/>
                <a:cs typeface="Arial"/>
              </a:rPr>
              <a:t>-0.1</a:t>
            </a:r>
            <a:endParaRPr sz="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550">
              <a:latin typeface="Times New Roman"/>
              <a:cs typeface="Times New Roman"/>
            </a:endParaRPr>
          </a:p>
          <a:p>
            <a:pPr marR="1697989" algn="ctr">
              <a:lnSpc>
                <a:spcPct val="100000"/>
              </a:lnSpc>
              <a:spcBef>
                <a:spcPts val="5"/>
              </a:spcBef>
            </a:pPr>
            <a:r>
              <a:rPr sz="500" spc="-5" dirty="0">
                <a:solidFill>
                  <a:srgbClr val="252525"/>
                </a:solidFill>
                <a:latin typeface="Arial"/>
                <a:cs typeface="Arial"/>
              </a:rPr>
              <a:t>-0.15</a:t>
            </a:r>
            <a:endParaRPr sz="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550">
              <a:latin typeface="Times New Roman"/>
              <a:cs typeface="Times New Roman"/>
            </a:endParaRPr>
          </a:p>
          <a:p>
            <a:pPr marR="1657350" algn="ctr">
              <a:lnSpc>
                <a:spcPct val="100000"/>
              </a:lnSpc>
            </a:pPr>
            <a:r>
              <a:rPr sz="500" spc="-5" dirty="0">
                <a:solidFill>
                  <a:srgbClr val="252525"/>
                </a:solidFill>
                <a:latin typeface="Arial"/>
                <a:cs typeface="Arial"/>
              </a:rPr>
              <a:t>-0.2</a:t>
            </a:r>
            <a:endParaRPr sz="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550">
              <a:latin typeface="Times New Roman"/>
              <a:cs typeface="Times New Roman"/>
            </a:endParaRPr>
          </a:p>
          <a:p>
            <a:pPr marR="1697989" algn="ctr">
              <a:lnSpc>
                <a:spcPct val="100000"/>
              </a:lnSpc>
              <a:spcBef>
                <a:spcPts val="5"/>
              </a:spcBef>
            </a:pPr>
            <a:r>
              <a:rPr sz="500" spc="-5" dirty="0">
                <a:solidFill>
                  <a:srgbClr val="252525"/>
                </a:solidFill>
                <a:latin typeface="Arial"/>
                <a:cs typeface="Arial"/>
              </a:rPr>
              <a:t>-0.25</a:t>
            </a:r>
            <a:endParaRPr sz="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550">
              <a:latin typeface="Times New Roman"/>
              <a:cs typeface="Times New Roman"/>
            </a:endParaRPr>
          </a:p>
          <a:p>
            <a:pPr marR="1657350" algn="ctr">
              <a:lnSpc>
                <a:spcPts val="565"/>
              </a:lnSpc>
            </a:pPr>
            <a:r>
              <a:rPr sz="500" spc="-5" dirty="0">
                <a:solidFill>
                  <a:srgbClr val="252525"/>
                </a:solidFill>
                <a:latin typeface="Arial"/>
                <a:cs typeface="Arial"/>
              </a:rPr>
              <a:t>-0.3</a:t>
            </a:r>
            <a:endParaRPr sz="500">
              <a:latin typeface="Arial"/>
              <a:cs typeface="Arial"/>
            </a:endParaRPr>
          </a:p>
          <a:p>
            <a:pPr marL="335280">
              <a:lnSpc>
                <a:spcPts val="565"/>
              </a:lnSpc>
              <a:tabLst>
                <a:tab pos="499109" algn="l"/>
                <a:tab pos="662940" algn="l"/>
                <a:tab pos="827405" algn="l"/>
                <a:tab pos="991235" algn="l"/>
                <a:tab pos="1155065" algn="l"/>
                <a:tab pos="1319530" algn="l"/>
                <a:tab pos="1483360" algn="l"/>
                <a:tab pos="1647189" algn="l"/>
              </a:tabLst>
            </a:pPr>
            <a:r>
              <a:rPr sz="500" spc="-5" dirty="0">
                <a:solidFill>
                  <a:srgbClr val="252525"/>
                </a:solidFill>
                <a:latin typeface="Arial"/>
                <a:cs typeface="Arial"/>
              </a:rPr>
              <a:t>1	2	3	4	5	6	7	8	9    </a:t>
            </a:r>
            <a:r>
              <a:rPr sz="500" spc="10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500" spc="-5" dirty="0">
                <a:solidFill>
                  <a:srgbClr val="252525"/>
                </a:solidFill>
                <a:latin typeface="Arial"/>
                <a:cs typeface="Arial"/>
              </a:rPr>
              <a:t>10</a:t>
            </a:r>
            <a:endParaRPr sz="500">
              <a:latin typeface="Arial"/>
              <a:cs typeface="Arial"/>
            </a:endParaRPr>
          </a:p>
          <a:p>
            <a:pPr marL="539750">
              <a:lnSpc>
                <a:spcPct val="100000"/>
              </a:lnSpc>
              <a:spcBef>
                <a:spcPts val="75"/>
              </a:spcBef>
            </a:pPr>
            <a:r>
              <a:rPr sz="550" spc="-5" dirty="0">
                <a:solidFill>
                  <a:srgbClr val="252525"/>
                </a:solidFill>
                <a:latin typeface="Arial"/>
                <a:cs typeface="Arial"/>
              </a:rPr>
              <a:t>Population Percentile </a:t>
            </a:r>
            <a:r>
              <a:rPr sz="550" dirty="0">
                <a:solidFill>
                  <a:srgbClr val="252525"/>
                </a:solidFill>
                <a:latin typeface="Arial"/>
                <a:cs typeface="Arial"/>
              </a:rPr>
              <a:t>(sorted </a:t>
            </a:r>
            <a:r>
              <a:rPr sz="550" spc="-5" dirty="0">
                <a:solidFill>
                  <a:srgbClr val="252525"/>
                </a:solidFill>
                <a:latin typeface="Arial"/>
                <a:cs typeface="Arial"/>
              </a:rPr>
              <a:t>by</a:t>
            </a:r>
            <a:r>
              <a:rPr sz="550" spc="5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550" spc="-5" dirty="0">
                <a:solidFill>
                  <a:srgbClr val="252525"/>
                </a:solidFill>
                <a:latin typeface="Arial"/>
                <a:cs typeface="Arial"/>
              </a:rPr>
              <a:t>income)</a:t>
            </a:r>
            <a:endParaRPr sz="55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292437" y="1112124"/>
            <a:ext cx="149225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solidFill>
                  <a:srgbClr val="252525"/>
                </a:solidFill>
                <a:latin typeface="Arial"/>
                <a:cs typeface="Arial"/>
              </a:rPr>
              <a:t>0.05</a:t>
            </a:r>
            <a:endParaRPr sz="5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155915" y="1976392"/>
            <a:ext cx="95250" cy="28194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635"/>
              </a:lnSpc>
            </a:pPr>
            <a:r>
              <a:rPr sz="550" dirty="0">
                <a:solidFill>
                  <a:srgbClr val="252525"/>
                </a:solidFill>
                <a:latin typeface="Arial"/>
                <a:cs typeface="Arial"/>
              </a:rPr>
              <a:t>CV - CV</a:t>
            </a:r>
            <a:endParaRPr sz="55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3198459" y="1829869"/>
            <a:ext cx="81280" cy="174625"/>
          </a:xfrm>
          <a:prstGeom prst="rect">
            <a:avLst/>
          </a:prstGeom>
        </p:spPr>
        <p:txBody>
          <a:bodyPr vert="vert270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400" dirty="0">
                <a:solidFill>
                  <a:srgbClr val="252525"/>
                </a:solidFill>
                <a:latin typeface="Arial"/>
                <a:cs typeface="Arial"/>
              </a:rPr>
              <a:t>Policy</a:t>
            </a:r>
            <a:endParaRPr sz="4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3198459" y="1232324"/>
            <a:ext cx="81280" cy="149860"/>
          </a:xfrm>
          <a:prstGeom prst="rect">
            <a:avLst/>
          </a:prstGeom>
        </p:spPr>
        <p:txBody>
          <a:bodyPr vert="vert270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400" dirty="0">
                <a:solidFill>
                  <a:srgbClr val="252525"/>
                </a:solidFill>
                <a:latin typeface="Arial"/>
                <a:cs typeface="Arial"/>
              </a:rPr>
              <a:t>1990</a:t>
            </a:r>
            <a:endParaRPr sz="4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3155915" y="1199991"/>
            <a:ext cx="95250" cy="60706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635"/>
              </a:lnSpc>
              <a:tabLst>
                <a:tab pos="570230" algn="l"/>
              </a:tabLst>
            </a:pPr>
            <a:r>
              <a:rPr sz="550" dirty="0">
                <a:solidFill>
                  <a:srgbClr val="252525"/>
                </a:solidFill>
                <a:latin typeface="Arial"/>
                <a:cs typeface="Arial"/>
              </a:rPr>
              <a:t>(% of Income	)</a:t>
            </a:r>
            <a:endParaRPr sz="55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3040748" y="2714645"/>
            <a:ext cx="160401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285">
              <a:lnSpc>
                <a:spcPct val="100000"/>
              </a:lnSpc>
              <a:spcBef>
                <a:spcPts val="95"/>
              </a:spcBef>
              <a:buClr>
                <a:srgbClr val="3333B2"/>
              </a:buClr>
              <a:buFont typeface="Lucida Sans Unicode"/>
              <a:buChar char="•"/>
              <a:tabLst>
                <a:tab pos="134620" algn="l"/>
              </a:tabLst>
            </a:pPr>
            <a:r>
              <a:rPr sz="900" spc="25" dirty="0">
                <a:latin typeface="Tahoma"/>
                <a:cs typeface="Tahoma"/>
              </a:rPr>
              <a:t>But </a:t>
            </a:r>
            <a:r>
              <a:rPr sz="900" spc="-10" dirty="0">
                <a:latin typeface="Tahoma"/>
                <a:cs typeface="Tahoma"/>
              </a:rPr>
              <a:t>limited impact </a:t>
            </a:r>
            <a:r>
              <a:rPr sz="900" spc="-30" dirty="0">
                <a:latin typeface="Tahoma"/>
                <a:cs typeface="Tahoma"/>
              </a:rPr>
              <a:t>on</a:t>
            </a:r>
            <a:r>
              <a:rPr sz="900" spc="75" dirty="0">
                <a:latin typeface="Tahoma"/>
                <a:cs typeface="Tahoma"/>
              </a:rPr>
              <a:t> </a:t>
            </a:r>
            <a:r>
              <a:rPr sz="900" spc="-40" dirty="0">
                <a:latin typeface="Tahoma"/>
                <a:cs typeface="Tahoma"/>
              </a:rPr>
              <a:t>welfare</a:t>
            </a:r>
            <a:endParaRPr sz="900">
              <a:latin typeface="Tahoma"/>
              <a:cs typeface="Tahom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3040748" y="2915127"/>
            <a:ext cx="227076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285">
              <a:lnSpc>
                <a:spcPct val="100000"/>
              </a:lnSpc>
              <a:spcBef>
                <a:spcPts val="95"/>
              </a:spcBef>
              <a:buClr>
                <a:srgbClr val="3333B2"/>
              </a:buClr>
              <a:buFont typeface="Lucida Sans Unicode"/>
              <a:buChar char="•"/>
              <a:tabLst>
                <a:tab pos="134620" algn="l"/>
              </a:tabLst>
            </a:pPr>
            <a:r>
              <a:rPr sz="900" spc="-25" dirty="0">
                <a:latin typeface="Tahoma"/>
                <a:cs typeface="Tahoma"/>
              </a:rPr>
              <a:t>Large </a:t>
            </a:r>
            <a:r>
              <a:rPr sz="900" spc="-45" dirty="0">
                <a:latin typeface="Tahoma"/>
                <a:cs typeface="Tahoma"/>
              </a:rPr>
              <a:t>share  </a:t>
            </a:r>
            <a:r>
              <a:rPr sz="900" spc="-20" dirty="0">
                <a:latin typeface="Tahoma"/>
                <a:cs typeface="Tahoma"/>
              </a:rPr>
              <a:t>of </a:t>
            </a:r>
            <a:r>
              <a:rPr sz="900" spc="-35" dirty="0">
                <a:latin typeface="Tahoma"/>
                <a:cs typeface="Tahoma"/>
              </a:rPr>
              <a:t>increase </a:t>
            </a:r>
            <a:r>
              <a:rPr sz="900" spc="-10" dirty="0">
                <a:latin typeface="Tahoma"/>
                <a:cs typeface="Tahoma"/>
              </a:rPr>
              <a:t>in </a:t>
            </a:r>
            <a:r>
              <a:rPr sz="900" spc="-40" dirty="0">
                <a:latin typeface="Tahoma"/>
                <a:cs typeface="Tahoma"/>
              </a:rPr>
              <a:t>welfare</a:t>
            </a:r>
            <a:r>
              <a:rPr sz="900" spc="85" dirty="0">
                <a:latin typeface="Tahoma"/>
                <a:cs typeface="Tahoma"/>
              </a:rPr>
              <a:t> </a:t>
            </a:r>
            <a:r>
              <a:rPr sz="900" spc="-20" dirty="0">
                <a:latin typeface="Tahoma"/>
                <a:cs typeface="Tahoma"/>
              </a:rPr>
              <a:t>inequality</a:t>
            </a:r>
            <a:endParaRPr sz="900">
              <a:latin typeface="Tahoma"/>
              <a:cs typeface="Tahoma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3162528" y="3054306"/>
            <a:ext cx="40005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-30" dirty="0">
                <a:latin typeface="Tahoma"/>
                <a:cs typeface="Tahoma"/>
              </a:rPr>
              <a:t>remains</a:t>
            </a:r>
            <a:endParaRPr sz="9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8229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40" dirty="0"/>
              <a:t>Conclusion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5097" y="1060899"/>
            <a:ext cx="5243195" cy="1144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marR="134620" indent="-121285">
              <a:lnSpc>
                <a:spcPct val="100000"/>
              </a:lnSpc>
              <a:spcBef>
                <a:spcPts val="95"/>
              </a:spcBef>
              <a:buClr>
                <a:srgbClr val="3333B2"/>
              </a:buClr>
              <a:buSzPct val="90000"/>
              <a:buFont typeface="Lucida Sans Unicode"/>
              <a:buChar char="•"/>
              <a:tabLst>
                <a:tab pos="134620" algn="l"/>
              </a:tabLst>
            </a:pPr>
            <a:r>
              <a:rPr sz="1000" spc="-45" dirty="0">
                <a:latin typeface="Arial"/>
                <a:cs typeface="Arial"/>
              </a:rPr>
              <a:t>Rising </a:t>
            </a:r>
            <a:r>
              <a:rPr sz="1000" spc="-50" dirty="0">
                <a:latin typeface="Arial"/>
                <a:cs typeface="Arial"/>
              </a:rPr>
              <a:t>income </a:t>
            </a:r>
            <a:r>
              <a:rPr sz="1000" spc="-30" dirty="0">
                <a:latin typeface="Arial"/>
                <a:cs typeface="Arial"/>
              </a:rPr>
              <a:t>inequality likely </a:t>
            </a:r>
            <a:r>
              <a:rPr sz="1000" spc="5" dirty="0">
                <a:latin typeface="Arial"/>
                <a:cs typeface="Arial"/>
              </a:rPr>
              <a:t>to </a:t>
            </a:r>
            <a:r>
              <a:rPr sz="1000" spc="-25" dirty="0">
                <a:latin typeface="Arial"/>
                <a:cs typeface="Arial"/>
              </a:rPr>
              <a:t>significantly </a:t>
            </a:r>
            <a:r>
              <a:rPr sz="1000" spc="-20" dirty="0">
                <a:latin typeface="Arial"/>
                <a:cs typeface="Arial"/>
              </a:rPr>
              <a:t>contribute </a:t>
            </a:r>
            <a:r>
              <a:rPr sz="1000" spc="5" dirty="0">
                <a:latin typeface="Arial"/>
                <a:cs typeface="Arial"/>
              </a:rPr>
              <a:t>to </a:t>
            </a:r>
            <a:r>
              <a:rPr sz="1000" spc="-45" dirty="0">
                <a:latin typeface="Arial"/>
                <a:cs typeface="Arial"/>
              </a:rPr>
              <a:t>neighborhood </a:t>
            </a:r>
            <a:r>
              <a:rPr sz="1000" spc="-75" dirty="0">
                <a:latin typeface="Arial"/>
                <a:cs typeface="Arial"/>
              </a:rPr>
              <a:t>changes </a:t>
            </a:r>
            <a:r>
              <a:rPr sz="1000" spc="-55" dirty="0">
                <a:latin typeface="Arial"/>
                <a:cs typeface="Arial"/>
              </a:rPr>
              <a:t>and </a:t>
            </a:r>
            <a:r>
              <a:rPr sz="1000" spc="-30" dirty="0">
                <a:latin typeface="Arial"/>
                <a:cs typeface="Arial"/>
              </a:rPr>
              <a:t>spatial  </a:t>
            </a:r>
            <a:r>
              <a:rPr sz="1000" spc="-35" dirty="0">
                <a:latin typeface="Arial"/>
                <a:cs typeface="Arial"/>
              </a:rPr>
              <a:t>resorting </a:t>
            </a:r>
            <a:r>
              <a:rPr sz="1000" spc="-5" dirty="0">
                <a:latin typeface="Arial"/>
                <a:cs typeface="Arial"/>
              </a:rPr>
              <a:t>within </a:t>
            </a:r>
            <a:r>
              <a:rPr sz="1000" spc="-55" dirty="0">
                <a:latin typeface="Arial"/>
                <a:cs typeface="Arial"/>
              </a:rPr>
              <a:t>large  </a:t>
            </a:r>
            <a:r>
              <a:rPr sz="1000" spc="-40" dirty="0">
                <a:latin typeface="Arial"/>
                <a:cs typeface="Arial"/>
              </a:rPr>
              <a:t>U.S.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cities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3333B2"/>
              </a:buClr>
              <a:buFont typeface="Lucida Sans Unicode"/>
              <a:buChar char="•"/>
            </a:pPr>
            <a:endParaRPr sz="1200">
              <a:latin typeface="Times New Roman"/>
              <a:cs typeface="Times New Roman"/>
            </a:endParaRPr>
          </a:p>
          <a:p>
            <a:pPr marL="133985" indent="-121285">
              <a:lnSpc>
                <a:spcPct val="100000"/>
              </a:lnSpc>
              <a:buClr>
                <a:srgbClr val="3333B2"/>
              </a:buClr>
              <a:buSzPct val="90000"/>
              <a:buFont typeface="Lucida Sans Unicode"/>
              <a:buChar char="•"/>
              <a:tabLst>
                <a:tab pos="134620" algn="l"/>
              </a:tabLst>
            </a:pPr>
            <a:r>
              <a:rPr sz="1000" spc="-80" dirty="0">
                <a:latin typeface="Arial"/>
                <a:cs typeface="Arial"/>
              </a:rPr>
              <a:t>Gives  </a:t>
            </a:r>
            <a:r>
              <a:rPr sz="1000" spc="-55" dirty="0">
                <a:latin typeface="Arial"/>
                <a:cs typeface="Arial"/>
              </a:rPr>
              <a:t>rise  </a:t>
            </a:r>
            <a:r>
              <a:rPr sz="1000" spc="5" dirty="0">
                <a:latin typeface="Arial"/>
                <a:cs typeface="Arial"/>
              </a:rPr>
              <a:t>to </a:t>
            </a:r>
            <a:r>
              <a:rPr sz="1000" spc="-20" dirty="0">
                <a:latin typeface="Arial"/>
                <a:cs typeface="Arial"/>
              </a:rPr>
              <a:t>gentrification-like </a:t>
            </a:r>
            <a:r>
              <a:rPr sz="1000" spc="-55" dirty="0">
                <a:latin typeface="Arial"/>
                <a:cs typeface="Arial"/>
              </a:rPr>
              <a:t>phenomenon,  </a:t>
            </a:r>
            <a:r>
              <a:rPr sz="1000" dirty="0">
                <a:latin typeface="Arial"/>
                <a:cs typeface="Arial"/>
              </a:rPr>
              <a:t>with </a:t>
            </a:r>
            <a:r>
              <a:rPr sz="1000" spc="-45" dirty="0">
                <a:latin typeface="Arial"/>
                <a:cs typeface="Arial"/>
              </a:rPr>
              <a:t>negative  </a:t>
            </a:r>
            <a:r>
              <a:rPr sz="1000" spc="-55" dirty="0">
                <a:latin typeface="Arial"/>
                <a:cs typeface="Arial"/>
              </a:rPr>
              <a:t>welfare  </a:t>
            </a:r>
            <a:r>
              <a:rPr sz="1000" spc="-45" dirty="0">
                <a:latin typeface="Arial"/>
                <a:cs typeface="Arial"/>
              </a:rPr>
              <a:t>effects </a:t>
            </a:r>
            <a:r>
              <a:rPr sz="1000" spc="-55" dirty="0">
                <a:latin typeface="Arial"/>
                <a:cs typeface="Arial"/>
              </a:rPr>
              <a:t>on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spc="-40" dirty="0">
                <a:latin typeface="Arial"/>
                <a:cs typeface="Arial"/>
              </a:rPr>
              <a:t>poorer </a:t>
            </a:r>
            <a:r>
              <a:rPr sz="1000" spc="-65" dirty="0">
                <a:latin typeface="Arial"/>
                <a:cs typeface="Arial"/>
              </a:rPr>
              <a:t>households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3333B2"/>
              </a:buClr>
              <a:buFont typeface="Lucida Sans Unicode"/>
              <a:buChar char="•"/>
            </a:pPr>
            <a:endParaRPr sz="1200">
              <a:latin typeface="Times New Roman"/>
              <a:cs typeface="Times New Roman"/>
            </a:endParaRPr>
          </a:p>
          <a:p>
            <a:pPr marL="133985" marR="5080" indent="-121285">
              <a:lnSpc>
                <a:spcPct val="100000"/>
              </a:lnSpc>
              <a:buClr>
                <a:srgbClr val="3333B2"/>
              </a:buClr>
              <a:buSzPct val="90000"/>
              <a:buFont typeface="Lucida Sans Unicode"/>
              <a:buChar char="•"/>
              <a:tabLst>
                <a:tab pos="134620" algn="l"/>
              </a:tabLst>
            </a:pPr>
            <a:r>
              <a:rPr sz="1000" spc="-35" dirty="0">
                <a:latin typeface="Arial"/>
                <a:cs typeface="Arial"/>
              </a:rPr>
              <a:t>Ignoring </a:t>
            </a:r>
            <a:r>
              <a:rPr sz="1000" spc="-5" dirty="0">
                <a:latin typeface="Arial"/>
                <a:cs typeface="Arial"/>
              </a:rPr>
              <a:t>within-city </a:t>
            </a:r>
            <a:r>
              <a:rPr sz="1000" spc="-30" dirty="0">
                <a:latin typeface="Arial"/>
                <a:cs typeface="Arial"/>
              </a:rPr>
              <a:t>spatial </a:t>
            </a:r>
            <a:r>
              <a:rPr sz="1000" spc="-70" dirty="0">
                <a:latin typeface="Arial"/>
                <a:cs typeface="Arial"/>
              </a:rPr>
              <a:t>responses, measured </a:t>
            </a:r>
            <a:r>
              <a:rPr sz="1000" i="1" spc="-50" dirty="0">
                <a:latin typeface="Trebuchet MS"/>
                <a:cs typeface="Trebuchet MS"/>
              </a:rPr>
              <a:t>income </a:t>
            </a:r>
            <a:r>
              <a:rPr sz="1000" i="1" spc="-65" dirty="0">
                <a:latin typeface="Trebuchet MS"/>
                <a:cs typeface="Trebuchet MS"/>
              </a:rPr>
              <a:t>inequality </a:t>
            </a:r>
            <a:r>
              <a:rPr sz="1000" i="1" spc="-55" dirty="0">
                <a:latin typeface="Trebuchet MS"/>
                <a:cs typeface="Trebuchet MS"/>
              </a:rPr>
              <a:t>growth </a:t>
            </a:r>
            <a:r>
              <a:rPr sz="1000" spc="-50" dirty="0">
                <a:latin typeface="Arial"/>
                <a:cs typeface="Arial"/>
              </a:rPr>
              <a:t>understates </a:t>
            </a:r>
            <a:r>
              <a:rPr sz="1000" i="1" spc="-65" dirty="0">
                <a:latin typeface="Trebuchet MS"/>
                <a:cs typeface="Trebuchet MS"/>
              </a:rPr>
              <a:t>well-being  inequality  </a:t>
            </a:r>
            <a:r>
              <a:rPr sz="1000" i="1" spc="-55" dirty="0">
                <a:latin typeface="Trebuchet MS"/>
                <a:cs typeface="Trebuchet MS"/>
              </a:rPr>
              <a:t>growth </a:t>
            </a:r>
            <a:r>
              <a:rPr sz="1000" spc="-60" dirty="0">
                <a:latin typeface="Arial"/>
                <a:cs typeface="Arial"/>
              </a:rPr>
              <a:t>by  </a:t>
            </a:r>
            <a:r>
              <a:rPr sz="1000" spc="-25" dirty="0">
                <a:latin typeface="Arial"/>
                <a:cs typeface="Arial"/>
              </a:rPr>
              <a:t>about</a:t>
            </a:r>
            <a:r>
              <a:rPr sz="1000" spc="-140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10%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3037" y="1208224"/>
            <a:ext cx="73469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spc="-30" dirty="0">
                <a:solidFill>
                  <a:srgbClr val="000000"/>
                </a:solidFill>
              </a:rPr>
              <a:t>Thank</a:t>
            </a:r>
            <a:r>
              <a:rPr sz="1200" spc="-60" dirty="0">
                <a:solidFill>
                  <a:srgbClr val="000000"/>
                </a:solidFill>
              </a:rPr>
              <a:t> </a:t>
            </a:r>
            <a:r>
              <a:rPr sz="1200" spc="-70" dirty="0">
                <a:solidFill>
                  <a:srgbClr val="000000"/>
                </a:solidFill>
              </a:rPr>
              <a:t>you!</a:t>
            </a:r>
            <a:endParaRPr sz="1200"/>
          </a:p>
        </p:txBody>
      </p:sp>
    </p:spTree>
  </p:cSld>
  <p:clrMapOvr>
    <a:masterClrMapping/>
  </p:clrMapOvr>
  <p:transition>
    <p:cut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373761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50" dirty="0"/>
              <a:t>Household </a:t>
            </a:r>
            <a:r>
              <a:rPr spc="-35" dirty="0"/>
              <a:t>Value </a:t>
            </a:r>
            <a:r>
              <a:rPr spc="-45" dirty="0"/>
              <a:t>Access </a:t>
            </a:r>
            <a:r>
              <a:rPr spc="-15" dirty="0"/>
              <a:t>to </a:t>
            </a:r>
            <a:r>
              <a:rPr spc="-65" dirty="0"/>
              <a:t>a </a:t>
            </a:r>
            <a:r>
              <a:rPr spc="-35" dirty="0"/>
              <a:t>Variety </a:t>
            </a:r>
            <a:r>
              <a:rPr spc="-40" dirty="0"/>
              <a:t>of </a:t>
            </a:r>
            <a:r>
              <a:rPr spc="30" dirty="0"/>
              <a:t> </a:t>
            </a:r>
            <a:r>
              <a:rPr spc="-35" dirty="0"/>
              <a:t>Amenities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5097" y="509465"/>
            <a:ext cx="17316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285">
              <a:lnSpc>
                <a:spcPct val="100000"/>
              </a:lnSpc>
              <a:spcBef>
                <a:spcPts val="95"/>
              </a:spcBef>
              <a:buClr>
                <a:srgbClr val="3333B2"/>
              </a:buClr>
              <a:buSzPct val="90000"/>
              <a:buFont typeface="Lucida Sans Unicode"/>
              <a:buChar char="•"/>
              <a:tabLst>
                <a:tab pos="134620" algn="l"/>
              </a:tabLst>
            </a:pPr>
            <a:r>
              <a:rPr sz="1000" spc="-55" dirty="0">
                <a:latin typeface="Arial"/>
                <a:cs typeface="Arial"/>
              </a:rPr>
              <a:t>Demand  </a:t>
            </a:r>
            <a:r>
              <a:rPr sz="1000" spc="-20" dirty="0">
                <a:latin typeface="Arial"/>
                <a:cs typeface="Arial"/>
              </a:rPr>
              <a:t>for </a:t>
            </a:r>
            <a:r>
              <a:rPr sz="1000" spc="-45" dirty="0">
                <a:latin typeface="Arial"/>
                <a:cs typeface="Arial"/>
              </a:rPr>
              <a:t>amenities </a:t>
            </a:r>
            <a:r>
              <a:rPr sz="1000" spc="-55" dirty="0">
                <a:latin typeface="Arial"/>
                <a:cs typeface="Arial"/>
              </a:rPr>
              <a:t>is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75" dirty="0">
                <a:latin typeface="Arial"/>
                <a:cs typeface="Arial"/>
              </a:rPr>
              <a:t>CES: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19807" y="925327"/>
            <a:ext cx="2679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i="1" spc="-15" dirty="0">
                <a:latin typeface="Trebuchet MS"/>
                <a:cs typeface="Trebuchet MS"/>
              </a:rPr>
              <a:t>a</a:t>
            </a:r>
            <a:r>
              <a:rPr sz="1050" i="1" spc="-22" baseline="-11904" dirty="0">
                <a:latin typeface="Arial"/>
                <a:cs typeface="Arial"/>
              </a:rPr>
              <a:t>r</a:t>
            </a:r>
            <a:r>
              <a:rPr sz="1050" i="1" spc="150" baseline="-11904" dirty="0">
                <a:latin typeface="Arial"/>
                <a:cs typeface="Arial"/>
              </a:rPr>
              <a:t> </a:t>
            </a:r>
            <a:r>
              <a:rPr sz="1000" spc="185" dirty="0">
                <a:latin typeface="Arial"/>
                <a:cs typeface="Arial"/>
              </a:rPr>
              <a:t>=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97454" y="708969"/>
            <a:ext cx="50545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r">
              <a:lnSpc>
                <a:spcPts val="600"/>
              </a:lnSpc>
              <a:spcBef>
                <a:spcPts val="95"/>
              </a:spcBef>
            </a:pPr>
            <a:r>
              <a:rPr sz="1000" u="sng" spc="-5" dirty="0">
                <a:latin typeface="Times New Roman"/>
                <a:cs typeface="Times New Roman"/>
              </a:rPr>
              <a:t> </a:t>
            </a:r>
            <a:r>
              <a:rPr sz="1000" u="sng" spc="-105" dirty="0">
                <a:latin typeface="Times New Roman"/>
                <a:cs typeface="Times New Roman"/>
              </a:rPr>
              <a:t> 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600"/>
              </a:lnSpc>
            </a:pPr>
            <a:r>
              <a:rPr sz="1000" spc="505" dirty="0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97619" y="805121"/>
            <a:ext cx="20827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1155" dirty="0">
                <a:latin typeface="Arial"/>
                <a:cs typeface="Arial"/>
              </a:rPr>
              <a:t>\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05010" y="880525"/>
            <a:ext cx="5905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5" dirty="0">
                <a:latin typeface="Arial"/>
                <a:cs typeface="Arial"/>
              </a:rPr>
              <a:t>1</a:t>
            </a:r>
            <a:endParaRPr sz="5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94888" y="945003"/>
            <a:ext cx="7747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i="1" spc="100" dirty="0">
                <a:latin typeface="Arial"/>
                <a:cs typeface="Arial"/>
              </a:rPr>
              <a:t>σ</a:t>
            </a:r>
            <a:endParaRPr sz="5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73032" y="1000394"/>
            <a:ext cx="9017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i="1" spc="10" dirty="0">
                <a:latin typeface="Arial"/>
                <a:cs typeface="Arial"/>
              </a:rPr>
              <a:t>rr</a:t>
            </a:r>
            <a:endParaRPr sz="7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01467" y="925327"/>
            <a:ext cx="342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19710" algn="l"/>
              </a:tabLst>
            </a:pPr>
            <a:r>
              <a:rPr sz="1000" i="1" spc="-10" dirty="0">
                <a:latin typeface="Arial"/>
                <a:cs typeface="Arial"/>
              </a:rPr>
              <a:t>β	</a:t>
            </a:r>
            <a:r>
              <a:rPr sz="1000" spc="50" dirty="0">
                <a:latin typeface="Arial"/>
                <a:cs typeface="Arial"/>
              </a:rPr>
              <a:t>(</a:t>
            </a:r>
            <a:r>
              <a:rPr sz="1000" i="1" spc="-50" dirty="0">
                <a:latin typeface="Trebuchet MS"/>
                <a:cs typeface="Trebuchet MS"/>
              </a:rPr>
              <a:t>a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46971" y="982258"/>
            <a:ext cx="29908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84150" algn="l"/>
              </a:tabLst>
            </a:pPr>
            <a:r>
              <a:rPr sz="750" i="1" spc="112" baseline="5555" dirty="0">
                <a:latin typeface="Arial"/>
                <a:cs typeface="Arial"/>
              </a:rPr>
              <a:t>I	</a:t>
            </a:r>
            <a:r>
              <a:rPr sz="700" i="1" spc="10" dirty="0">
                <a:latin typeface="Arial"/>
                <a:cs typeface="Arial"/>
              </a:rPr>
              <a:t>rr</a:t>
            </a:r>
            <a:r>
              <a:rPr sz="700" i="1" spc="-120" dirty="0">
                <a:latin typeface="Arial"/>
                <a:cs typeface="Arial"/>
              </a:rPr>
              <a:t> </a:t>
            </a:r>
            <a:r>
              <a:rPr sz="750" i="1" spc="112" baseline="22222" dirty="0">
                <a:latin typeface="Arial"/>
                <a:cs typeface="Arial"/>
              </a:rPr>
              <a:t>I</a:t>
            </a:r>
            <a:endParaRPr sz="750" baseline="22222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33115" y="925327"/>
            <a:ext cx="749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50" dirty="0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297504" y="885833"/>
            <a:ext cx="18161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i="1" spc="110" dirty="0">
                <a:solidFill>
                  <a:srgbClr val="FF0000"/>
                </a:solidFill>
                <a:latin typeface="Arial"/>
                <a:cs typeface="Arial"/>
              </a:rPr>
              <a:t>σ</a:t>
            </a:r>
            <a:r>
              <a:rPr sz="500" i="1" spc="240" dirty="0">
                <a:solidFill>
                  <a:srgbClr val="FF0000"/>
                </a:solidFill>
                <a:latin typeface="Arial"/>
                <a:cs typeface="Arial"/>
              </a:rPr>
              <a:t>−</a:t>
            </a:r>
            <a:r>
              <a:rPr sz="500" spc="-15" dirty="0">
                <a:solidFill>
                  <a:srgbClr val="FF0000"/>
                </a:solidFill>
                <a:latin typeface="Arial"/>
                <a:cs typeface="Arial"/>
              </a:rPr>
              <a:t>1</a:t>
            </a:r>
            <a:endParaRPr sz="5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348583" y="955455"/>
            <a:ext cx="7747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i="1" spc="100" dirty="0">
                <a:solidFill>
                  <a:srgbClr val="FF0000"/>
                </a:solidFill>
                <a:latin typeface="Arial"/>
                <a:cs typeface="Arial"/>
              </a:rPr>
              <a:t>σ</a:t>
            </a:r>
            <a:endParaRPr sz="5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297504" y="708969"/>
            <a:ext cx="474345" cy="2216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600"/>
              </a:lnSpc>
              <a:spcBef>
                <a:spcPts val="95"/>
              </a:spcBef>
              <a:tabLst>
                <a:tab pos="196850" algn="l"/>
              </a:tabLst>
            </a:pPr>
            <a:r>
              <a:rPr sz="1000" u="sng" spc="-5" dirty="0">
                <a:latin typeface="Times New Roman"/>
                <a:cs typeface="Times New Roman"/>
              </a:rPr>
              <a:t> 	</a:t>
            </a:r>
            <a:endParaRPr sz="1000">
              <a:latin typeface="Times New Roman"/>
              <a:cs typeface="Times New Roman"/>
            </a:endParaRPr>
          </a:p>
          <a:p>
            <a:pPr marL="305435" indent="-115570">
              <a:lnSpc>
                <a:spcPts val="475"/>
              </a:lnSpc>
            </a:pPr>
            <a:r>
              <a:rPr sz="1000" spc="505" dirty="0">
                <a:latin typeface="Arial"/>
                <a:cs typeface="Arial"/>
              </a:rPr>
              <a:t>\</a:t>
            </a:r>
            <a:r>
              <a:rPr sz="1500" u="sng" spc="352" baseline="2777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750" i="1" u="sng" spc="150" baseline="5555" dirty="0">
                <a:solidFill>
                  <a:srgbClr val="FF0000"/>
                </a:solidFill>
                <a:latin typeface="Arial"/>
                <a:cs typeface="Arial"/>
              </a:rPr>
              <a:t>σ </a:t>
            </a:r>
            <a:endParaRPr sz="750" baseline="5555">
              <a:latin typeface="Arial"/>
              <a:cs typeface="Arial"/>
            </a:endParaRPr>
          </a:p>
          <a:p>
            <a:pPr marL="305435">
              <a:lnSpc>
                <a:spcPts val="475"/>
              </a:lnSpc>
            </a:pPr>
            <a:r>
              <a:rPr sz="500" i="1" spc="110" dirty="0">
                <a:solidFill>
                  <a:srgbClr val="FF0000"/>
                </a:solidFill>
                <a:latin typeface="Arial"/>
                <a:cs typeface="Arial"/>
              </a:rPr>
              <a:t>σ</a:t>
            </a:r>
            <a:r>
              <a:rPr sz="500" i="1" spc="240" dirty="0">
                <a:solidFill>
                  <a:srgbClr val="FF0000"/>
                </a:solidFill>
                <a:latin typeface="Arial"/>
                <a:cs typeface="Arial"/>
              </a:rPr>
              <a:t>−</a:t>
            </a:r>
            <a:r>
              <a:rPr sz="500" spc="-15" dirty="0">
                <a:solidFill>
                  <a:srgbClr val="FF0000"/>
                </a:solidFill>
                <a:latin typeface="Arial"/>
                <a:cs typeface="Arial"/>
              </a:rPr>
              <a:t>1</a:t>
            </a:r>
            <a:endParaRPr sz="5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45097" y="1089103"/>
            <a:ext cx="5109210" cy="13843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194310" algn="ctr">
              <a:lnSpc>
                <a:spcPct val="100000"/>
              </a:lnSpc>
              <a:spcBef>
                <a:spcPts val="95"/>
              </a:spcBef>
            </a:pPr>
            <a:r>
              <a:rPr sz="1050" i="1" spc="15" baseline="-15873" dirty="0">
                <a:latin typeface="Arial"/>
                <a:cs typeface="Arial"/>
              </a:rPr>
              <a:t>r</a:t>
            </a:r>
            <a:r>
              <a:rPr sz="1050" i="1" spc="-179" baseline="-15873" dirty="0">
                <a:latin typeface="Arial"/>
                <a:cs typeface="Arial"/>
              </a:rPr>
              <a:t> </a:t>
            </a:r>
            <a:r>
              <a:rPr sz="500" i="1" spc="75" dirty="0">
                <a:latin typeface="Arial"/>
                <a:cs typeface="Arial"/>
              </a:rPr>
              <a:t>I</a:t>
            </a:r>
            <a:endParaRPr sz="5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600">
              <a:latin typeface="Times New Roman"/>
              <a:cs typeface="Times New Roman"/>
            </a:endParaRPr>
          </a:p>
          <a:p>
            <a:pPr marL="255270">
              <a:lnSpc>
                <a:spcPct val="100000"/>
              </a:lnSpc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i="1" spc="-10" dirty="0">
                <a:latin typeface="Arial"/>
                <a:cs typeface="Arial"/>
              </a:rPr>
              <a:t>a</a:t>
            </a:r>
            <a:r>
              <a:rPr sz="900" i="1" spc="-15" baseline="-13888" dirty="0">
                <a:latin typeface="Arial"/>
                <a:cs typeface="Arial"/>
              </a:rPr>
              <a:t>rr </a:t>
            </a:r>
            <a:r>
              <a:rPr sz="750" i="1" spc="112" baseline="5555" dirty="0">
                <a:latin typeface="Arial"/>
                <a:cs typeface="Arial"/>
              </a:rPr>
              <a:t>I  </a:t>
            </a:r>
            <a:r>
              <a:rPr sz="900" spc="-20" dirty="0">
                <a:latin typeface="Tahoma"/>
                <a:cs typeface="Tahoma"/>
              </a:rPr>
              <a:t>consumption of </a:t>
            </a:r>
            <a:r>
              <a:rPr sz="900" spc="-25" dirty="0">
                <a:latin typeface="Tahoma"/>
                <a:cs typeface="Tahoma"/>
              </a:rPr>
              <a:t>amenities </a:t>
            </a:r>
            <a:r>
              <a:rPr sz="900" spc="-10" dirty="0">
                <a:latin typeface="Tahoma"/>
                <a:cs typeface="Tahoma"/>
              </a:rPr>
              <a:t>in </a:t>
            </a:r>
            <a:r>
              <a:rPr sz="900" spc="-25" dirty="0">
                <a:latin typeface="Tahoma"/>
                <a:cs typeface="Tahoma"/>
              </a:rPr>
              <a:t>neighborhood </a:t>
            </a:r>
            <a:r>
              <a:rPr sz="900" i="1" spc="10" dirty="0">
                <a:latin typeface="Arial"/>
                <a:cs typeface="Arial"/>
              </a:rPr>
              <a:t>r </a:t>
            </a:r>
            <a:r>
              <a:rPr sz="900" i="1" spc="75" baseline="37037" dirty="0">
                <a:latin typeface="Arial"/>
                <a:cs typeface="Arial"/>
              </a:rPr>
              <a:t>I  </a:t>
            </a:r>
            <a:r>
              <a:rPr sz="900" spc="-40" dirty="0">
                <a:latin typeface="Tahoma"/>
                <a:cs typeface="Tahoma"/>
              </a:rPr>
              <a:t>by </a:t>
            </a:r>
            <a:r>
              <a:rPr sz="900" spc="-30" dirty="0">
                <a:latin typeface="Tahoma"/>
                <a:cs typeface="Tahoma"/>
              </a:rPr>
              <a:t>residents </a:t>
            </a:r>
            <a:r>
              <a:rPr sz="900" spc="-20" dirty="0">
                <a:latin typeface="Tahoma"/>
                <a:cs typeface="Tahoma"/>
              </a:rPr>
              <a:t>of</a:t>
            </a:r>
            <a:r>
              <a:rPr sz="900" spc="-170" dirty="0">
                <a:latin typeface="Tahoma"/>
                <a:cs typeface="Tahoma"/>
              </a:rPr>
              <a:t> </a:t>
            </a:r>
            <a:r>
              <a:rPr sz="900" i="1" spc="10" dirty="0">
                <a:latin typeface="Arial"/>
                <a:cs typeface="Arial"/>
              </a:rPr>
              <a:t>r</a:t>
            </a:r>
            <a:endParaRPr sz="900">
              <a:latin typeface="Arial"/>
              <a:cs typeface="Arial"/>
            </a:endParaRPr>
          </a:p>
          <a:p>
            <a:pPr marL="255270">
              <a:lnSpc>
                <a:spcPct val="100000"/>
              </a:lnSpc>
              <a:spcBef>
                <a:spcPts val="58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i="1" spc="5" dirty="0">
                <a:latin typeface="Arial"/>
                <a:cs typeface="Arial"/>
              </a:rPr>
              <a:t>β</a:t>
            </a:r>
            <a:r>
              <a:rPr sz="900" i="1" spc="7" baseline="-13888" dirty="0">
                <a:latin typeface="Arial"/>
                <a:cs typeface="Arial"/>
              </a:rPr>
              <a:t>rr </a:t>
            </a:r>
            <a:r>
              <a:rPr sz="750" i="1" spc="112" baseline="5555" dirty="0">
                <a:latin typeface="Arial"/>
                <a:cs typeface="Arial"/>
              </a:rPr>
              <a:t>I  </a:t>
            </a:r>
            <a:r>
              <a:rPr sz="900" spc="-25" dirty="0">
                <a:latin typeface="Tahoma"/>
                <a:cs typeface="Tahoma"/>
              </a:rPr>
              <a:t>captures </a:t>
            </a:r>
            <a:r>
              <a:rPr sz="900" spc="-5" dirty="0">
                <a:latin typeface="Tahoma"/>
                <a:cs typeface="Tahoma"/>
              </a:rPr>
              <a:t>’Psychological </a:t>
            </a:r>
            <a:r>
              <a:rPr sz="900" spc="-15" dirty="0">
                <a:latin typeface="Tahoma"/>
                <a:cs typeface="Tahoma"/>
              </a:rPr>
              <a:t>distance”:  </a:t>
            </a:r>
            <a:r>
              <a:rPr sz="900" spc="-35" dirty="0">
                <a:latin typeface="Tahoma"/>
                <a:cs typeface="Tahoma"/>
              </a:rPr>
              <a:t>households </a:t>
            </a:r>
            <a:r>
              <a:rPr sz="900" spc="-10" dirty="0">
                <a:latin typeface="Tahoma"/>
                <a:cs typeface="Tahoma"/>
              </a:rPr>
              <a:t>living in </a:t>
            </a:r>
            <a:r>
              <a:rPr sz="900" i="1" spc="35" dirty="0">
                <a:latin typeface="Arial"/>
                <a:cs typeface="Arial"/>
              </a:rPr>
              <a:t>j  </a:t>
            </a:r>
            <a:r>
              <a:rPr sz="900" spc="-25" dirty="0">
                <a:latin typeface="Tahoma"/>
                <a:cs typeface="Tahoma"/>
              </a:rPr>
              <a:t>neighborhoods </a:t>
            </a:r>
            <a:r>
              <a:rPr sz="900" spc="-35" dirty="0">
                <a:latin typeface="Tahoma"/>
                <a:cs typeface="Tahoma"/>
              </a:rPr>
              <a:t>prefer </a:t>
            </a:r>
            <a:r>
              <a:rPr sz="900" spc="-25" dirty="0">
                <a:latin typeface="Tahoma"/>
                <a:cs typeface="Tahoma"/>
              </a:rPr>
              <a:t>amenities </a:t>
            </a:r>
            <a:r>
              <a:rPr sz="900" spc="-10" dirty="0">
                <a:latin typeface="Tahoma"/>
                <a:cs typeface="Tahoma"/>
              </a:rPr>
              <a:t>in</a:t>
            </a:r>
            <a:r>
              <a:rPr sz="900" spc="-165" dirty="0">
                <a:latin typeface="Tahoma"/>
                <a:cs typeface="Tahoma"/>
              </a:rPr>
              <a:t> </a:t>
            </a:r>
            <a:r>
              <a:rPr sz="900" i="1" spc="35" dirty="0">
                <a:latin typeface="Arial"/>
                <a:cs typeface="Arial"/>
              </a:rPr>
              <a:t>j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50">
              <a:latin typeface="Times New Roman"/>
              <a:cs typeface="Times New Roman"/>
            </a:endParaRPr>
          </a:p>
          <a:p>
            <a:pPr marL="133985" indent="-121285">
              <a:lnSpc>
                <a:spcPct val="100000"/>
              </a:lnSpc>
              <a:spcBef>
                <a:spcPts val="5"/>
              </a:spcBef>
              <a:buClr>
                <a:srgbClr val="3333B2"/>
              </a:buClr>
              <a:buSzPct val="90000"/>
              <a:buFont typeface="Lucida Sans Unicode"/>
              <a:buChar char="•"/>
              <a:tabLst>
                <a:tab pos="134620" algn="l"/>
              </a:tabLst>
            </a:pPr>
            <a:r>
              <a:rPr sz="1000" spc="-50" dirty="0">
                <a:latin typeface="Arial"/>
                <a:cs typeface="Arial"/>
              </a:rPr>
              <a:t>Cost 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spc="-50" dirty="0">
                <a:latin typeface="Arial"/>
                <a:cs typeface="Arial"/>
              </a:rPr>
              <a:t>consuming  </a:t>
            </a:r>
            <a:r>
              <a:rPr sz="1000" spc="-45" dirty="0">
                <a:latin typeface="Arial"/>
                <a:cs typeface="Arial"/>
              </a:rPr>
              <a:t>amenities </a:t>
            </a:r>
            <a:r>
              <a:rPr sz="1000" spc="-15" dirty="0">
                <a:latin typeface="Arial"/>
                <a:cs typeface="Arial"/>
              </a:rPr>
              <a:t>in </a:t>
            </a:r>
            <a:r>
              <a:rPr sz="1000" i="1" spc="-80" dirty="0">
                <a:latin typeface="Trebuchet MS"/>
                <a:cs typeface="Trebuchet MS"/>
              </a:rPr>
              <a:t>r</a:t>
            </a:r>
            <a:r>
              <a:rPr sz="1500" i="1" spc="-120" baseline="19444" dirty="0">
                <a:latin typeface="Trebuchet MS"/>
                <a:cs typeface="Trebuchet MS"/>
              </a:rPr>
              <a:t>   </a:t>
            </a:r>
            <a:r>
              <a:rPr sz="1000" spc="-70" dirty="0">
                <a:latin typeface="Arial"/>
                <a:cs typeface="Arial"/>
              </a:rPr>
              <a:t>depends  </a:t>
            </a:r>
            <a:r>
              <a:rPr sz="1000" spc="-55" dirty="0">
                <a:latin typeface="Arial"/>
                <a:cs typeface="Arial"/>
              </a:rPr>
              <a:t>on  </a:t>
            </a:r>
            <a:r>
              <a:rPr sz="1000" spc="-45" dirty="0">
                <a:latin typeface="Arial"/>
                <a:cs typeface="Arial"/>
              </a:rPr>
              <a:t>distance </a:t>
            </a:r>
            <a:r>
              <a:rPr sz="1000" spc="5" dirty="0">
                <a:latin typeface="Arial"/>
                <a:cs typeface="Arial"/>
              </a:rPr>
              <a:t>to </a:t>
            </a:r>
            <a:r>
              <a:rPr sz="1000" spc="-45" dirty="0">
                <a:latin typeface="Arial"/>
                <a:cs typeface="Arial"/>
              </a:rPr>
              <a:t>neighborhood </a:t>
            </a:r>
            <a:r>
              <a:rPr sz="1000" i="1" spc="-80" dirty="0">
                <a:latin typeface="Trebuchet MS"/>
                <a:cs typeface="Trebuchet MS"/>
              </a:rPr>
              <a:t>r </a:t>
            </a:r>
            <a:r>
              <a:rPr sz="1500" i="1" spc="-112" baseline="19444" dirty="0">
                <a:latin typeface="Trebuchet MS"/>
                <a:cs typeface="Trebuchet MS"/>
              </a:rPr>
              <a:t> </a:t>
            </a:r>
            <a:r>
              <a:rPr sz="1000" spc="-5" dirty="0"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  <a:p>
            <a:pPr marL="381000" algn="ctr">
              <a:lnSpc>
                <a:spcPts val="1080"/>
              </a:lnSpc>
              <a:spcBef>
                <a:spcPts val="735"/>
              </a:spcBef>
            </a:pPr>
            <a:r>
              <a:rPr sz="1500" i="1" spc="-67" baseline="-22222" dirty="0">
                <a:latin typeface="Trebuchet MS"/>
                <a:cs typeface="Trebuchet MS"/>
              </a:rPr>
              <a:t>d </a:t>
            </a:r>
            <a:r>
              <a:rPr sz="700" i="1" spc="-125" dirty="0">
                <a:latin typeface="Verdana"/>
                <a:cs typeface="Verdana"/>
              </a:rPr>
              <a:t>δ</a:t>
            </a:r>
            <a:r>
              <a:rPr sz="1050" spc="-187" baseline="11904" dirty="0">
                <a:latin typeface="Arial"/>
                <a:cs typeface="Arial"/>
              </a:rPr>
              <a:t>˜</a:t>
            </a:r>
            <a:r>
              <a:rPr sz="1050" spc="-89" baseline="11904" dirty="0">
                <a:latin typeface="Arial"/>
                <a:cs typeface="Arial"/>
              </a:rPr>
              <a:t> </a:t>
            </a:r>
            <a:r>
              <a:rPr sz="1500" i="1" spc="-37" baseline="-22222" dirty="0">
                <a:latin typeface="Trebuchet MS"/>
                <a:cs typeface="Trebuchet MS"/>
              </a:rPr>
              <a:t>p</a:t>
            </a:r>
            <a:r>
              <a:rPr sz="700" i="1" spc="-25" dirty="0">
                <a:latin typeface="Arial"/>
                <a:cs typeface="Arial"/>
              </a:rPr>
              <a:t>a</a:t>
            </a:r>
            <a:endParaRPr sz="700">
              <a:latin typeface="Arial"/>
              <a:cs typeface="Arial"/>
            </a:endParaRPr>
          </a:p>
          <a:p>
            <a:pPr marL="466090" algn="ctr">
              <a:lnSpc>
                <a:spcPts val="720"/>
              </a:lnSpc>
            </a:pPr>
            <a:r>
              <a:rPr sz="700" i="1" spc="10" dirty="0">
                <a:latin typeface="Arial"/>
                <a:cs typeface="Arial"/>
              </a:rPr>
              <a:t>rr </a:t>
            </a:r>
            <a:r>
              <a:rPr sz="750" i="1" spc="112" baseline="22222" dirty="0">
                <a:latin typeface="Arial"/>
                <a:cs typeface="Arial"/>
              </a:rPr>
              <a:t>I  </a:t>
            </a:r>
            <a:r>
              <a:rPr sz="700" i="1" spc="10" dirty="0">
                <a:latin typeface="Arial"/>
                <a:cs typeface="Arial"/>
              </a:rPr>
              <a:t>r</a:t>
            </a:r>
            <a:r>
              <a:rPr sz="700" i="1" spc="-170" dirty="0">
                <a:latin typeface="Arial"/>
                <a:cs typeface="Arial"/>
              </a:rPr>
              <a:t> </a:t>
            </a:r>
            <a:r>
              <a:rPr sz="750" i="1" spc="112" baseline="22222" dirty="0">
                <a:latin typeface="Arial"/>
                <a:cs typeface="Arial"/>
              </a:rPr>
              <a:t>I</a:t>
            </a:r>
            <a:endParaRPr sz="750" baseline="22222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946196" y="2751825"/>
            <a:ext cx="7112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i="1" spc="-35" dirty="0">
                <a:latin typeface="Arial"/>
                <a:cs typeface="Arial"/>
              </a:rPr>
              <a:t>a</a:t>
            </a:r>
            <a:endParaRPr sz="7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935706" y="2832762"/>
            <a:ext cx="9906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i="1" spc="10" dirty="0">
                <a:latin typeface="Arial"/>
                <a:cs typeface="Arial"/>
              </a:rPr>
              <a:t>nj</a:t>
            </a:r>
            <a:endParaRPr sz="7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45097" y="2759791"/>
            <a:ext cx="29381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285">
              <a:lnSpc>
                <a:spcPct val="100000"/>
              </a:lnSpc>
              <a:spcBef>
                <a:spcPts val="95"/>
              </a:spcBef>
              <a:buClr>
                <a:srgbClr val="3333B2"/>
              </a:buClr>
              <a:buSzPct val="90000"/>
              <a:buFont typeface="Lucida Sans Unicode"/>
              <a:buChar char="•"/>
              <a:tabLst>
                <a:tab pos="134620" algn="l"/>
              </a:tabLst>
            </a:pPr>
            <a:r>
              <a:rPr sz="1000" spc="-95" dirty="0">
                <a:latin typeface="Arial"/>
                <a:cs typeface="Arial"/>
              </a:rPr>
              <a:t>CES  </a:t>
            </a:r>
            <a:r>
              <a:rPr sz="1000" spc="-40" dirty="0">
                <a:latin typeface="Arial"/>
                <a:cs typeface="Arial"/>
              </a:rPr>
              <a:t>Price  </a:t>
            </a:r>
            <a:r>
              <a:rPr sz="1000" spc="-45" dirty="0">
                <a:latin typeface="Arial"/>
                <a:cs typeface="Arial"/>
              </a:rPr>
              <a:t>index  </a:t>
            </a:r>
            <a:r>
              <a:rPr sz="1000" spc="-20" dirty="0">
                <a:latin typeface="Arial"/>
                <a:cs typeface="Arial"/>
              </a:rPr>
              <a:t>for </a:t>
            </a:r>
            <a:r>
              <a:rPr sz="1000" spc="-45" dirty="0">
                <a:latin typeface="Arial"/>
                <a:cs typeface="Arial"/>
              </a:rPr>
              <a:t>neighborhood-</a:t>
            </a:r>
            <a:r>
              <a:rPr sz="1000" i="1" spc="-45" dirty="0">
                <a:latin typeface="Trebuchet MS"/>
                <a:cs typeface="Trebuchet MS"/>
              </a:rPr>
              <a:t>r  </a:t>
            </a:r>
            <a:r>
              <a:rPr sz="1000" spc="-45" dirty="0">
                <a:latin typeface="Arial"/>
                <a:cs typeface="Arial"/>
              </a:rPr>
              <a:t>residents:  </a:t>
            </a:r>
            <a:r>
              <a:rPr sz="1000" i="1" spc="85" dirty="0">
                <a:latin typeface="Trebuchet MS"/>
                <a:cs typeface="Trebuchet MS"/>
              </a:rPr>
              <a:t>P</a:t>
            </a:r>
            <a:r>
              <a:rPr sz="1000" i="1" spc="300" dirty="0">
                <a:latin typeface="Trebuchet MS"/>
                <a:cs typeface="Trebuchet MS"/>
              </a:rPr>
              <a:t> </a:t>
            </a:r>
            <a:r>
              <a:rPr sz="1000" spc="185" dirty="0">
                <a:latin typeface="Arial"/>
                <a:cs typeface="Arial"/>
              </a:rPr>
              <a:t>=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192513" y="2581381"/>
            <a:ext cx="1187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400" dirty="0">
                <a:latin typeface="Arial"/>
                <a:cs typeface="Arial"/>
              </a:rPr>
              <a:t>(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285655" y="2664896"/>
            <a:ext cx="1593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215" dirty="0">
                <a:latin typeface="Arial"/>
                <a:cs typeface="Arial"/>
              </a:rPr>
              <a:t>),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419208" y="2778765"/>
            <a:ext cx="6400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50" i="1" spc="75" baseline="-11904" dirty="0">
                <a:latin typeface="Arial"/>
                <a:cs typeface="Arial"/>
              </a:rPr>
              <a:t>n</a:t>
            </a:r>
            <a:r>
              <a:rPr sz="750" i="1" spc="75" baseline="5555" dirty="0">
                <a:latin typeface="Arial"/>
                <a:cs typeface="Arial"/>
              </a:rPr>
              <a:t>I</a:t>
            </a:r>
            <a:r>
              <a:rPr sz="1050" i="1" spc="75" baseline="-11904" dirty="0">
                <a:latin typeface="Verdana"/>
                <a:cs typeface="Verdana"/>
              </a:rPr>
              <a:t>,</a:t>
            </a:r>
            <a:r>
              <a:rPr sz="1050" i="1" spc="75" baseline="-11904" dirty="0">
                <a:latin typeface="Arial"/>
                <a:cs typeface="Arial"/>
              </a:rPr>
              <a:t>j</a:t>
            </a:r>
            <a:r>
              <a:rPr sz="750" i="1" spc="75" baseline="5555" dirty="0">
                <a:latin typeface="Arial"/>
                <a:cs typeface="Arial"/>
              </a:rPr>
              <a:t>I </a:t>
            </a:r>
            <a:r>
              <a:rPr sz="1500" i="1" spc="97" baseline="8333" dirty="0">
                <a:latin typeface="Trebuchet MS"/>
                <a:cs typeface="Trebuchet MS"/>
              </a:rPr>
              <a:t>N</a:t>
            </a:r>
            <a:r>
              <a:rPr sz="700" i="1" spc="65" dirty="0">
                <a:latin typeface="Arial"/>
                <a:cs typeface="Arial"/>
              </a:rPr>
              <a:t>n</a:t>
            </a:r>
            <a:r>
              <a:rPr sz="750" i="1" spc="97" baseline="22222" dirty="0">
                <a:latin typeface="Arial"/>
                <a:cs typeface="Arial"/>
              </a:rPr>
              <a:t>I</a:t>
            </a:r>
            <a:r>
              <a:rPr sz="700" i="1" spc="65" dirty="0">
                <a:latin typeface="Arial"/>
                <a:cs typeface="Arial"/>
              </a:rPr>
              <a:t>j</a:t>
            </a:r>
            <a:r>
              <a:rPr sz="750" i="1" spc="97" baseline="22222" dirty="0">
                <a:latin typeface="Arial"/>
                <a:cs typeface="Arial"/>
              </a:rPr>
              <a:t>I</a:t>
            </a:r>
            <a:r>
              <a:rPr sz="750" i="1" spc="-7" baseline="22222" dirty="0">
                <a:latin typeface="Arial"/>
                <a:cs typeface="Arial"/>
              </a:rPr>
              <a:t> </a:t>
            </a:r>
            <a:r>
              <a:rPr sz="1500" i="1" spc="75" baseline="8333" dirty="0">
                <a:latin typeface="Arial"/>
                <a:cs typeface="Arial"/>
              </a:rPr>
              <a:t>β</a:t>
            </a:r>
            <a:r>
              <a:rPr sz="700" i="1" spc="50" dirty="0">
                <a:latin typeface="Arial"/>
                <a:cs typeface="Arial"/>
              </a:rPr>
              <a:t>jj</a:t>
            </a:r>
            <a:r>
              <a:rPr sz="750" i="1" spc="75" baseline="22222" dirty="0">
                <a:latin typeface="Arial"/>
                <a:cs typeface="Arial"/>
              </a:rPr>
              <a:t>I</a:t>
            </a:r>
            <a:endParaRPr sz="750" baseline="22222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067505" y="2619341"/>
            <a:ext cx="1009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254" dirty="0">
                <a:latin typeface="Arial"/>
                <a:cs typeface="Arial"/>
              </a:rPr>
              <a:t>(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220438" y="2751825"/>
            <a:ext cx="27559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50" spc="-89" baseline="3968" dirty="0">
                <a:latin typeface="Lucida Sans Unicode"/>
                <a:cs typeface="Lucida Sans Unicode"/>
              </a:rPr>
              <a:t>−</a:t>
            </a:r>
            <a:r>
              <a:rPr sz="1050" i="1" spc="-89" baseline="3968" dirty="0">
                <a:latin typeface="Verdana"/>
                <a:cs typeface="Verdana"/>
              </a:rPr>
              <a:t>δ</a:t>
            </a:r>
            <a:r>
              <a:rPr sz="1050" spc="-89" baseline="19841" dirty="0">
                <a:latin typeface="Arial"/>
                <a:cs typeface="Arial"/>
              </a:rPr>
              <a:t>˜  </a:t>
            </a:r>
            <a:r>
              <a:rPr sz="1050" spc="7" baseline="19841" dirty="0">
                <a:latin typeface="Arial"/>
                <a:cs typeface="Arial"/>
              </a:rPr>
              <a:t> </a:t>
            </a:r>
            <a:r>
              <a:rPr sz="700" i="1" spc="-35" dirty="0">
                <a:latin typeface="Arial"/>
                <a:cs typeface="Arial"/>
              </a:rPr>
              <a:t>a</a:t>
            </a:r>
            <a:endParaRPr sz="7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143070" y="2771589"/>
            <a:ext cx="44830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500" i="1" spc="0" baseline="5555" dirty="0">
                <a:latin typeface="Trebuchet MS"/>
                <a:cs typeface="Trebuchet MS"/>
              </a:rPr>
              <a:t>d</a:t>
            </a:r>
            <a:r>
              <a:rPr sz="1050" i="1" spc="0" baseline="-15873" dirty="0">
                <a:latin typeface="Arial"/>
                <a:cs typeface="Arial"/>
              </a:rPr>
              <a:t>nn</a:t>
            </a:r>
            <a:r>
              <a:rPr sz="500" i="1" spc="0" dirty="0">
                <a:latin typeface="Arial"/>
                <a:cs typeface="Arial"/>
              </a:rPr>
              <a:t>I</a:t>
            </a:r>
            <a:r>
              <a:rPr sz="500" i="1" spc="-55" dirty="0">
                <a:latin typeface="Arial"/>
                <a:cs typeface="Arial"/>
              </a:rPr>
              <a:t> </a:t>
            </a:r>
            <a:r>
              <a:rPr sz="1500" i="1" spc="75" baseline="5555" dirty="0">
                <a:latin typeface="Trebuchet MS"/>
                <a:cs typeface="Trebuchet MS"/>
              </a:rPr>
              <a:t>p</a:t>
            </a:r>
            <a:r>
              <a:rPr sz="1050" i="1" spc="75" baseline="-15873" dirty="0">
                <a:latin typeface="Arial"/>
                <a:cs typeface="Arial"/>
              </a:rPr>
              <a:t>n</a:t>
            </a:r>
            <a:r>
              <a:rPr sz="500" i="1" spc="50" dirty="0">
                <a:latin typeface="Arial"/>
                <a:cs typeface="Arial"/>
              </a:rPr>
              <a:t>I</a:t>
            </a:r>
            <a:r>
              <a:rPr sz="1050" i="1" spc="75" baseline="-15873" dirty="0">
                <a:latin typeface="Arial"/>
                <a:cs typeface="Arial"/>
              </a:rPr>
              <a:t>j</a:t>
            </a:r>
            <a:r>
              <a:rPr sz="500" i="1" spc="50" dirty="0">
                <a:latin typeface="Arial"/>
                <a:cs typeface="Arial"/>
              </a:rPr>
              <a:t>I</a:t>
            </a:r>
            <a:endParaRPr sz="5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578451" y="2619341"/>
            <a:ext cx="1009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310" dirty="0">
                <a:latin typeface="Arial"/>
                <a:cs typeface="Arial"/>
              </a:rPr>
              <a:t>\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654016" y="2683512"/>
            <a:ext cx="21018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20" dirty="0">
                <a:latin typeface="Arial"/>
                <a:cs typeface="Arial"/>
              </a:rPr>
              <a:t>1</a:t>
            </a:r>
            <a:r>
              <a:rPr sz="700" spc="60" dirty="0">
                <a:latin typeface="Lucida Sans Unicode"/>
                <a:cs typeface="Lucida Sans Unicode"/>
              </a:rPr>
              <a:t>−</a:t>
            </a:r>
            <a:r>
              <a:rPr sz="700" i="1" spc="15" dirty="0">
                <a:latin typeface="Verdana"/>
                <a:cs typeface="Verdana"/>
              </a:rPr>
              <a:t>σ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848288" y="2581381"/>
            <a:ext cx="1187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450" dirty="0">
                <a:latin typeface="Arial"/>
                <a:cs typeface="Arial"/>
              </a:rPr>
              <a:t>\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956606" y="2636859"/>
            <a:ext cx="181610" cy="16637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 marR="5080">
              <a:lnSpc>
                <a:spcPts val="509"/>
              </a:lnSpc>
              <a:spcBef>
                <a:spcPts val="190"/>
              </a:spcBef>
            </a:pPr>
            <a:r>
              <a:rPr sz="500" u="sng" spc="-5" dirty="0">
                <a:latin typeface="Times New Roman"/>
                <a:cs typeface="Times New Roman"/>
              </a:rPr>
              <a:t>    </a:t>
            </a:r>
            <a:r>
              <a:rPr sz="500" u="sng" spc="-45" dirty="0">
                <a:latin typeface="Times New Roman"/>
                <a:cs typeface="Times New Roman"/>
              </a:rPr>
              <a:t> </a:t>
            </a:r>
            <a:r>
              <a:rPr sz="500" u="sng" spc="-15" dirty="0">
                <a:latin typeface="Arial"/>
                <a:cs typeface="Arial"/>
              </a:rPr>
              <a:t>1 </a:t>
            </a:r>
            <a:r>
              <a:rPr sz="500" spc="-15" dirty="0">
                <a:latin typeface="Arial"/>
                <a:cs typeface="Arial"/>
              </a:rPr>
              <a:t> 1</a:t>
            </a:r>
            <a:r>
              <a:rPr sz="500" i="1" spc="240" dirty="0">
                <a:latin typeface="Arial"/>
                <a:cs typeface="Arial"/>
              </a:rPr>
              <a:t>−</a:t>
            </a:r>
            <a:r>
              <a:rPr sz="500" i="1" spc="100" dirty="0">
                <a:latin typeface="Arial"/>
                <a:cs typeface="Arial"/>
              </a:rPr>
              <a:t>σ</a:t>
            </a:r>
            <a:endParaRPr sz="5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188977" y="2797794"/>
            <a:ext cx="231140" cy="101600"/>
          </a:xfrm>
          <a:custGeom>
            <a:avLst/>
            <a:gdLst/>
            <a:ahLst/>
            <a:cxnLst/>
            <a:rect l="l" t="t" r="r" b="b"/>
            <a:pathLst>
              <a:path w="231139" h="101600">
                <a:moveTo>
                  <a:pt x="180324" y="0"/>
                </a:moveTo>
                <a:lnTo>
                  <a:pt x="50610" y="0"/>
                </a:lnTo>
                <a:lnTo>
                  <a:pt x="30959" y="3993"/>
                </a:lnTo>
                <a:lnTo>
                  <a:pt x="14866" y="14866"/>
                </a:lnTo>
                <a:lnTo>
                  <a:pt x="3993" y="30959"/>
                </a:lnTo>
                <a:lnTo>
                  <a:pt x="0" y="50610"/>
                </a:lnTo>
                <a:lnTo>
                  <a:pt x="3993" y="70262"/>
                </a:lnTo>
                <a:lnTo>
                  <a:pt x="14866" y="86354"/>
                </a:lnTo>
                <a:lnTo>
                  <a:pt x="30959" y="97228"/>
                </a:lnTo>
                <a:lnTo>
                  <a:pt x="50610" y="101221"/>
                </a:lnTo>
                <a:lnTo>
                  <a:pt x="180324" y="101221"/>
                </a:lnTo>
                <a:lnTo>
                  <a:pt x="199975" y="97228"/>
                </a:lnTo>
                <a:lnTo>
                  <a:pt x="216068" y="86354"/>
                </a:lnTo>
                <a:lnTo>
                  <a:pt x="226941" y="70262"/>
                </a:lnTo>
                <a:lnTo>
                  <a:pt x="230935" y="50610"/>
                </a:lnTo>
                <a:lnTo>
                  <a:pt x="226941" y="30959"/>
                </a:lnTo>
                <a:lnTo>
                  <a:pt x="216068" y="14866"/>
                </a:lnTo>
                <a:lnTo>
                  <a:pt x="199975" y="3993"/>
                </a:lnTo>
                <a:lnTo>
                  <a:pt x="180324" y="0"/>
                </a:lnTo>
                <a:close/>
              </a:path>
            </a:pathLst>
          </a:custGeom>
          <a:solidFill>
            <a:srgbClr val="9898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88977" y="2797794"/>
            <a:ext cx="231140" cy="101600"/>
          </a:xfrm>
          <a:custGeom>
            <a:avLst/>
            <a:gdLst/>
            <a:ahLst/>
            <a:cxnLst/>
            <a:rect l="l" t="t" r="r" b="b"/>
            <a:pathLst>
              <a:path w="231139" h="101600">
                <a:moveTo>
                  <a:pt x="50610" y="101221"/>
                </a:moveTo>
                <a:lnTo>
                  <a:pt x="30959" y="97228"/>
                </a:lnTo>
                <a:lnTo>
                  <a:pt x="14866" y="86354"/>
                </a:lnTo>
                <a:lnTo>
                  <a:pt x="3993" y="70262"/>
                </a:lnTo>
                <a:lnTo>
                  <a:pt x="0" y="50610"/>
                </a:lnTo>
                <a:lnTo>
                  <a:pt x="3993" y="30959"/>
                </a:lnTo>
                <a:lnTo>
                  <a:pt x="14866" y="14866"/>
                </a:lnTo>
                <a:lnTo>
                  <a:pt x="30959" y="3993"/>
                </a:lnTo>
                <a:lnTo>
                  <a:pt x="50610" y="0"/>
                </a:lnTo>
                <a:lnTo>
                  <a:pt x="180324" y="0"/>
                </a:lnTo>
                <a:lnTo>
                  <a:pt x="199975" y="3993"/>
                </a:lnTo>
                <a:lnTo>
                  <a:pt x="216068" y="14866"/>
                </a:lnTo>
                <a:lnTo>
                  <a:pt x="226941" y="30959"/>
                </a:lnTo>
                <a:lnTo>
                  <a:pt x="230935" y="50610"/>
                </a:lnTo>
                <a:lnTo>
                  <a:pt x="226941" y="70262"/>
                </a:lnTo>
                <a:lnTo>
                  <a:pt x="216068" y="86354"/>
                </a:lnTo>
                <a:lnTo>
                  <a:pt x="199975" y="97228"/>
                </a:lnTo>
                <a:lnTo>
                  <a:pt x="180324" y="101221"/>
                </a:lnTo>
                <a:lnTo>
                  <a:pt x="50610" y="101221"/>
                </a:lnTo>
                <a:close/>
              </a:path>
            </a:pathLst>
          </a:custGeom>
          <a:ln w="10122">
            <a:solidFill>
              <a:srgbClr val="9898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5226888" y="2797742"/>
            <a:ext cx="15557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back</a:t>
            </a:r>
            <a:endParaRPr sz="5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396049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30" dirty="0"/>
              <a:t>Propensity </a:t>
            </a:r>
            <a:r>
              <a:rPr spc="-15" dirty="0"/>
              <a:t>to </a:t>
            </a:r>
            <a:r>
              <a:rPr spc="-25" dirty="0"/>
              <a:t>Live </a:t>
            </a:r>
            <a:r>
              <a:rPr spc="-50" dirty="0"/>
              <a:t>Downtown </a:t>
            </a:r>
            <a:r>
              <a:rPr spc="-40" dirty="0"/>
              <a:t>is U-Shaped </a:t>
            </a:r>
            <a:r>
              <a:rPr spc="-30" dirty="0"/>
              <a:t>in </a:t>
            </a:r>
            <a:r>
              <a:rPr spc="-25" dirty="0"/>
              <a:t> </a:t>
            </a:r>
            <a:r>
              <a:rPr spc="-80" dirty="0"/>
              <a:t>Income</a:t>
            </a:r>
          </a:p>
        </p:txBody>
      </p:sp>
      <p:sp>
        <p:nvSpPr>
          <p:cNvPr id="3" name="object 3"/>
          <p:cNvSpPr/>
          <p:nvPr/>
        </p:nvSpPr>
        <p:spPr>
          <a:xfrm>
            <a:off x="416026" y="533553"/>
            <a:ext cx="0" cy="2618740"/>
          </a:xfrm>
          <a:custGeom>
            <a:avLst/>
            <a:gdLst/>
            <a:ahLst/>
            <a:cxnLst/>
            <a:rect l="l" t="t" r="r" b="b"/>
            <a:pathLst>
              <a:path h="2618740">
                <a:moveTo>
                  <a:pt x="0" y="2618256"/>
                </a:moveTo>
                <a:lnTo>
                  <a:pt x="0" y="0"/>
                </a:lnTo>
                <a:lnTo>
                  <a:pt x="0" y="2618256"/>
                </a:lnTo>
                <a:close/>
              </a:path>
            </a:pathLst>
          </a:custGeom>
          <a:solidFill>
            <a:srgbClr val="EAF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64803" y="627910"/>
            <a:ext cx="3057525" cy="1830070"/>
          </a:xfrm>
          <a:custGeom>
            <a:avLst/>
            <a:gdLst/>
            <a:ahLst/>
            <a:cxnLst/>
            <a:rect l="l" t="t" r="r" b="b"/>
            <a:pathLst>
              <a:path w="3057525" h="1830070">
                <a:moveTo>
                  <a:pt x="0" y="1829643"/>
                </a:moveTo>
                <a:lnTo>
                  <a:pt x="3056941" y="1829643"/>
                </a:lnTo>
                <a:lnTo>
                  <a:pt x="3056941" y="0"/>
                </a:lnTo>
                <a:lnTo>
                  <a:pt x="0" y="0"/>
                </a:lnTo>
                <a:lnTo>
                  <a:pt x="0" y="1829643"/>
                </a:lnTo>
                <a:close/>
              </a:path>
            </a:pathLst>
          </a:custGeom>
          <a:ln w="52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62214" y="2400627"/>
            <a:ext cx="3062605" cy="0"/>
          </a:xfrm>
          <a:custGeom>
            <a:avLst/>
            <a:gdLst/>
            <a:ahLst/>
            <a:cxnLst/>
            <a:rect l="l" t="t" r="r" b="b"/>
            <a:pathLst>
              <a:path w="3062604">
                <a:moveTo>
                  <a:pt x="0" y="0"/>
                </a:moveTo>
                <a:lnTo>
                  <a:pt x="3062111" y="0"/>
                </a:lnTo>
              </a:path>
            </a:pathLst>
          </a:custGeom>
          <a:ln w="7854">
            <a:solidFill>
              <a:srgbClr val="EAF2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62214" y="2004277"/>
            <a:ext cx="3062605" cy="0"/>
          </a:xfrm>
          <a:custGeom>
            <a:avLst/>
            <a:gdLst/>
            <a:ahLst/>
            <a:cxnLst/>
            <a:rect l="l" t="t" r="r" b="b"/>
            <a:pathLst>
              <a:path w="3062604">
                <a:moveTo>
                  <a:pt x="0" y="0"/>
                </a:moveTo>
                <a:lnTo>
                  <a:pt x="3062111" y="0"/>
                </a:lnTo>
              </a:path>
            </a:pathLst>
          </a:custGeom>
          <a:ln w="7854">
            <a:solidFill>
              <a:srgbClr val="EAF2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62214" y="1608038"/>
            <a:ext cx="3062605" cy="0"/>
          </a:xfrm>
          <a:custGeom>
            <a:avLst/>
            <a:gdLst/>
            <a:ahLst/>
            <a:cxnLst/>
            <a:rect l="l" t="t" r="r" b="b"/>
            <a:pathLst>
              <a:path w="3062604">
                <a:moveTo>
                  <a:pt x="0" y="0"/>
                </a:moveTo>
                <a:lnTo>
                  <a:pt x="3062111" y="0"/>
                </a:lnTo>
              </a:path>
            </a:pathLst>
          </a:custGeom>
          <a:ln w="7854">
            <a:solidFill>
              <a:srgbClr val="EAF2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2214" y="1211690"/>
            <a:ext cx="3062605" cy="0"/>
          </a:xfrm>
          <a:custGeom>
            <a:avLst/>
            <a:gdLst/>
            <a:ahLst/>
            <a:cxnLst/>
            <a:rect l="l" t="t" r="r" b="b"/>
            <a:pathLst>
              <a:path w="3062604">
                <a:moveTo>
                  <a:pt x="0" y="0"/>
                </a:moveTo>
                <a:lnTo>
                  <a:pt x="3062111" y="0"/>
                </a:lnTo>
              </a:path>
            </a:pathLst>
          </a:custGeom>
          <a:ln w="7854">
            <a:solidFill>
              <a:srgbClr val="EAF2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62214" y="815452"/>
            <a:ext cx="3062605" cy="0"/>
          </a:xfrm>
          <a:custGeom>
            <a:avLst/>
            <a:gdLst/>
            <a:ahLst/>
            <a:cxnLst/>
            <a:rect l="l" t="t" r="r" b="b"/>
            <a:pathLst>
              <a:path w="3062604">
                <a:moveTo>
                  <a:pt x="0" y="0"/>
                </a:moveTo>
                <a:lnTo>
                  <a:pt x="3062111" y="0"/>
                </a:lnTo>
              </a:path>
            </a:pathLst>
          </a:custGeom>
          <a:ln w="7854">
            <a:solidFill>
              <a:srgbClr val="EAF2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62214" y="2004277"/>
            <a:ext cx="3062605" cy="0"/>
          </a:xfrm>
          <a:custGeom>
            <a:avLst/>
            <a:gdLst/>
            <a:ahLst/>
            <a:cxnLst/>
            <a:rect l="l" t="t" r="r" b="b"/>
            <a:pathLst>
              <a:path w="3062604">
                <a:moveTo>
                  <a:pt x="0" y="0"/>
                </a:moveTo>
                <a:lnTo>
                  <a:pt x="3062111" y="0"/>
                </a:lnTo>
              </a:path>
            </a:pathLst>
          </a:custGeom>
          <a:ln w="7854">
            <a:solidFill>
              <a:srgbClr val="C105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02489" y="658965"/>
            <a:ext cx="2701764" cy="17675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62214" y="625328"/>
            <a:ext cx="0" cy="1835150"/>
          </a:xfrm>
          <a:custGeom>
            <a:avLst/>
            <a:gdLst/>
            <a:ahLst/>
            <a:cxnLst/>
            <a:rect l="l" t="t" r="r" b="b"/>
            <a:pathLst>
              <a:path h="1835150">
                <a:moveTo>
                  <a:pt x="0" y="1834810"/>
                </a:moveTo>
                <a:lnTo>
                  <a:pt x="0" y="0"/>
                </a:lnTo>
              </a:path>
            </a:pathLst>
          </a:custGeom>
          <a:ln w="52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25874" y="2400627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>
                <a:moveTo>
                  <a:pt x="36340" y="0"/>
                </a:moveTo>
                <a:lnTo>
                  <a:pt x="0" y="0"/>
                </a:lnTo>
              </a:path>
            </a:pathLst>
          </a:custGeom>
          <a:ln w="52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696880" y="2350020"/>
            <a:ext cx="116839" cy="10160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800"/>
              </a:lnSpc>
            </a:pPr>
            <a:r>
              <a:rPr sz="700" dirty="0">
                <a:latin typeface="Arial"/>
                <a:cs typeface="Arial"/>
              </a:rPr>
              <a:t>.5</a:t>
            </a:r>
            <a:endParaRPr sz="7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25874" y="2004277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>
                <a:moveTo>
                  <a:pt x="36340" y="0"/>
                </a:moveTo>
                <a:lnTo>
                  <a:pt x="0" y="0"/>
                </a:lnTo>
              </a:path>
            </a:pathLst>
          </a:custGeom>
          <a:ln w="52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25874" y="1608038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>
                <a:moveTo>
                  <a:pt x="36340" y="0"/>
                </a:moveTo>
                <a:lnTo>
                  <a:pt x="0" y="0"/>
                </a:lnTo>
              </a:path>
            </a:pathLst>
          </a:custGeom>
          <a:ln w="52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696880" y="1532158"/>
            <a:ext cx="116839" cy="51054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800"/>
              </a:lnSpc>
              <a:tabLst>
                <a:tab pos="370840" algn="l"/>
              </a:tabLst>
            </a:pPr>
            <a:r>
              <a:rPr sz="700" dirty="0">
                <a:latin typeface="Arial"/>
                <a:cs typeface="Arial"/>
              </a:rPr>
              <a:t>1	1.5</a:t>
            </a:r>
            <a:endParaRPr sz="7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25874" y="1211690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>
                <a:moveTo>
                  <a:pt x="36340" y="0"/>
                </a:moveTo>
                <a:lnTo>
                  <a:pt x="0" y="0"/>
                </a:lnTo>
              </a:path>
            </a:pathLst>
          </a:custGeom>
          <a:ln w="52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696880" y="1173722"/>
            <a:ext cx="116839" cy="7620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800"/>
              </a:lnSpc>
            </a:pPr>
            <a:r>
              <a:rPr sz="700" dirty="0">
                <a:latin typeface="Arial"/>
                <a:cs typeface="Arial"/>
              </a:rPr>
              <a:t>2</a:t>
            </a:r>
            <a:endParaRPr sz="7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825874" y="815452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>
                <a:moveTo>
                  <a:pt x="36340" y="0"/>
                </a:moveTo>
                <a:lnTo>
                  <a:pt x="0" y="0"/>
                </a:lnTo>
              </a:path>
            </a:pathLst>
          </a:custGeom>
          <a:ln w="52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696880" y="739572"/>
            <a:ext cx="116839" cy="15176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800"/>
              </a:lnSpc>
            </a:pPr>
            <a:r>
              <a:rPr sz="700" dirty="0">
                <a:latin typeface="Arial"/>
                <a:cs typeface="Arial"/>
              </a:rPr>
              <a:t>2.5</a:t>
            </a:r>
            <a:endParaRPr sz="7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05966" y="706459"/>
            <a:ext cx="207645" cy="1672589"/>
          </a:xfrm>
          <a:prstGeom prst="rect">
            <a:avLst/>
          </a:prstGeom>
        </p:spPr>
        <p:txBody>
          <a:bodyPr vert="vert270" wrap="square" lIns="0" tIns="10160" rIns="0" bIns="0" rtlCol="0">
            <a:spAutoFit/>
          </a:bodyPr>
          <a:lstStyle/>
          <a:p>
            <a:pPr marL="558165" marR="5080" indent="-546100">
              <a:lnSpc>
                <a:spcPts val="720"/>
              </a:lnSpc>
              <a:spcBef>
                <a:spcPts val="80"/>
              </a:spcBef>
            </a:pPr>
            <a:r>
              <a:rPr sz="700" dirty="0">
                <a:latin typeface="Arial"/>
                <a:cs typeface="Arial"/>
              </a:rPr>
              <a:t>Share of Income Bracket in Urban Tracts (Normalized*)</a:t>
            </a:r>
            <a:endParaRPr sz="7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862214" y="2460139"/>
            <a:ext cx="3062605" cy="0"/>
          </a:xfrm>
          <a:custGeom>
            <a:avLst/>
            <a:gdLst/>
            <a:ahLst/>
            <a:cxnLst/>
            <a:rect l="l" t="t" r="r" b="b"/>
            <a:pathLst>
              <a:path w="3062604">
                <a:moveTo>
                  <a:pt x="0" y="0"/>
                </a:moveTo>
                <a:lnTo>
                  <a:pt x="3062111" y="0"/>
                </a:lnTo>
              </a:path>
            </a:pathLst>
          </a:custGeom>
          <a:ln w="52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19815" y="2460139"/>
            <a:ext cx="0" cy="36830"/>
          </a:xfrm>
          <a:custGeom>
            <a:avLst/>
            <a:gdLst/>
            <a:ahLst/>
            <a:cxnLst/>
            <a:rect l="l" t="t" r="r" b="b"/>
            <a:pathLst>
              <a:path h="36830">
                <a:moveTo>
                  <a:pt x="0" y="0"/>
                </a:moveTo>
                <a:lnTo>
                  <a:pt x="0" y="36339"/>
                </a:lnTo>
              </a:path>
            </a:pathLst>
          </a:custGeom>
          <a:ln w="52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881844" y="2474778"/>
            <a:ext cx="76200" cy="1346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spc="0" dirty="0"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902078" y="2460139"/>
            <a:ext cx="0" cy="36830"/>
          </a:xfrm>
          <a:custGeom>
            <a:avLst/>
            <a:gdLst/>
            <a:ahLst/>
            <a:cxnLst/>
            <a:rect l="l" t="t" r="r" b="b"/>
            <a:pathLst>
              <a:path h="36830">
                <a:moveTo>
                  <a:pt x="0" y="0"/>
                </a:moveTo>
                <a:lnTo>
                  <a:pt x="0" y="36339"/>
                </a:lnTo>
              </a:path>
            </a:pathLst>
          </a:custGeom>
          <a:ln w="52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884460" y="2460139"/>
            <a:ext cx="0" cy="36830"/>
          </a:xfrm>
          <a:custGeom>
            <a:avLst/>
            <a:gdLst/>
            <a:ahLst/>
            <a:cxnLst/>
            <a:rect l="l" t="t" r="r" b="b"/>
            <a:pathLst>
              <a:path h="36830">
                <a:moveTo>
                  <a:pt x="0" y="0"/>
                </a:moveTo>
                <a:lnTo>
                  <a:pt x="0" y="36339"/>
                </a:lnTo>
              </a:path>
            </a:pathLst>
          </a:custGeom>
          <a:ln w="52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866724" y="2460139"/>
            <a:ext cx="0" cy="36830"/>
          </a:xfrm>
          <a:custGeom>
            <a:avLst/>
            <a:gdLst/>
            <a:ahLst/>
            <a:cxnLst/>
            <a:rect l="l" t="t" r="r" b="b"/>
            <a:pathLst>
              <a:path h="36830">
                <a:moveTo>
                  <a:pt x="0" y="0"/>
                </a:moveTo>
                <a:lnTo>
                  <a:pt x="0" y="36339"/>
                </a:lnTo>
              </a:path>
            </a:pathLst>
          </a:custGeom>
          <a:ln w="52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3702402" y="2474778"/>
            <a:ext cx="328930" cy="1346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spc="0" dirty="0">
                <a:latin typeface="Arial"/>
                <a:cs typeface="Arial"/>
              </a:rPr>
              <a:t>300000</a:t>
            </a:r>
            <a:endParaRPr sz="7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678417" y="2474778"/>
            <a:ext cx="1430020" cy="23495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71755">
              <a:lnSpc>
                <a:spcPts val="815"/>
              </a:lnSpc>
              <a:spcBef>
                <a:spcPts val="114"/>
              </a:spcBef>
              <a:tabLst>
                <a:tab pos="1054100" algn="l"/>
              </a:tabLst>
            </a:pPr>
            <a:r>
              <a:rPr sz="700" spc="0" dirty="0">
                <a:latin typeface="Arial"/>
                <a:cs typeface="Arial"/>
              </a:rPr>
              <a:t>100000	200000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ts val="815"/>
              </a:lnSpc>
            </a:pPr>
            <a:r>
              <a:rPr sz="700" spc="0" dirty="0">
                <a:latin typeface="Arial"/>
                <a:cs typeface="Arial"/>
              </a:rPr>
              <a:t>Median Family Income (1999</a:t>
            </a:r>
            <a:r>
              <a:rPr sz="700" spc="-30" dirty="0">
                <a:latin typeface="Arial"/>
                <a:cs typeface="Arial"/>
              </a:rPr>
              <a:t> </a:t>
            </a:r>
            <a:r>
              <a:rPr sz="700" spc="0" dirty="0">
                <a:latin typeface="Arial"/>
                <a:cs typeface="Arial"/>
              </a:rPr>
              <a:t>US$)</a:t>
            </a:r>
            <a:endParaRPr sz="7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461519" y="2839950"/>
            <a:ext cx="340995" cy="0"/>
          </a:xfrm>
          <a:custGeom>
            <a:avLst/>
            <a:gdLst/>
            <a:ahLst/>
            <a:cxnLst/>
            <a:rect l="l" t="t" r="r" b="b"/>
            <a:pathLst>
              <a:path w="340994">
                <a:moveTo>
                  <a:pt x="0" y="0"/>
                </a:moveTo>
                <a:lnTo>
                  <a:pt x="340436" y="0"/>
                </a:lnTo>
              </a:path>
            </a:pathLst>
          </a:custGeom>
          <a:ln w="7854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607769" y="2815986"/>
            <a:ext cx="48260" cy="48260"/>
          </a:xfrm>
          <a:custGeom>
            <a:avLst/>
            <a:gdLst/>
            <a:ahLst/>
            <a:cxnLst/>
            <a:rect l="l" t="t" r="r" b="b"/>
            <a:pathLst>
              <a:path w="48260" h="48260">
                <a:moveTo>
                  <a:pt x="23964" y="0"/>
                </a:moveTo>
                <a:lnTo>
                  <a:pt x="14639" y="1883"/>
                </a:lnTo>
                <a:lnTo>
                  <a:pt x="7021" y="7020"/>
                </a:lnTo>
                <a:lnTo>
                  <a:pt x="1884" y="14637"/>
                </a:lnTo>
                <a:lnTo>
                  <a:pt x="0" y="23964"/>
                </a:lnTo>
                <a:lnTo>
                  <a:pt x="1884" y="33290"/>
                </a:lnTo>
                <a:lnTo>
                  <a:pt x="7021" y="40908"/>
                </a:lnTo>
                <a:lnTo>
                  <a:pt x="14639" y="46044"/>
                </a:lnTo>
                <a:lnTo>
                  <a:pt x="23964" y="47927"/>
                </a:lnTo>
                <a:lnTo>
                  <a:pt x="33292" y="46044"/>
                </a:lnTo>
                <a:lnTo>
                  <a:pt x="40910" y="40908"/>
                </a:lnTo>
                <a:lnTo>
                  <a:pt x="46045" y="33290"/>
                </a:lnTo>
                <a:lnTo>
                  <a:pt x="47928" y="23964"/>
                </a:lnTo>
                <a:lnTo>
                  <a:pt x="46045" y="14637"/>
                </a:lnTo>
                <a:lnTo>
                  <a:pt x="40910" y="7020"/>
                </a:lnTo>
                <a:lnTo>
                  <a:pt x="33292" y="1883"/>
                </a:lnTo>
                <a:lnTo>
                  <a:pt x="23964" y="0"/>
                </a:lnTo>
                <a:close/>
              </a:path>
            </a:pathLst>
          </a:custGeom>
          <a:solidFill>
            <a:srgbClr val="00A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611706" y="2819924"/>
            <a:ext cx="40640" cy="40640"/>
          </a:xfrm>
          <a:custGeom>
            <a:avLst/>
            <a:gdLst/>
            <a:ahLst/>
            <a:cxnLst/>
            <a:rect l="l" t="t" r="r" b="b"/>
            <a:pathLst>
              <a:path w="40639" h="40639">
                <a:moveTo>
                  <a:pt x="40055" y="20026"/>
                </a:moveTo>
                <a:lnTo>
                  <a:pt x="38482" y="12231"/>
                </a:lnTo>
                <a:lnTo>
                  <a:pt x="34190" y="5866"/>
                </a:lnTo>
                <a:lnTo>
                  <a:pt x="27824" y="1573"/>
                </a:lnTo>
                <a:lnTo>
                  <a:pt x="20027" y="0"/>
                </a:lnTo>
                <a:lnTo>
                  <a:pt x="12234" y="1573"/>
                </a:lnTo>
                <a:lnTo>
                  <a:pt x="5868" y="5866"/>
                </a:lnTo>
                <a:lnTo>
                  <a:pt x="1574" y="12231"/>
                </a:lnTo>
                <a:lnTo>
                  <a:pt x="0" y="20026"/>
                </a:lnTo>
                <a:lnTo>
                  <a:pt x="1574" y="27820"/>
                </a:lnTo>
                <a:lnTo>
                  <a:pt x="5868" y="34185"/>
                </a:lnTo>
                <a:lnTo>
                  <a:pt x="12234" y="38477"/>
                </a:lnTo>
                <a:lnTo>
                  <a:pt x="20027" y="40051"/>
                </a:lnTo>
                <a:lnTo>
                  <a:pt x="27824" y="38477"/>
                </a:lnTo>
                <a:lnTo>
                  <a:pt x="34190" y="34185"/>
                </a:lnTo>
                <a:lnTo>
                  <a:pt x="38482" y="27820"/>
                </a:lnTo>
                <a:lnTo>
                  <a:pt x="40055" y="20026"/>
                </a:lnTo>
                <a:close/>
              </a:path>
            </a:pathLst>
          </a:custGeom>
          <a:ln w="7854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195831" y="2839950"/>
            <a:ext cx="340360" cy="0"/>
          </a:xfrm>
          <a:custGeom>
            <a:avLst/>
            <a:gdLst/>
            <a:ahLst/>
            <a:cxnLst/>
            <a:rect l="l" t="t" r="r" b="b"/>
            <a:pathLst>
              <a:path w="340360">
                <a:moveTo>
                  <a:pt x="0" y="0"/>
                </a:moveTo>
                <a:lnTo>
                  <a:pt x="340318" y="0"/>
                </a:lnTo>
              </a:path>
            </a:pathLst>
          </a:custGeom>
          <a:ln w="7854">
            <a:solidFill>
              <a:srgbClr val="007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342081" y="2815986"/>
            <a:ext cx="48260" cy="48260"/>
          </a:xfrm>
          <a:custGeom>
            <a:avLst/>
            <a:gdLst/>
            <a:ahLst/>
            <a:cxnLst/>
            <a:rect l="l" t="t" r="r" b="b"/>
            <a:pathLst>
              <a:path w="48260" h="48260">
                <a:moveTo>
                  <a:pt x="23964" y="0"/>
                </a:moveTo>
                <a:lnTo>
                  <a:pt x="14635" y="1883"/>
                </a:lnTo>
                <a:lnTo>
                  <a:pt x="7018" y="7020"/>
                </a:lnTo>
                <a:lnTo>
                  <a:pt x="1883" y="14637"/>
                </a:lnTo>
                <a:lnTo>
                  <a:pt x="0" y="23964"/>
                </a:lnTo>
                <a:lnTo>
                  <a:pt x="1883" y="33290"/>
                </a:lnTo>
                <a:lnTo>
                  <a:pt x="7018" y="40908"/>
                </a:lnTo>
                <a:lnTo>
                  <a:pt x="14635" y="46044"/>
                </a:lnTo>
                <a:lnTo>
                  <a:pt x="23964" y="47927"/>
                </a:lnTo>
                <a:lnTo>
                  <a:pt x="33289" y="46044"/>
                </a:lnTo>
                <a:lnTo>
                  <a:pt x="40906" y="40908"/>
                </a:lnTo>
                <a:lnTo>
                  <a:pt x="46044" y="33290"/>
                </a:lnTo>
                <a:lnTo>
                  <a:pt x="47928" y="23964"/>
                </a:lnTo>
                <a:lnTo>
                  <a:pt x="46044" y="14637"/>
                </a:lnTo>
                <a:lnTo>
                  <a:pt x="40906" y="7020"/>
                </a:lnTo>
                <a:lnTo>
                  <a:pt x="33289" y="1883"/>
                </a:lnTo>
                <a:lnTo>
                  <a:pt x="23964" y="0"/>
                </a:lnTo>
                <a:close/>
              </a:path>
            </a:pathLst>
          </a:custGeom>
          <a:solidFill>
            <a:srgbClr val="007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46018" y="2819924"/>
            <a:ext cx="40640" cy="40640"/>
          </a:xfrm>
          <a:custGeom>
            <a:avLst/>
            <a:gdLst/>
            <a:ahLst/>
            <a:cxnLst/>
            <a:rect l="l" t="t" r="r" b="b"/>
            <a:pathLst>
              <a:path w="40639" h="40639">
                <a:moveTo>
                  <a:pt x="40055" y="20026"/>
                </a:moveTo>
                <a:lnTo>
                  <a:pt x="38480" y="12231"/>
                </a:lnTo>
                <a:lnTo>
                  <a:pt x="34187" y="5866"/>
                </a:lnTo>
                <a:lnTo>
                  <a:pt x="27820" y="1573"/>
                </a:lnTo>
                <a:lnTo>
                  <a:pt x="20027" y="0"/>
                </a:lnTo>
                <a:lnTo>
                  <a:pt x="12230" y="1573"/>
                </a:lnTo>
                <a:lnTo>
                  <a:pt x="5864" y="5866"/>
                </a:lnTo>
                <a:lnTo>
                  <a:pt x="1573" y="12231"/>
                </a:lnTo>
                <a:lnTo>
                  <a:pt x="0" y="20026"/>
                </a:lnTo>
                <a:lnTo>
                  <a:pt x="1573" y="27820"/>
                </a:lnTo>
                <a:lnTo>
                  <a:pt x="5864" y="34185"/>
                </a:lnTo>
                <a:lnTo>
                  <a:pt x="12230" y="38477"/>
                </a:lnTo>
                <a:lnTo>
                  <a:pt x="20027" y="40051"/>
                </a:lnTo>
                <a:lnTo>
                  <a:pt x="27820" y="38477"/>
                </a:lnTo>
                <a:lnTo>
                  <a:pt x="34187" y="34185"/>
                </a:lnTo>
                <a:lnTo>
                  <a:pt x="38480" y="27820"/>
                </a:lnTo>
                <a:lnTo>
                  <a:pt x="40055" y="20026"/>
                </a:lnTo>
                <a:close/>
              </a:path>
            </a:pathLst>
          </a:custGeom>
          <a:ln w="7854">
            <a:solidFill>
              <a:srgbClr val="007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1424846" y="2757711"/>
            <a:ext cx="1937385" cy="164465"/>
          </a:xfrm>
          <a:prstGeom prst="rect">
            <a:avLst/>
          </a:prstGeom>
          <a:ln w="5236">
            <a:solidFill>
              <a:srgbClr val="000000"/>
            </a:solidFill>
          </a:ln>
        </p:spPr>
        <p:txBody>
          <a:bodyPr vert="horz" wrap="square" lIns="0" tIns="22225" rIns="0" bIns="0" rtlCol="0">
            <a:spAutoFit/>
          </a:bodyPr>
          <a:lstStyle/>
          <a:p>
            <a:pPr marL="428625">
              <a:lnSpc>
                <a:spcPct val="100000"/>
              </a:lnSpc>
              <a:spcBef>
                <a:spcPts val="175"/>
              </a:spcBef>
              <a:tabLst>
                <a:tab pos="1162685" algn="l"/>
              </a:tabLst>
            </a:pPr>
            <a:r>
              <a:rPr sz="700" spc="0" dirty="0">
                <a:latin typeface="Arial"/>
                <a:cs typeface="Arial"/>
              </a:rPr>
              <a:t>1970	1990</a:t>
            </a:r>
            <a:endParaRPr sz="7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65267" y="2937277"/>
            <a:ext cx="2756535" cy="1130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50" spc="5" dirty="0">
                <a:latin typeface="Arial"/>
                <a:cs typeface="Arial"/>
              </a:rPr>
              <a:t>*Normalized by aggregate urban share: 0.17 </a:t>
            </a:r>
            <a:r>
              <a:rPr sz="550" spc="0" dirty="0">
                <a:latin typeface="Arial"/>
                <a:cs typeface="Arial"/>
              </a:rPr>
              <a:t>in </a:t>
            </a:r>
            <a:r>
              <a:rPr sz="550" spc="5" dirty="0">
                <a:latin typeface="Arial"/>
                <a:cs typeface="Arial"/>
              </a:rPr>
              <a:t>1970, 0.10  </a:t>
            </a:r>
            <a:r>
              <a:rPr sz="550" spc="0" dirty="0">
                <a:latin typeface="Arial"/>
                <a:cs typeface="Arial"/>
              </a:rPr>
              <a:t>in </a:t>
            </a:r>
            <a:r>
              <a:rPr sz="550" spc="5" dirty="0">
                <a:latin typeface="Arial"/>
                <a:cs typeface="Arial"/>
              </a:rPr>
              <a:t>1990, and 0.08 </a:t>
            </a:r>
            <a:r>
              <a:rPr sz="550" spc="0" dirty="0">
                <a:latin typeface="Arial"/>
                <a:cs typeface="Arial"/>
              </a:rPr>
              <a:t>in</a:t>
            </a:r>
            <a:r>
              <a:rPr sz="550" spc="-70" dirty="0">
                <a:latin typeface="Arial"/>
                <a:cs typeface="Arial"/>
              </a:rPr>
              <a:t> </a:t>
            </a:r>
            <a:r>
              <a:rPr sz="550" spc="5" dirty="0">
                <a:latin typeface="Arial"/>
                <a:cs typeface="Arial"/>
              </a:rPr>
              <a:t>2014</a:t>
            </a:r>
            <a:endParaRPr sz="55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081957" y="996046"/>
            <a:ext cx="1548765" cy="1396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b="1" spc="-30" dirty="0">
                <a:latin typeface="Gill Sans MT"/>
                <a:cs typeface="Gill Sans MT"/>
              </a:rPr>
              <a:t>Census</a:t>
            </a:r>
            <a:r>
              <a:rPr sz="800" b="1" spc="-15" dirty="0">
                <a:latin typeface="Gill Sans MT"/>
                <a:cs typeface="Gill Sans MT"/>
              </a:rPr>
              <a:t> </a:t>
            </a:r>
            <a:r>
              <a:rPr sz="800" b="1" spc="-10" dirty="0">
                <a:latin typeface="Gill Sans MT"/>
                <a:cs typeface="Gill Sans MT"/>
              </a:rPr>
              <a:t>data</a:t>
            </a:r>
            <a:endParaRPr sz="8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750">
              <a:latin typeface="Times New Roman"/>
              <a:cs typeface="Times New Roman"/>
            </a:endParaRPr>
          </a:p>
          <a:p>
            <a:pPr marL="265430" indent="-121920">
              <a:lnSpc>
                <a:spcPct val="100000"/>
              </a:lnSpc>
              <a:buClr>
                <a:srgbClr val="3333B2"/>
              </a:buClr>
              <a:buSzPct val="112500"/>
              <a:buFont typeface="Lucida Sans Unicode"/>
              <a:buChar char="•"/>
              <a:tabLst>
                <a:tab pos="266065" algn="l"/>
              </a:tabLst>
            </a:pPr>
            <a:r>
              <a:rPr sz="800" spc="-10" dirty="0">
                <a:latin typeface="Arial"/>
                <a:cs typeface="Arial"/>
              </a:rPr>
              <a:t>Top </a:t>
            </a:r>
            <a:r>
              <a:rPr sz="800" spc="-25" dirty="0">
                <a:latin typeface="Arial"/>
                <a:cs typeface="Arial"/>
              </a:rPr>
              <a:t>100</a:t>
            </a:r>
            <a:r>
              <a:rPr sz="800" spc="50" dirty="0">
                <a:latin typeface="Arial"/>
                <a:cs typeface="Arial"/>
              </a:rPr>
              <a:t> </a:t>
            </a:r>
            <a:r>
              <a:rPr sz="800" spc="-15" dirty="0">
                <a:latin typeface="Arial"/>
                <a:cs typeface="Arial"/>
              </a:rPr>
              <a:t>CBSA</a:t>
            </a:r>
            <a:endParaRPr sz="800">
              <a:latin typeface="Arial"/>
              <a:cs typeface="Arial"/>
            </a:endParaRPr>
          </a:p>
          <a:p>
            <a:pPr marL="265430" indent="-121920">
              <a:lnSpc>
                <a:spcPct val="100000"/>
              </a:lnSpc>
              <a:spcBef>
                <a:spcPts val="465"/>
              </a:spcBef>
              <a:buClr>
                <a:srgbClr val="3333B2"/>
              </a:buClr>
              <a:buSzPct val="112500"/>
              <a:buFont typeface="Lucida Sans Unicode"/>
              <a:buChar char="•"/>
              <a:tabLst>
                <a:tab pos="266065" algn="l"/>
              </a:tabLst>
            </a:pPr>
            <a:r>
              <a:rPr sz="800" spc="-10" dirty="0">
                <a:latin typeface="Arial"/>
                <a:cs typeface="Arial"/>
              </a:rPr>
              <a:t>Family</a:t>
            </a:r>
            <a:r>
              <a:rPr sz="800" spc="10" dirty="0">
                <a:latin typeface="Arial"/>
                <a:cs typeface="Arial"/>
              </a:rPr>
              <a:t> </a:t>
            </a:r>
            <a:r>
              <a:rPr sz="800" spc="-20" dirty="0">
                <a:latin typeface="Arial"/>
                <a:cs typeface="Arial"/>
              </a:rPr>
              <a:t>income</a:t>
            </a:r>
            <a:endParaRPr sz="800">
              <a:latin typeface="Arial"/>
              <a:cs typeface="Arial"/>
            </a:endParaRPr>
          </a:p>
          <a:p>
            <a:pPr marL="265430" indent="-121920">
              <a:lnSpc>
                <a:spcPct val="100000"/>
              </a:lnSpc>
              <a:spcBef>
                <a:spcPts val="465"/>
              </a:spcBef>
              <a:buClr>
                <a:srgbClr val="3333B2"/>
              </a:buClr>
              <a:buSzPct val="112500"/>
              <a:buFont typeface="Lucida Sans Unicode"/>
              <a:buChar char="•"/>
              <a:tabLst>
                <a:tab pos="266065" algn="l"/>
              </a:tabLst>
            </a:pPr>
            <a:r>
              <a:rPr sz="800" spc="-10" dirty="0">
                <a:latin typeface="Arial"/>
                <a:cs typeface="Arial"/>
              </a:rPr>
              <a:t>Constant </a:t>
            </a:r>
            <a:r>
              <a:rPr sz="800" spc="-25" dirty="0">
                <a:latin typeface="Arial"/>
                <a:cs typeface="Arial"/>
              </a:rPr>
              <a:t>1999</a:t>
            </a:r>
            <a:r>
              <a:rPr sz="800" spc="60" dirty="0">
                <a:latin typeface="Arial"/>
                <a:cs typeface="Arial"/>
              </a:rPr>
              <a:t> </a:t>
            </a:r>
            <a:r>
              <a:rPr sz="800" spc="-15" dirty="0">
                <a:latin typeface="Arial"/>
                <a:cs typeface="Arial"/>
              </a:rPr>
              <a:t>dollars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sz="800" b="1" spc="-30" dirty="0">
                <a:latin typeface="Gill Sans MT"/>
                <a:cs typeface="Gill Sans MT"/>
              </a:rPr>
              <a:t>Downtown </a:t>
            </a:r>
            <a:r>
              <a:rPr sz="800" spc="185" dirty="0">
                <a:latin typeface="Arial"/>
                <a:cs typeface="Arial"/>
              </a:rPr>
              <a:t>= </a:t>
            </a:r>
            <a:r>
              <a:rPr sz="800" spc="-5" dirty="0">
                <a:latin typeface="Arial"/>
                <a:cs typeface="Arial"/>
              </a:rPr>
              <a:t>constant</a:t>
            </a:r>
            <a:r>
              <a:rPr sz="800" spc="-50" dirty="0">
                <a:latin typeface="Arial"/>
                <a:cs typeface="Arial"/>
              </a:rPr>
              <a:t> </a:t>
            </a:r>
            <a:r>
              <a:rPr sz="800" spc="-20" dirty="0">
                <a:latin typeface="Arial"/>
                <a:cs typeface="Arial"/>
              </a:rPr>
              <a:t>geography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750">
              <a:latin typeface="Times New Roman"/>
              <a:cs typeface="Times New Roman"/>
            </a:endParaRPr>
          </a:p>
          <a:p>
            <a:pPr marL="265430" indent="-121920">
              <a:lnSpc>
                <a:spcPct val="100000"/>
              </a:lnSpc>
              <a:buClr>
                <a:srgbClr val="3333B2"/>
              </a:buClr>
              <a:buSzPct val="112500"/>
              <a:buFont typeface="Lucida Sans Unicode"/>
              <a:buChar char="•"/>
              <a:tabLst>
                <a:tab pos="266065" algn="l"/>
              </a:tabLst>
            </a:pPr>
            <a:r>
              <a:rPr sz="800" spc="-5" dirty="0">
                <a:latin typeface="Arial"/>
                <a:cs typeface="Arial"/>
              </a:rPr>
              <a:t>Tracts </a:t>
            </a:r>
            <a:r>
              <a:rPr sz="800" spc="-25" dirty="0">
                <a:latin typeface="Arial"/>
                <a:cs typeface="Arial"/>
              </a:rPr>
              <a:t>closest  </a:t>
            </a:r>
            <a:r>
              <a:rPr sz="800" spc="25" dirty="0">
                <a:latin typeface="Arial"/>
                <a:cs typeface="Arial"/>
              </a:rPr>
              <a:t>to</a:t>
            </a:r>
            <a:r>
              <a:rPr sz="800" spc="-35" dirty="0">
                <a:latin typeface="Arial"/>
                <a:cs typeface="Arial"/>
              </a:rPr>
              <a:t> </a:t>
            </a:r>
            <a:r>
              <a:rPr sz="800" spc="-15" dirty="0">
                <a:latin typeface="Arial"/>
                <a:cs typeface="Arial"/>
              </a:rPr>
              <a:t>center</a:t>
            </a:r>
            <a:endParaRPr sz="800">
              <a:latin typeface="Arial"/>
              <a:cs typeface="Arial"/>
            </a:endParaRPr>
          </a:p>
          <a:p>
            <a:pPr marL="143510">
              <a:lnSpc>
                <a:spcPct val="100000"/>
              </a:lnSpc>
              <a:spcBef>
                <a:spcPts val="465"/>
              </a:spcBef>
            </a:pPr>
            <a:r>
              <a:rPr sz="1350" spc="-165" baseline="3086" dirty="0">
                <a:solidFill>
                  <a:srgbClr val="3333B2"/>
                </a:solidFill>
                <a:latin typeface="Lucida Sans Unicode"/>
                <a:cs typeface="Lucida Sans Unicode"/>
              </a:rPr>
              <a:t>• </a:t>
            </a:r>
            <a:r>
              <a:rPr sz="1350" spc="82" baseline="3086" dirty="0">
                <a:solidFill>
                  <a:srgbClr val="3333B2"/>
                </a:solidFill>
                <a:latin typeface="Lucida Sans Unicode"/>
                <a:cs typeface="Lucida Sans Unicode"/>
              </a:rPr>
              <a:t> </a:t>
            </a:r>
            <a:r>
              <a:rPr sz="800" spc="185" dirty="0">
                <a:latin typeface="Arial"/>
                <a:cs typeface="Arial"/>
              </a:rPr>
              <a:t>= </a:t>
            </a:r>
            <a:r>
              <a:rPr sz="800" spc="-20" dirty="0">
                <a:latin typeface="Arial"/>
                <a:cs typeface="Arial"/>
              </a:rPr>
              <a:t>10% </a:t>
            </a:r>
            <a:r>
              <a:rPr sz="800" spc="0" dirty="0">
                <a:latin typeface="Arial"/>
                <a:cs typeface="Arial"/>
              </a:rPr>
              <a:t>of </a:t>
            </a:r>
            <a:r>
              <a:rPr sz="800" spc="-5" dirty="0">
                <a:latin typeface="Arial"/>
                <a:cs typeface="Arial"/>
              </a:rPr>
              <a:t>pop.  </a:t>
            </a:r>
            <a:r>
              <a:rPr sz="800" spc="0" dirty="0">
                <a:latin typeface="Arial"/>
                <a:cs typeface="Arial"/>
              </a:rPr>
              <a:t>in</a:t>
            </a:r>
            <a:r>
              <a:rPr sz="800" spc="-125" dirty="0">
                <a:latin typeface="Arial"/>
                <a:cs typeface="Arial"/>
              </a:rPr>
              <a:t> </a:t>
            </a:r>
            <a:r>
              <a:rPr sz="800" spc="-25" dirty="0">
                <a:latin typeface="Arial"/>
                <a:cs typeface="Arial"/>
              </a:rPr>
              <a:t>2000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33629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45" dirty="0"/>
              <a:t>Neighborhood </a:t>
            </a:r>
            <a:r>
              <a:rPr spc="-35" dirty="0"/>
              <a:t>Attractiveness </a:t>
            </a:r>
            <a:r>
              <a:rPr spc="-40" dirty="0"/>
              <a:t>is</a:t>
            </a:r>
            <a:r>
              <a:rPr spc="175" dirty="0"/>
              <a:t> </a:t>
            </a:r>
            <a:r>
              <a:rPr spc="-65" dirty="0"/>
              <a:t>Endogeneous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285">
              <a:lnSpc>
                <a:spcPct val="100000"/>
              </a:lnSpc>
              <a:spcBef>
                <a:spcPts val="95"/>
              </a:spcBef>
              <a:buClr>
                <a:srgbClr val="3333B2"/>
              </a:buClr>
              <a:buSzPct val="90000"/>
              <a:buFont typeface="Lucida Sans Unicode"/>
              <a:buChar char="•"/>
              <a:tabLst>
                <a:tab pos="134620" algn="l"/>
              </a:tabLst>
            </a:pPr>
            <a:r>
              <a:rPr sz="1000" i="1" spc="-15" dirty="0">
                <a:latin typeface="Trebuchet MS"/>
                <a:cs typeface="Trebuchet MS"/>
              </a:rPr>
              <a:t>b</a:t>
            </a:r>
            <a:r>
              <a:rPr sz="1050" i="1" spc="-22" baseline="-11904" dirty="0">
                <a:latin typeface="Arial"/>
                <a:cs typeface="Arial"/>
              </a:rPr>
              <a:t>r  </a:t>
            </a:r>
            <a:r>
              <a:rPr sz="1000" spc="-10" dirty="0"/>
              <a:t>(</a:t>
            </a:r>
            <a:r>
              <a:rPr sz="1000" i="1" spc="-10" dirty="0">
                <a:latin typeface="Arial"/>
                <a:cs typeface="Arial"/>
              </a:rPr>
              <a:t>ω</a:t>
            </a:r>
            <a:r>
              <a:rPr sz="1000" spc="-10" dirty="0"/>
              <a:t>):  </a:t>
            </a:r>
            <a:r>
              <a:rPr sz="1000" spc="-30" dirty="0"/>
              <a:t>idiosyncratic </a:t>
            </a:r>
            <a:r>
              <a:rPr sz="1000" spc="-60" dirty="0"/>
              <a:t>preference  </a:t>
            </a:r>
            <a:r>
              <a:rPr sz="1000" spc="-55" dirty="0"/>
              <a:t>shock  </a:t>
            </a:r>
            <a:r>
              <a:rPr sz="1000" spc="-25" dirty="0"/>
              <a:t>for </a:t>
            </a:r>
            <a:r>
              <a:rPr sz="1000" spc="-45" dirty="0"/>
              <a:t>neighborhood</a:t>
            </a:r>
            <a:r>
              <a:rPr sz="1000" spc="-135" dirty="0"/>
              <a:t> </a:t>
            </a:r>
            <a:r>
              <a:rPr sz="1000" i="1" spc="-80" dirty="0">
                <a:latin typeface="Trebuchet MS"/>
                <a:cs typeface="Trebuchet MS"/>
              </a:rPr>
              <a:t>r</a:t>
            </a:r>
            <a:endParaRPr sz="1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3333B2"/>
              </a:buClr>
              <a:buFont typeface="Lucida Sans Unicode"/>
              <a:buChar char="•"/>
            </a:pPr>
            <a:endParaRPr sz="1450">
              <a:latin typeface="Times New Roman"/>
              <a:cs typeface="Times New Roman"/>
            </a:endParaRPr>
          </a:p>
          <a:p>
            <a:pPr marL="133985" indent="-121285">
              <a:lnSpc>
                <a:spcPct val="100000"/>
              </a:lnSpc>
              <a:buClr>
                <a:srgbClr val="3333B2"/>
              </a:buClr>
              <a:buSzPct val="90000"/>
              <a:buFont typeface="Lucida Sans Unicode"/>
              <a:buChar char="•"/>
              <a:tabLst>
                <a:tab pos="134620" algn="l"/>
              </a:tabLst>
            </a:pPr>
            <a:r>
              <a:rPr sz="1000" spc="-15" dirty="0"/>
              <a:t>Distributed</a:t>
            </a:r>
            <a:r>
              <a:rPr sz="1000" spc="-45" dirty="0"/>
              <a:t> Frechet</a:t>
            </a:r>
            <a:endParaRPr sz="1000"/>
          </a:p>
          <a:p>
            <a:pPr marL="255270">
              <a:lnSpc>
                <a:spcPct val="100000"/>
              </a:lnSpc>
              <a:spcBef>
                <a:spcPts val="990"/>
              </a:spcBef>
            </a:pPr>
            <a:r>
              <a:rPr sz="750" spc="315" baseline="16666" dirty="0">
                <a:solidFill>
                  <a:srgbClr val="3333B2"/>
                </a:solidFill>
              </a:rPr>
              <a:t>�  </a:t>
            </a:r>
            <a:r>
              <a:rPr sz="900" spc="-10" dirty="0">
                <a:latin typeface="Tahoma"/>
                <a:cs typeface="Tahoma"/>
              </a:rPr>
              <a:t>Top </a:t>
            </a:r>
            <a:r>
              <a:rPr sz="900" spc="-35" dirty="0">
                <a:latin typeface="Tahoma"/>
                <a:cs typeface="Tahoma"/>
              </a:rPr>
              <a:t>nest:  </a:t>
            </a:r>
            <a:r>
              <a:rPr sz="900" spc="-25" dirty="0">
                <a:latin typeface="Tahoma"/>
                <a:cs typeface="Tahoma"/>
              </a:rPr>
              <a:t>choice </a:t>
            </a:r>
            <a:r>
              <a:rPr sz="900" spc="-20" dirty="0">
                <a:latin typeface="Tahoma"/>
                <a:cs typeface="Tahoma"/>
              </a:rPr>
              <a:t>of </a:t>
            </a:r>
            <a:r>
              <a:rPr sz="900" spc="-10" dirty="0">
                <a:latin typeface="Tahoma"/>
                <a:cs typeface="Tahoma"/>
              </a:rPr>
              <a:t>location-quality </a:t>
            </a:r>
            <a:r>
              <a:rPr sz="900" spc="-15" dirty="0">
                <a:latin typeface="Tahoma"/>
                <a:cs typeface="Tahoma"/>
              </a:rPr>
              <a:t>option </a:t>
            </a:r>
            <a:r>
              <a:rPr sz="900" i="1" spc="-5" dirty="0">
                <a:latin typeface="Arial"/>
                <a:cs typeface="Arial"/>
              </a:rPr>
              <a:t>n, </a:t>
            </a:r>
            <a:r>
              <a:rPr sz="900" i="1" spc="35" dirty="0">
                <a:latin typeface="Arial"/>
                <a:cs typeface="Arial"/>
              </a:rPr>
              <a:t>j </a:t>
            </a:r>
            <a:r>
              <a:rPr sz="900" spc="-30" dirty="0">
                <a:latin typeface="Tahoma"/>
                <a:cs typeface="Tahoma"/>
              </a:rPr>
              <a:t>(shape </a:t>
            </a:r>
            <a:r>
              <a:rPr sz="900" i="1" spc="-15" dirty="0">
                <a:solidFill>
                  <a:srgbClr val="0000FF"/>
                </a:solidFill>
                <a:latin typeface="Arial"/>
                <a:cs typeface="Arial"/>
              </a:rPr>
              <a:t>ρ</a:t>
            </a:r>
            <a:r>
              <a:rPr sz="900" spc="-15" dirty="0">
                <a:latin typeface="Tahoma"/>
                <a:cs typeface="Tahoma"/>
              </a:rPr>
              <a:t>)</a:t>
            </a:r>
            <a:endParaRPr sz="9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750">
              <a:latin typeface="Times New Roman"/>
              <a:cs typeface="Times New Roman"/>
            </a:endParaRPr>
          </a:p>
          <a:p>
            <a:pPr marL="255270">
              <a:lnSpc>
                <a:spcPct val="100000"/>
              </a:lnSpc>
              <a:spcBef>
                <a:spcPts val="5"/>
              </a:spcBef>
            </a:pPr>
            <a:r>
              <a:rPr sz="750" spc="315" baseline="16666" dirty="0">
                <a:solidFill>
                  <a:srgbClr val="3333B2"/>
                </a:solidFill>
              </a:rPr>
              <a:t>�  </a:t>
            </a:r>
            <a:r>
              <a:rPr sz="900" spc="-30" dirty="0">
                <a:latin typeface="Tahoma"/>
                <a:cs typeface="Tahoma"/>
              </a:rPr>
              <a:t>Lower </a:t>
            </a:r>
            <a:r>
              <a:rPr sz="900" spc="-35" dirty="0">
                <a:latin typeface="Tahoma"/>
                <a:cs typeface="Tahoma"/>
              </a:rPr>
              <a:t>nest:  </a:t>
            </a:r>
            <a:r>
              <a:rPr sz="900" spc="-20" dirty="0">
                <a:latin typeface="Tahoma"/>
                <a:cs typeface="Tahoma"/>
              </a:rPr>
              <a:t>choice of </a:t>
            </a:r>
            <a:r>
              <a:rPr sz="900" spc="-25" dirty="0">
                <a:latin typeface="Tahoma"/>
                <a:cs typeface="Tahoma"/>
              </a:rPr>
              <a:t>neighborhood </a:t>
            </a:r>
            <a:r>
              <a:rPr sz="900" i="1" spc="10" dirty="0">
                <a:latin typeface="Arial"/>
                <a:cs typeface="Arial"/>
              </a:rPr>
              <a:t>r  </a:t>
            </a:r>
            <a:r>
              <a:rPr sz="900" spc="-30" dirty="0">
                <a:latin typeface="Tahoma"/>
                <a:cs typeface="Tahoma"/>
              </a:rPr>
              <a:t>among </a:t>
            </a:r>
            <a:r>
              <a:rPr sz="900" spc="-20" dirty="0">
                <a:latin typeface="Tahoma"/>
                <a:cs typeface="Tahoma"/>
              </a:rPr>
              <a:t>options </a:t>
            </a:r>
            <a:r>
              <a:rPr sz="900" spc="-10" dirty="0">
                <a:latin typeface="Tahoma"/>
                <a:cs typeface="Tahoma"/>
              </a:rPr>
              <a:t>in </a:t>
            </a:r>
            <a:r>
              <a:rPr sz="900" i="1" spc="-5" dirty="0">
                <a:latin typeface="Arial"/>
                <a:cs typeface="Arial"/>
              </a:rPr>
              <a:t>n, </a:t>
            </a:r>
            <a:r>
              <a:rPr sz="900" i="1" spc="35" dirty="0">
                <a:latin typeface="Arial"/>
                <a:cs typeface="Arial"/>
              </a:rPr>
              <a:t>j </a:t>
            </a:r>
            <a:r>
              <a:rPr sz="900" spc="-30" dirty="0">
                <a:latin typeface="Tahoma"/>
                <a:cs typeface="Tahoma"/>
              </a:rPr>
              <a:t>(shape</a:t>
            </a:r>
            <a:r>
              <a:rPr sz="900" spc="-40" dirty="0">
                <a:latin typeface="Tahoma"/>
                <a:cs typeface="Tahoma"/>
              </a:rPr>
              <a:t> </a:t>
            </a:r>
            <a:r>
              <a:rPr sz="900" i="1" spc="35" dirty="0">
                <a:solidFill>
                  <a:srgbClr val="0000FF"/>
                </a:solidFill>
                <a:latin typeface="Arial"/>
                <a:cs typeface="Arial"/>
              </a:rPr>
              <a:t>γ</a:t>
            </a:r>
            <a:r>
              <a:rPr sz="900" spc="35" dirty="0">
                <a:latin typeface="Tahoma"/>
                <a:cs typeface="Tahoma"/>
              </a:rPr>
              <a:t>)</a:t>
            </a:r>
            <a:endParaRPr sz="9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 marL="133985" indent="-121285">
              <a:lnSpc>
                <a:spcPct val="100000"/>
              </a:lnSpc>
              <a:spcBef>
                <a:spcPts val="580"/>
              </a:spcBef>
              <a:buClr>
                <a:srgbClr val="3333B2"/>
              </a:buClr>
              <a:buSzPct val="90000"/>
              <a:buFont typeface="Lucida Sans Unicode"/>
              <a:buChar char="•"/>
              <a:tabLst>
                <a:tab pos="134620" algn="l"/>
              </a:tabLst>
            </a:pPr>
            <a:r>
              <a:rPr sz="1000" spc="-55" dirty="0"/>
              <a:t>Household value  </a:t>
            </a:r>
            <a:r>
              <a:rPr sz="1000" spc="-35" dirty="0"/>
              <a:t>richer </a:t>
            </a:r>
            <a:r>
              <a:rPr sz="1000" spc="-55" dirty="0"/>
              <a:t>choice set  </a:t>
            </a:r>
            <a:r>
              <a:rPr sz="1000" spc="-20" dirty="0"/>
              <a:t>of</a:t>
            </a:r>
            <a:r>
              <a:rPr sz="1000" spc="160" dirty="0"/>
              <a:t> </a:t>
            </a:r>
            <a:r>
              <a:rPr sz="1000" spc="-45" dirty="0"/>
              <a:t>neighborhood</a:t>
            </a:r>
            <a:endParaRPr sz="1000"/>
          </a:p>
          <a:p>
            <a:pPr marL="494030">
              <a:lnSpc>
                <a:spcPct val="100000"/>
              </a:lnSpc>
              <a:spcBef>
                <a:spcPts val="715"/>
              </a:spcBef>
            </a:pPr>
            <a:r>
              <a:rPr sz="500" u="sng" spc="-60" dirty="0">
                <a:latin typeface="Times New Roman"/>
                <a:cs typeface="Times New Roman"/>
              </a:rPr>
              <a:t> </a:t>
            </a:r>
            <a:r>
              <a:rPr sz="500" u="sng" spc="-15" dirty="0"/>
              <a:t>1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2691" y="2439471"/>
            <a:ext cx="8890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i="1" spc="5" dirty="0">
                <a:latin typeface="Arial"/>
                <a:cs typeface="Arial"/>
              </a:rPr>
              <a:t>nj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8124" y="2369472"/>
            <a:ext cx="151574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i="1" dirty="0">
                <a:latin typeface="Arial"/>
                <a:cs typeface="Arial"/>
              </a:rPr>
              <a:t>N </a:t>
            </a:r>
            <a:r>
              <a:rPr sz="750" i="1" spc="172" baseline="44444" dirty="0">
                <a:latin typeface="Arial"/>
                <a:cs typeface="Arial"/>
              </a:rPr>
              <a:t>γ  </a:t>
            </a:r>
            <a:r>
              <a:rPr sz="900" spc="-15" dirty="0">
                <a:latin typeface="Tahoma"/>
                <a:cs typeface="Tahoma"/>
              </a:rPr>
              <a:t>acts </a:t>
            </a:r>
            <a:r>
              <a:rPr sz="900" spc="-40" dirty="0">
                <a:latin typeface="Tahoma"/>
                <a:cs typeface="Tahoma"/>
              </a:rPr>
              <a:t>as </a:t>
            </a:r>
            <a:r>
              <a:rPr sz="900" spc="-35" dirty="0">
                <a:latin typeface="Tahoma"/>
                <a:cs typeface="Tahoma"/>
              </a:rPr>
              <a:t>a </a:t>
            </a:r>
            <a:r>
              <a:rPr sz="900" spc="-15" dirty="0">
                <a:latin typeface="Tahoma"/>
                <a:cs typeface="Tahoma"/>
              </a:rPr>
              <a:t>quality</a:t>
            </a:r>
            <a:r>
              <a:rPr sz="900" spc="-105" dirty="0">
                <a:latin typeface="Tahoma"/>
                <a:cs typeface="Tahoma"/>
              </a:rPr>
              <a:t> </a:t>
            </a:r>
            <a:r>
              <a:rPr sz="900" spc="-120" dirty="0">
                <a:latin typeface="Tahoma"/>
                <a:cs typeface="Tahoma"/>
              </a:rPr>
              <a:t>shifter</a:t>
            </a:r>
            <a:endParaRPr sz="9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497059" y="2394823"/>
            <a:ext cx="231140" cy="101600"/>
          </a:xfrm>
          <a:custGeom>
            <a:avLst/>
            <a:gdLst/>
            <a:ahLst/>
            <a:cxnLst/>
            <a:rect l="l" t="t" r="r" b="b"/>
            <a:pathLst>
              <a:path w="231139" h="101600">
                <a:moveTo>
                  <a:pt x="180324" y="0"/>
                </a:moveTo>
                <a:lnTo>
                  <a:pt x="50610" y="0"/>
                </a:lnTo>
                <a:lnTo>
                  <a:pt x="30959" y="3993"/>
                </a:lnTo>
                <a:lnTo>
                  <a:pt x="14866" y="14866"/>
                </a:lnTo>
                <a:lnTo>
                  <a:pt x="3993" y="30959"/>
                </a:lnTo>
                <a:lnTo>
                  <a:pt x="0" y="50610"/>
                </a:lnTo>
                <a:lnTo>
                  <a:pt x="3993" y="70262"/>
                </a:lnTo>
                <a:lnTo>
                  <a:pt x="14866" y="86354"/>
                </a:lnTo>
                <a:lnTo>
                  <a:pt x="30959" y="97228"/>
                </a:lnTo>
                <a:lnTo>
                  <a:pt x="50610" y="101221"/>
                </a:lnTo>
                <a:lnTo>
                  <a:pt x="180324" y="101221"/>
                </a:lnTo>
                <a:lnTo>
                  <a:pt x="199975" y="97228"/>
                </a:lnTo>
                <a:lnTo>
                  <a:pt x="216068" y="86354"/>
                </a:lnTo>
                <a:lnTo>
                  <a:pt x="226941" y="70262"/>
                </a:lnTo>
                <a:lnTo>
                  <a:pt x="230935" y="50610"/>
                </a:lnTo>
                <a:lnTo>
                  <a:pt x="226941" y="30959"/>
                </a:lnTo>
                <a:lnTo>
                  <a:pt x="216068" y="14866"/>
                </a:lnTo>
                <a:lnTo>
                  <a:pt x="199975" y="3993"/>
                </a:lnTo>
                <a:lnTo>
                  <a:pt x="180324" y="0"/>
                </a:lnTo>
                <a:close/>
              </a:path>
            </a:pathLst>
          </a:custGeom>
          <a:solidFill>
            <a:srgbClr val="9898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497059" y="2394823"/>
            <a:ext cx="231140" cy="101600"/>
          </a:xfrm>
          <a:custGeom>
            <a:avLst/>
            <a:gdLst/>
            <a:ahLst/>
            <a:cxnLst/>
            <a:rect l="l" t="t" r="r" b="b"/>
            <a:pathLst>
              <a:path w="231139" h="101600">
                <a:moveTo>
                  <a:pt x="50610" y="101221"/>
                </a:moveTo>
                <a:lnTo>
                  <a:pt x="30959" y="97228"/>
                </a:lnTo>
                <a:lnTo>
                  <a:pt x="14866" y="86354"/>
                </a:lnTo>
                <a:lnTo>
                  <a:pt x="3993" y="70262"/>
                </a:lnTo>
                <a:lnTo>
                  <a:pt x="0" y="50610"/>
                </a:lnTo>
                <a:lnTo>
                  <a:pt x="3993" y="30959"/>
                </a:lnTo>
                <a:lnTo>
                  <a:pt x="14866" y="14866"/>
                </a:lnTo>
                <a:lnTo>
                  <a:pt x="30959" y="3993"/>
                </a:lnTo>
                <a:lnTo>
                  <a:pt x="50610" y="0"/>
                </a:lnTo>
                <a:lnTo>
                  <a:pt x="180324" y="0"/>
                </a:lnTo>
                <a:lnTo>
                  <a:pt x="199975" y="3993"/>
                </a:lnTo>
                <a:lnTo>
                  <a:pt x="216068" y="14866"/>
                </a:lnTo>
                <a:lnTo>
                  <a:pt x="226941" y="30959"/>
                </a:lnTo>
                <a:lnTo>
                  <a:pt x="230935" y="50610"/>
                </a:lnTo>
                <a:lnTo>
                  <a:pt x="226941" y="70262"/>
                </a:lnTo>
                <a:lnTo>
                  <a:pt x="216068" y="86354"/>
                </a:lnTo>
                <a:lnTo>
                  <a:pt x="199975" y="97228"/>
                </a:lnTo>
                <a:lnTo>
                  <a:pt x="180324" y="101221"/>
                </a:lnTo>
                <a:lnTo>
                  <a:pt x="50610" y="101221"/>
                </a:lnTo>
                <a:close/>
              </a:path>
            </a:pathLst>
          </a:custGeom>
          <a:ln w="10122">
            <a:solidFill>
              <a:srgbClr val="9898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534970" y="2394784"/>
            <a:ext cx="15557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back</a:t>
            </a:r>
            <a:endParaRPr sz="5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3501" y="541210"/>
            <a:ext cx="5562600" cy="261350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16301">
              <a:defRPr/>
            </a:pPr>
            <a:endParaRPr lang="en-US" sz="852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1909" y="597796"/>
            <a:ext cx="4087610" cy="539341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568"/>
              </a:spcBef>
              <a:spcAft>
                <a:spcPts val="568"/>
              </a:spcAft>
              <a:defRPr/>
            </a:pPr>
            <a:r>
              <a:rPr lang="en-US" sz="1703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Financial Literacy Seminar Series</a:t>
            </a:r>
            <a:r>
              <a:rPr lang="en-US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757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_______________________________________</a:t>
            </a:r>
            <a:endParaRPr lang="en-US" sz="1051" b="1" i="1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20700" y="1050895"/>
            <a:ext cx="4800599" cy="1122177"/>
          </a:xfrm>
          <a:prstGeom prst="rect">
            <a:avLst/>
          </a:prstGeom>
        </p:spPr>
        <p:txBody>
          <a:bodyPr anchor="ctr">
            <a:normAutofit fontScale="92500"/>
          </a:bodyPr>
          <a:lstStyle/>
          <a:p>
            <a:pPr algn="ctr" defTabSz="216301" fontAlgn="base">
              <a:spcBef>
                <a:spcPts val="284"/>
              </a:spcBef>
              <a:spcAft>
                <a:spcPts val="284"/>
              </a:spcAft>
            </a:pPr>
            <a:r>
              <a:rPr lang="en-US" sz="2555" b="1" dirty="0">
                <a:solidFill>
                  <a:prstClr val="white"/>
                </a:solidFill>
                <a:latin typeface="Times New Roman" charset="0"/>
                <a:cs typeface="Times New Roman" charset="0"/>
              </a:rPr>
              <a:t>Income Growth and Distributional Effects of Urban Spatial Sorting</a:t>
            </a:r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" y="38071"/>
            <a:ext cx="1717208" cy="4748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500" y="73470"/>
            <a:ext cx="1129096" cy="40404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38446" y="2334921"/>
            <a:ext cx="3970774" cy="635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216301" fontAlgn="base">
              <a:spcBef>
                <a:spcPts val="284"/>
              </a:spcBef>
              <a:spcAft>
                <a:spcPts val="284"/>
              </a:spcAft>
            </a:pPr>
            <a:r>
              <a:rPr lang="en-US" sz="1514" b="1" i="1" dirty="0">
                <a:solidFill>
                  <a:prstClr val="white"/>
                </a:solidFill>
                <a:latin typeface="Arial" charset="0"/>
              </a:rPr>
              <a:t>Erik Hurst</a:t>
            </a:r>
          </a:p>
          <a:p>
            <a:pPr algn="ctr" defTabSz="216301" fontAlgn="base">
              <a:spcBef>
                <a:spcPts val="284"/>
              </a:spcBef>
              <a:spcAft>
                <a:spcPts val="284"/>
              </a:spcAft>
            </a:pPr>
            <a:r>
              <a:rPr lang="en-US" sz="1514" b="1" i="1" dirty="0">
                <a:solidFill>
                  <a:prstClr val="white"/>
                </a:solidFill>
                <a:latin typeface="Arial" charset="0"/>
              </a:rPr>
              <a:t>University of Chicago  </a:t>
            </a:r>
          </a:p>
        </p:txBody>
      </p:sp>
    </p:spTree>
    <p:extLst>
      <p:ext uri="{BB962C8B-B14F-4D97-AF65-F5344CB8AC3E}">
        <p14:creationId xmlns:p14="http://schemas.microsoft.com/office/powerpoint/2010/main" val="1814055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499427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30" dirty="0"/>
              <a:t>Propensity </a:t>
            </a:r>
            <a:r>
              <a:rPr spc="-15" dirty="0"/>
              <a:t>to </a:t>
            </a:r>
            <a:r>
              <a:rPr spc="-25" dirty="0"/>
              <a:t>Live </a:t>
            </a:r>
            <a:r>
              <a:rPr spc="-50" dirty="0"/>
              <a:t>Downtown </a:t>
            </a:r>
            <a:r>
              <a:rPr spc="-40" dirty="0"/>
              <a:t>is </a:t>
            </a:r>
            <a:r>
              <a:rPr b="1" spc="-15" dirty="0">
                <a:latin typeface="Gill Sans MT"/>
                <a:cs typeface="Gill Sans MT"/>
              </a:rPr>
              <a:t>Increasingly  </a:t>
            </a:r>
            <a:r>
              <a:rPr spc="-40" dirty="0"/>
              <a:t>U-Shaped </a:t>
            </a:r>
            <a:r>
              <a:rPr spc="-30" dirty="0"/>
              <a:t>in</a:t>
            </a:r>
            <a:r>
              <a:rPr spc="160" dirty="0"/>
              <a:t> </a:t>
            </a:r>
            <a:r>
              <a:rPr spc="-80" dirty="0"/>
              <a:t>Income</a:t>
            </a:r>
          </a:p>
        </p:txBody>
      </p:sp>
      <p:sp>
        <p:nvSpPr>
          <p:cNvPr id="3" name="object 3"/>
          <p:cNvSpPr/>
          <p:nvPr/>
        </p:nvSpPr>
        <p:spPr>
          <a:xfrm>
            <a:off x="1079995" y="433172"/>
            <a:ext cx="0" cy="2618740"/>
          </a:xfrm>
          <a:custGeom>
            <a:avLst/>
            <a:gdLst/>
            <a:ahLst/>
            <a:cxnLst/>
            <a:rect l="l" t="t" r="r" b="b"/>
            <a:pathLst>
              <a:path h="2618740">
                <a:moveTo>
                  <a:pt x="0" y="2618256"/>
                </a:moveTo>
                <a:lnTo>
                  <a:pt x="0" y="0"/>
                </a:lnTo>
                <a:lnTo>
                  <a:pt x="0" y="2618256"/>
                </a:lnTo>
                <a:close/>
              </a:path>
            </a:pathLst>
          </a:custGeom>
          <a:solidFill>
            <a:srgbClr val="EAF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28772" y="527529"/>
            <a:ext cx="3057525" cy="1830070"/>
          </a:xfrm>
          <a:custGeom>
            <a:avLst/>
            <a:gdLst/>
            <a:ahLst/>
            <a:cxnLst/>
            <a:rect l="l" t="t" r="r" b="b"/>
            <a:pathLst>
              <a:path w="3057525" h="1830070">
                <a:moveTo>
                  <a:pt x="0" y="1829643"/>
                </a:moveTo>
                <a:lnTo>
                  <a:pt x="3056941" y="1829643"/>
                </a:lnTo>
                <a:lnTo>
                  <a:pt x="3056941" y="0"/>
                </a:lnTo>
                <a:lnTo>
                  <a:pt x="0" y="0"/>
                </a:lnTo>
                <a:lnTo>
                  <a:pt x="0" y="1829643"/>
                </a:lnTo>
                <a:close/>
              </a:path>
            </a:pathLst>
          </a:custGeom>
          <a:ln w="52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26183" y="2300246"/>
            <a:ext cx="3062605" cy="0"/>
          </a:xfrm>
          <a:custGeom>
            <a:avLst/>
            <a:gdLst/>
            <a:ahLst/>
            <a:cxnLst/>
            <a:rect l="l" t="t" r="r" b="b"/>
            <a:pathLst>
              <a:path w="3062604">
                <a:moveTo>
                  <a:pt x="0" y="0"/>
                </a:moveTo>
                <a:lnTo>
                  <a:pt x="3062111" y="0"/>
                </a:lnTo>
              </a:path>
            </a:pathLst>
          </a:custGeom>
          <a:ln w="7854">
            <a:solidFill>
              <a:srgbClr val="EAF2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26183" y="1903896"/>
            <a:ext cx="3062605" cy="0"/>
          </a:xfrm>
          <a:custGeom>
            <a:avLst/>
            <a:gdLst/>
            <a:ahLst/>
            <a:cxnLst/>
            <a:rect l="l" t="t" r="r" b="b"/>
            <a:pathLst>
              <a:path w="3062604">
                <a:moveTo>
                  <a:pt x="0" y="0"/>
                </a:moveTo>
                <a:lnTo>
                  <a:pt x="3062111" y="0"/>
                </a:lnTo>
              </a:path>
            </a:pathLst>
          </a:custGeom>
          <a:ln w="7854">
            <a:solidFill>
              <a:srgbClr val="EAF2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26183" y="1507657"/>
            <a:ext cx="3062605" cy="0"/>
          </a:xfrm>
          <a:custGeom>
            <a:avLst/>
            <a:gdLst/>
            <a:ahLst/>
            <a:cxnLst/>
            <a:rect l="l" t="t" r="r" b="b"/>
            <a:pathLst>
              <a:path w="3062604">
                <a:moveTo>
                  <a:pt x="0" y="0"/>
                </a:moveTo>
                <a:lnTo>
                  <a:pt x="3062111" y="0"/>
                </a:lnTo>
              </a:path>
            </a:pathLst>
          </a:custGeom>
          <a:ln w="7854">
            <a:solidFill>
              <a:srgbClr val="EAF2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26183" y="1111310"/>
            <a:ext cx="3062605" cy="0"/>
          </a:xfrm>
          <a:custGeom>
            <a:avLst/>
            <a:gdLst/>
            <a:ahLst/>
            <a:cxnLst/>
            <a:rect l="l" t="t" r="r" b="b"/>
            <a:pathLst>
              <a:path w="3062604">
                <a:moveTo>
                  <a:pt x="0" y="0"/>
                </a:moveTo>
                <a:lnTo>
                  <a:pt x="3062111" y="0"/>
                </a:lnTo>
              </a:path>
            </a:pathLst>
          </a:custGeom>
          <a:ln w="7854">
            <a:solidFill>
              <a:srgbClr val="EAF2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26183" y="715071"/>
            <a:ext cx="3062605" cy="0"/>
          </a:xfrm>
          <a:custGeom>
            <a:avLst/>
            <a:gdLst/>
            <a:ahLst/>
            <a:cxnLst/>
            <a:rect l="l" t="t" r="r" b="b"/>
            <a:pathLst>
              <a:path w="3062604">
                <a:moveTo>
                  <a:pt x="0" y="0"/>
                </a:moveTo>
                <a:lnTo>
                  <a:pt x="3062111" y="0"/>
                </a:lnTo>
              </a:path>
            </a:pathLst>
          </a:custGeom>
          <a:ln w="7854">
            <a:solidFill>
              <a:srgbClr val="EAF2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26183" y="1903896"/>
            <a:ext cx="3062605" cy="0"/>
          </a:xfrm>
          <a:custGeom>
            <a:avLst/>
            <a:gdLst/>
            <a:ahLst/>
            <a:cxnLst/>
            <a:rect l="l" t="t" r="r" b="b"/>
            <a:pathLst>
              <a:path w="3062604">
                <a:moveTo>
                  <a:pt x="0" y="0"/>
                </a:moveTo>
                <a:lnTo>
                  <a:pt x="3062111" y="0"/>
                </a:lnTo>
              </a:path>
            </a:pathLst>
          </a:custGeom>
          <a:ln w="7854">
            <a:solidFill>
              <a:srgbClr val="C105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66458" y="558585"/>
            <a:ext cx="2701764" cy="17675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526183" y="524947"/>
            <a:ext cx="0" cy="1835150"/>
          </a:xfrm>
          <a:custGeom>
            <a:avLst/>
            <a:gdLst/>
            <a:ahLst/>
            <a:cxnLst/>
            <a:rect l="l" t="t" r="r" b="b"/>
            <a:pathLst>
              <a:path h="1835150">
                <a:moveTo>
                  <a:pt x="0" y="1834810"/>
                </a:moveTo>
                <a:lnTo>
                  <a:pt x="0" y="0"/>
                </a:lnTo>
              </a:path>
            </a:pathLst>
          </a:custGeom>
          <a:ln w="52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489843" y="2300246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>
                <a:moveTo>
                  <a:pt x="36340" y="0"/>
                </a:moveTo>
                <a:lnTo>
                  <a:pt x="0" y="0"/>
                </a:lnTo>
              </a:path>
            </a:pathLst>
          </a:custGeom>
          <a:ln w="52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361456" y="2249639"/>
            <a:ext cx="116839" cy="10160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795"/>
              </a:lnSpc>
            </a:pPr>
            <a:r>
              <a:rPr sz="700" dirty="0">
                <a:latin typeface="Arial"/>
                <a:cs typeface="Arial"/>
              </a:rPr>
              <a:t>.5</a:t>
            </a:r>
            <a:endParaRPr sz="7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489843" y="1903896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>
                <a:moveTo>
                  <a:pt x="36340" y="0"/>
                </a:moveTo>
                <a:lnTo>
                  <a:pt x="0" y="0"/>
                </a:lnTo>
              </a:path>
            </a:pathLst>
          </a:custGeom>
          <a:ln w="52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361456" y="1865927"/>
            <a:ext cx="116839" cy="7620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795"/>
              </a:lnSpc>
            </a:pPr>
            <a:r>
              <a:rPr sz="700" dirty="0">
                <a:latin typeface="Arial"/>
                <a:cs typeface="Arial"/>
              </a:rPr>
              <a:t>1</a:t>
            </a:r>
            <a:endParaRPr sz="7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489843" y="1507657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>
                <a:moveTo>
                  <a:pt x="36340" y="0"/>
                </a:moveTo>
                <a:lnTo>
                  <a:pt x="0" y="0"/>
                </a:lnTo>
              </a:path>
            </a:pathLst>
          </a:custGeom>
          <a:ln w="52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361456" y="1431777"/>
            <a:ext cx="116839" cy="15176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795"/>
              </a:lnSpc>
            </a:pPr>
            <a:r>
              <a:rPr sz="700" dirty="0">
                <a:latin typeface="Arial"/>
                <a:cs typeface="Arial"/>
              </a:rPr>
              <a:t>1.5</a:t>
            </a:r>
            <a:endParaRPr sz="7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489843" y="1111310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>
                <a:moveTo>
                  <a:pt x="36340" y="0"/>
                </a:moveTo>
                <a:lnTo>
                  <a:pt x="0" y="0"/>
                </a:lnTo>
              </a:path>
            </a:pathLst>
          </a:custGeom>
          <a:ln w="52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361456" y="1073341"/>
            <a:ext cx="116839" cy="7620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795"/>
              </a:lnSpc>
            </a:pPr>
            <a:r>
              <a:rPr sz="700" dirty="0">
                <a:latin typeface="Arial"/>
                <a:cs typeface="Arial"/>
              </a:rPr>
              <a:t>2</a:t>
            </a:r>
            <a:endParaRPr sz="7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489843" y="715071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>
                <a:moveTo>
                  <a:pt x="36340" y="0"/>
                </a:moveTo>
                <a:lnTo>
                  <a:pt x="0" y="0"/>
                </a:lnTo>
              </a:path>
            </a:pathLst>
          </a:custGeom>
          <a:ln w="52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361456" y="639191"/>
            <a:ext cx="116839" cy="15176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795"/>
              </a:lnSpc>
            </a:pPr>
            <a:r>
              <a:rPr sz="700" dirty="0">
                <a:latin typeface="Arial"/>
                <a:cs typeface="Arial"/>
              </a:rPr>
              <a:t>2.5</a:t>
            </a:r>
            <a:endParaRPr sz="7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70541" y="583355"/>
            <a:ext cx="207645" cy="1718310"/>
          </a:xfrm>
          <a:prstGeom prst="rect">
            <a:avLst/>
          </a:prstGeom>
        </p:spPr>
        <p:txBody>
          <a:bodyPr vert="vert270" wrap="square" lIns="0" tIns="9525" rIns="0" bIns="0" rtlCol="0">
            <a:spAutoFit/>
          </a:bodyPr>
          <a:lstStyle/>
          <a:p>
            <a:pPr marL="581025" marR="5080" indent="-568960">
              <a:lnSpc>
                <a:spcPts val="720"/>
              </a:lnSpc>
              <a:spcBef>
                <a:spcPts val="75"/>
              </a:spcBef>
            </a:pPr>
            <a:r>
              <a:rPr sz="700" dirty="0">
                <a:latin typeface="Arial"/>
                <a:cs typeface="Arial"/>
              </a:rPr>
              <a:t>Share of Income Brackets in Urban Tracts (Normalized*)</a:t>
            </a:r>
            <a:endParaRPr sz="7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526183" y="2359758"/>
            <a:ext cx="3062605" cy="0"/>
          </a:xfrm>
          <a:custGeom>
            <a:avLst/>
            <a:gdLst/>
            <a:ahLst/>
            <a:cxnLst/>
            <a:rect l="l" t="t" r="r" b="b"/>
            <a:pathLst>
              <a:path w="3062604">
                <a:moveTo>
                  <a:pt x="0" y="0"/>
                </a:moveTo>
                <a:lnTo>
                  <a:pt x="3062111" y="0"/>
                </a:lnTo>
              </a:path>
            </a:pathLst>
          </a:custGeom>
          <a:ln w="52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583784" y="2359758"/>
            <a:ext cx="0" cy="36830"/>
          </a:xfrm>
          <a:custGeom>
            <a:avLst/>
            <a:gdLst/>
            <a:ahLst/>
            <a:cxnLst/>
            <a:rect l="l" t="t" r="r" b="b"/>
            <a:pathLst>
              <a:path h="36830">
                <a:moveTo>
                  <a:pt x="0" y="0"/>
                </a:moveTo>
                <a:lnTo>
                  <a:pt x="0" y="36339"/>
                </a:lnTo>
              </a:path>
            </a:pathLst>
          </a:custGeom>
          <a:ln w="52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545813" y="2374397"/>
            <a:ext cx="76200" cy="1346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spc="0" dirty="0"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566046" y="2359758"/>
            <a:ext cx="0" cy="36830"/>
          </a:xfrm>
          <a:custGeom>
            <a:avLst/>
            <a:gdLst/>
            <a:ahLst/>
            <a:cxnLst/>
            <a:rect l="l" t="t" r="r" b="b"/>
            <a:pathLst>
              <a:path h="36830">
                <a:moveTo>
                  <a:pt x="0" y="0"/>
                </a:moveTo>
                <a:lnTo>
                  <a:pt x="0" y="36339"/>
                </a:lnTo>
              </a:path>
            </a:pathLst>
          </a:custGeom>
          <a:ln w="52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2401724" y="2374397"/>
            <a:ext cx="328930" cy="1346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spc="0" dirty="0">
                <a:latin typeface="Arial"/>
                <a:cs typeface="Arial"/>
              </a:rPr>
              <a:t>100000</a:t>
            </a:r>
            <a:endParaRPr sz="7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548429" y="2359758"/>
            <a:ext cx="0" cy="36830"/>
          </a:xfrm>
          <a:custGeom>
            <a:avLst/>
            <a:gdLst/>
            <a:ahLst/>
            <a:cxnLst/>
            <a:rect l="l" t="t" r="r" b="b"/>
            <a:pathLst>
              <a:path h="36830">
                <a:moveTo>
                  <a:pt x="0" y="0"/>
                </a:moveTo>
                <a:lnTo>
                  <a:pt x="0" y="36339"/>
                </a:lnTo>
              </a:path>
            </a:pathLst>
          </a:custGeom>
          <a:ln w="52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3384106" y="2374397"/>
            <a:ext cx="328930" cy="1346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spc="0" dirty="0">
                <a:latin typeface="Arial"/>
                <a:cs typeface="Arial"/>
              </a:rPr>
              <a:t>200000</a:t>
            </a:r>
            <a:endParaRPr sz="7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530693" y="2359758"/>
            <a:ext cx="0" cy="36830"/>
          </a:xfrm>
          <a:custGeom>
            <a:avLst/>
            <a:gdLst/>
            <a:ahLst/>
            <a:cxnLst/>
            <a:rect l="l" t="t" r="r" b="b"/>
            <a:pathLst>
              <a:path h="36830">
                <a:moveTo>
                  <a:pt x="0" y="0"/>
                </a:moveTo>
                <a:lnTo>
                  <a:pt x="0" y="36339"/>
                </a:lnTo>
              </a:path>
            </a:pathLst>
          </a:custGeom>
          <a:ln w="52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4366371" y="2374397"/>
            <a:ext cx="328930" cy="1346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spc="0" dirty="0">
                <a:latin typeface="Arial"/>
                <a:cs typeface="Arial"/>
              </a:rPr>
              <a:t>300000</a:t>
            </a:r>
            <a:endParaRPr sz="7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587402" y="2474414"/>
            <a:ext cx="939800" cy="1346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spc="0" dirty="0">
                <a:latin typeface="Arial"/>
                <a:cs typeface="Arial"/>
              </a:rPr>
              <a:t>Median Family</a:t>
            </a:r>
            <a:r>
              <a:rPr sz="700" spc="-50" dirty="0">
                <a:latin typeface="Arial"/>
                <a:cs typeface="Arial"/>
              </a:rPr>
              <a:t> </a:t>
            </a:r>
            <a:r>
              <a:rPr sz="700" spc="0" dirty="0">
                <a:latin typeface="Arial"/>
                <a:cs typeface="Arial"/>
              </a:rPr>
              <a:t>Income</a:t>
            </a:r>
            <a:endParaRPr sz="7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019394" y="2739569"/>
            <a:ext cx="340995" cy="0"/>
          </a:xfrm>
          <a:custGeom>
            <a:avLst/>
            <a:gdLst/>
            <a:ahLst/>
            <a:cxnLst/>
            <a:rect l="l" t="t" r="r" b="b"/>
            <a:pathLst>
              <a:path w="340994">
                <a:moveTo>
                  <a:pt x="0" y="0"/>
                </a:moveTo>
                <a:lnTo>
                  <a:pt x="340436" y="0"/>
                </a:lnTo>
              </a:path>
            </a:pathLst>
          </a:custGeom>
          <a:ln w="7854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165653" y="2715605"/>
            <a:ext cx="48260" cy="48260"/>
          </a:xfrm>
          <a:custGeom>
            <a:avLst/>
            <a:gdLst/>
            <a:ahLst/>
            <a:cxnLst/>
            <a:rect l="l" t="t" r="r" b="b"/>
            <a:pathLst>
              <a:path w="48260" h="48260">
                <a:moveTo>
                  <a:pt x="23964" y="0"/>
                </a:moveTo>
                <a:lnTo>
                  <a:pt x="14635" y="1883"/>
                </a:lnTo>
                <a:lnTo>
                  <a:pt x="7018" y="7020"/>
                </a:lnTo>
                <a:lnTo>
                  <a:pt x="1883" y="14637"/>
                </a:lnTo>
                <a:lnTo>
                  <a:pt x="0" y="23964"/>
                </a:lnTo>
                <a:lnTo>
                  <a:pt x="1883" y="33290"/>
                </a:lnTo>
                <a:lnTo>
                  <a:pt x="7018" y="40908"/>
                </a:lnTo>
                <a:lnTo>
                  <a:pt x="14635" y="46044"/>
                </a:lnTo>
                <a:lnTo>
                  <a:pt x="23964" y="47927"/>
                </a:lnTo>
                <a:lnTo>
                  <a:pt x="33289" y="46044"/>
                </a:lnTo>
                <a:lnTo>
                  <a:pt x="40906" y="40908"/>
                </a:lnTo>
                <a:lnTo>
                  <a:pt x="46044" y="33290"/>
                </a:lnTo>
                <a:lnTo>
                  <a:pt x="47928" y="23964"/>
                </a:lnTo>
                <a:lnTo>
                  <a:pt x="46044" y="14637"/>
                </a:lnTo>
                <a:lnTo>
                  <a:pt x="40906" y="7020"/>
                </a:lnTo>
                <a:lnTo>
                  <a:pt x="33289" y="1883"/>
                </a:lnTo>
                <a:lnTo>
                  <a:pt x="23964" y="0"/>
                </a:lnTo>
                <a:close/>
              </a:path>
            </a:pathLst>
          </a:custGeom>
          <a:solidFill>
            <a:srgbClr val="00A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169590" y="2719544"/>
            <a:ext cx="40640" cy="40640"/>
          </a:xfrm>
          <a:custGeom>
            <a:avLst/>
            <a:gdLst/>
            <a:ahLst/>
            <a:cxnLst/>
            <a:rect l="l" t="t" r="r" b="b"/>
            <a:pathLst>
              <a:path w="40639" h="40639">
                <a:moveTo>
                  <a:pt x="40046" y="20026"/>
                </a:moveTo>
                <a:lnTo>
                  <a:pt x="38473" y="12231"/>
                </a:lnTo>
                <a:lnTo>
                  <a:pt x="34182" y="5866"/>
                </a:lnTo>
                <a:lnTo>
                  <a:pt x="27819" y="1573"/>
                </a:lnTo>
                <a:lnTo>
                  <a:pt x="20027" y="0"/>
                </a:lnTo>
                <a:lnTo>
                  <a:pt x="12230" y="1573"/>
                </a:lnTo>
                <a:lnTo>
                  <a:pt x="5864" y="5866"/>
                </a:lnTo>
                <a:lnTo>
                  <a:pt x="1573" y="12231"/>
                </a:lnTo>
                <a:lnTo>
                  <a:pt x="0" y="20026"/>
                </a:lnTo>
                <a:lnTo>
                  <a:pt x="1573" y="27820"/>
                </a:lnTo>
                <a:lnTo>
                  <a:pt x="5864" y="34185"/>
                </a:lnTo>
                <a:lnTo>
                  <a:pt x="12230" y="38477"/>
                </a:lnTo>
                <a:lnTo>
                  <a:pt x="20027" y="40051"/>
                </a:lnTo>
                <a:lnTo>
                  <a:pt x="27819" y="38477"/>
                </a:lnTo>
                <a:lnTo>
                  <a:pt x="34182" y="34185"/>
                </a:lnTo>
                <a:lnTo>
                  <a:pt x="38473" y="27820"/>
                </a:lnTo>
                <a:lnTo>
                  <a:pt x="40046" y="20026"/>
                </a:lnTo>
                <a:close/>
              </a:path>
            </a:pathLst>
          </a:custGeom>
          <a:ln w="7854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753706" y="2739569"/>
            <a:ext cx="340995" cy="0"/>
          </a:xfrm>
          <a:custGeom>
            <a:avLst/>
            <a:gdLst/>
            <a:ahLst/>
            <a:cxnLst/>
            <a:rect l="l" t="t" r="r" b="b"/>
            <a:pathLst>
              <a:path w="340994">
                <a:moveTo>
                  <a:pt x="0" y="0"/>
                </a:moveTo>
                <a:lnTo>
                  <a:pt x="340436" y="0"/>
                </a:lnTo>
              </a:path>
            </a:pathLst>
          </a:custGeom>
          <a:ln w="7854">
            <a:solidFill>
              <a:srgbClr val="007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899956" y="2715605"/>
            <a:ext cx="48260" cy="48260"/>
          </a:xfrm>
          <a:custGeom>
            <a:avLst/>
            <a:gdLst/>
            <a:ahLst/>
            <a:cxnLst/>
            <a:rect l="l" t="t" r="r" b="b"/>
            <a:pathLst>
              <a:path w="48260" h="48260">
                <a:moveTo>
                  <a:pt x="23964" y="0"/>
                </a:moveTo>
                <a:lnTo>
                  <a:pt x="14639" y="1883"/>
                </a:lnTo>
                <a:lnTo>
                  <a:pt x="7021" y="7020"/>
                </a:lnTo>
                <a:lnTo>
                  <a:pt x="1884" y="14637"/>
                </a:lnTo>
                <a:lnTo>
                  <a:pt x="0" y="23964"/>
                </a:lnTo>
                <a:lnTo>
                  <a:pt x="1884" y="33290"/>
                </a:lnTo>
                <a:lnTo>
                  <a:pt x="7021" y="40908"/>
                </a:lnTo>
                <a:lnTo>
                  <a:pt x="14639" y="46044"/>
                </a:lnTo>
                <a:lnTo>
                  <a:pt x="23964" y="47927"/>
                </a:lnTo>
                <a:lnTo>
                  <a:pt x="33292" y="46044"/>
                </a:lnTo>
                <a:lnTo>
                  <a:pt x="40910" y="40908"/>
                </a:lnTo>
                <a:lnTo>
                  <a:pt x="46045" y="33290"/>
                </a:lnTo>
                <a:lnTo>
                  <a:pt x="47928" y="23964"/>
                </a:lnTo>
                <a:lnTo>
                  <a:pt x="46045" y="14637"/>
                </a:lnTo>
                <a:lnTo>
                  <a:pt x="40910" y="7020"/>
                </a:lnTo>
                <a:lnTo>
                  <a:pt x="33292" y="1883"/>
                </a:lnTo>
                <a:lnTo>
                  <a:pt x="23964" y="0"/>
                </a:lnTo>
                <a:close/>
              </a:path>
            </a:pathLst>
          </a:custGeom>
          <a:solidFill>
            <a:srgbClr val="007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903892" y="2719544"/>
            <a:ext cx="40640" cy="40640"/>
          </a:xfrm>
          <a:custGeom>
            <a:avLst/>
            <a:gdLst/>
            <a:ahLst/>
            <a:cxnLst/>
            <a:rect l="l" t="t" r="r" b="b"/>
            <a:pathLst>
              <a:path w="40639" h="40639">
                <a:moveTo>
                  <a:pt x="40055" y="20026"/>
                </a:moveTo>
                <a:lnTo>
                  <a:pt x="38482" y="12231"/>
                </a:lnTo>
                <a:lnTo>
                  <a:pt x="34190" y="5866"/>
                </a:lnTo>
                <a:lnTo>
                  <a:pt x="27824" y="1573"/>
                </a:lnTo>
                <a:lnTo>
                  <a:pt x="20027" y="0"/>
                </a:lnTo>
                <a:lnTo>
                  <a:pt x="12234" y="1573"/>
                </a:lnTo>
                <a:lnTo>
                  <a:pt x="5868" y="5866"/>
                </a:lnTo>
                <a:lnTo>
                  <a:pt x="1574" y="12231"/>
                </a:lnTo>
                <a:lnTo>
                  <a:pt x="0" y="20026"/>
                </a:lnTo>
                <a:lnTo>
                  <a:pt x="1574" y="27820"/>
                </a:lnTo>
                <a:lnTo>
                  <a:pt x="5868" y="34185"/>
                </a:lnTo>
                <a:lnTo>
                  <a:pt x="12234" y="38477"/>
                </a:lnTo>
                <a:lnTo>
                  <a:pt x="20027" y="40051"/>
                </a:lnTo>
                <a:lnTo>
                  <a:pt x="27824" y="38477"/>
                </a:lnTo>
                <a:lnTo>
                  <a:pt x="34190" y="34185"/>
                </a:lnTo>
                <a:lnTo>
                  <a:pt x="38482" y="27820"/>
                </a:lnTo>
                <a:lnTo>
                  <a:pt x="40055" y="20026"/>
                </a:lnTo>
                <a:close/>
              </a:path>
            </a:pathLst>
          </a:custGeom>
          <a:ln w="7854">
            <a:solidFill>
              <a:srgbClr val="007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488018" y="2739569"/>
            <a:ext cx="340995" cy="0"/>
          </a:xfrm>
          <a:custGeom>
            <a:avLst/>
            <a:gdLst/>
            <a:ahLst/>
            <a:cxnLst/>
            <a:rect l="l" t="t" r="r" b="b"/>
            <a:pathLst>
              <a:path w="340995">
                <a:moveTo>
                  <a:pt x="0" y="0"/>
                </a:moveTo>
                <a:lnTo>
                  <a:pt x="340427" y="0"/>
                </a:lnTo>
              </a:path>
            </a:pathLst>
          </a:custGeom>
          <a:ln w="7854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634268" y="2715605"/>
            <a:ext cx="48260" cy="48260"/>
          </a:xfrm>
          <a:custGeom>
            <a:avLst/>
            <a:gdLst/>
            <a:ahLst/>
            <a:cxnLst/>
            <a:rect l="l" t="t" r="r" b="b"/>
            <a:pathLst>
              <a:path w="48260" h="48260">
                <a:moveTo>
                  <a:pt x="23964" y="0"/>
                </a:moveTo>
                <a:lnTo>
                  <a:pt x="14639" y="1883"/>
                </a:lnTo>
                <a:lnTo>
                  <a:pt x="7021" y="7020"/>
                </a:lnTo>
                <a:lnTo>
                  <a:pt x="1884" y="14637"/>
                </a:lnTo>
                <a:lnTo>
                  <a:pt x="0" y="23964"/>
                </a:lnTo>
                <a:lnTo>
                  <a:pt x="1884" y="33290"/>
                </a:lnTo>
                <a:lnTo>
                  <a:pt x="7021" y="40908"/>
                </a:lnTo>
                <a:lnTo>
                  <a:pt x="14639" y="46044"/>
                </a:lnTo>
                <a:lnTo>
                  <a:pt x="23964" y="47927"/>
                </a:lnTo>
                <a:lnTo>
                  <a:pt x="33292" y="46044"/>
                </a:lnTo>
                <a:lnTo>
                  <a:pt x="40910" y="40908"/>
                </a:lnTo>
                <a:lnTo>
                  <a:pt x="46045" y="33290"/>
                </a:lnTo>
                <a:lnTo>
                  <a:pt x="47928" y="23964"/>
                </a:lnTo>
                <a:lnTo>
                  <a:pt x="46045" y="14637"/>
                </a:lnTo>
                <a:lnTo>
                  <a:pt x="40910" y="7020"/>
                </a:lnTo>
                <a:lnTo>
                  <a:pt x="33292" y="1883"/>
                </a:lnTo>
                <a:lnTo>
                  <a:pt x="23964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638204" y="2719544"/>
            <a:ext cx="40640" cy="40640"/>
          </a:xfrm>
          <a:custGeom>
            <a:avLst/>
            <a:gdLst/>
            <a:ahLst/>
            <a:cxnLst/>
            <a:rect l="l" t="t" r="r" b="b"/>
            <a:pathLst>
              <a:path w="40639" h="40639">
                <a:moveTo>
                  <a:pt x="40055" y="20026"/>
                </a:moveTo>
                <a:lnTo>
                  <a:pt x="38480" y="12231"/>
                </a:lnTo>
                <a:lnTo>
                  <a:pt x="34187" y="5866"/>
                </a:lnTo>
                <a:lnTo>
                  <a:pt x="27820" y="1573"/>
                </a:lnTo>
                <a:lnTo>
                  <a:pt x="20027" y="0"/>
                </a:lnTo>
                <a:lnTo>
                  <a:pt x="12234" y="1573"/>
                </a:lnTo>
                <a:lnTo>
                  <a:pt x="5868" y="5866"/>
                </a:lnTo>
                <a:lnTo>
                  <a:pt x="1574" y="12231"/>
                </a:lnTo>
                <a:lnTo>
                  <a:pt x="0" y="20026"/>
                </a:lnTo>
                <a:lnTo>
                  <a:pt x="1574" y="27820"/>
                </a:lnTo>
                <a:lnTo>
                  <a:pt x="5868" y="34185"/>
                </a:lnTo>
                <a:lnTo>
                  <a:pt x="12234" y="38477"/>
                </a:lnTo>
                <a:lnTo>
                  <a:pt x="20027" y="40051"/>
                </a:lnTo>
                <a:lnTo>
                  <a:pt x="27820" y="38477"/>
                </a:lnTo>
                <a:lnTo>
                  <a:pt x="34187" y="34185"/>
                </a:lnTo>
                <a:lnTo>
                  <a:pt x="38480" y="27820"/>
                </a:lnTo>
                <a:lnTo>
                  <a:pt x="40055" y="20026"/>
                </a:lnTo>
                <a:close/>
              </a:path>
            </a:pathLst>
          </a:custGeom>
          <a:ln w="7854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1982720" y="2657330"/>
            <a:ext cx="2149475" cy="164465"/>
          </a:xfrm>
          <a:prstGeom prst="rect">
            <a:avLst/>
          </a:prstGeom>
          <a:ln w="5236">
            <a:solidFill>
              <a:srgbClr val="000000"/>
            </a:solidFill>
          </a:ln>
        </p:spPr>
        <p:txBody>
          <a:bodyPr vert="horz" wrap="square" lIns="0" tIns="22225" rIns="0" bIns="0" rtlCol="0">
            <a:spAutoFit/>
          </a:bodyPr>
          <a:lstStyle/>
          <a:p>
            <a:pPr marL="428625">
              <a:lnSpc>
                <a:spcPct val="100000"/>
              </a:lnSpc>
              <a:spcBef>
                <a:spcPts val="175"/>
              </a:spcBef>
              <a:tabLst>
                <a:tab pos="1162685" algn="l"/>
                <a:tab pos="1897380" algn="l"/>
              </a:tabLst>
            </a:pPr>
            <a:r>
              <a:rPr sz="700" spc="0" dirty="0">
                <a:latin typeface="Arial"/>
                <a:cs typeface="Arial"/>
              </a:rPr>
              <a:t>1970	1990	2014</a:t>
            </a:r>
            <a:endParaRPr sz="7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529232" y="2836896"/>
            <a:ext cx="2667635" cy="1130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50" spc="5" dirty="0">
                <a:latin typeface="Arial"/>
                <a:cs typeface="Arial"/>
              </a:rPr>
              <a:t>Normalized by aggregate urban share: 0.17 </a:t>
            </a:r>
            <a:r>
              <a:rPr sz="550" spc="0" dirty="0">
                <a:latin typeface="Arial"/>
                <a:cs typeface="Arial"/>
              </a:rPr>
              <a:t>in </a:t>
            </a:r>
            <a:r>
              <a:rPr sz="550" spc="5" dirty="0">
                <a:latin typeface="Arial"/>
                <a:cs typeface="Arial"/>
              </a:rPr>
              <a:t>1970, 0.1 </a:t>
            </a:r>
            <a:r>
              <a:rPr sz="550" spc="0" dirty="0">
                <a:latin typeface="Arial"/>
                <a:cs typeface="Arial"/>
              </a:rPr>
              <a:t>in </a:t>
            </a:r>
            <a:r>
              <a:rPr sz="550" spc="5" dirty="0">
                <a:latin typeface="Arial"/>
                <a:cs typeface="Arial"/>
              </a:rPr>
              <a:t>1990, and 0.08 </a:t>
            </a:r>
            <a:r>
              <a:rPr sz="550" spc="0" dirty="0">
                <a:latin typeface="Arial"/>
                <a:cs typeface="Arial"/>
              </a:rPr>
              <a:t>in</a:t>
            </a:r>
            <a:r>
              <a:rPr sz="550" spc="-65" dirty="0">
                <a:latin typeface="Arial"/>
                <a:cs typeface="Arial"/>
              </a:rPr>
              <a:t> </a:t>
            </a:r>
            <a:r>
              <a:rPr sz="550" spc="5" dirty="0">
                <a:latin typeface="Arial"/>
                <a:cs typeface="Arial"/>
              </a:rPr>
              <a:t>2014</a:t>
            </a:r>
            <a:endParaRPr sz="55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101282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10" dirty="0"/>
              <a:t>What </a:t>
            </a:r>
            <a:r>
              <a:rPr spc="-50" dirty="0"/>
              <a:t>We</a:t>
            </a:r>
            <a:r>
              <a:rPr spc="-20" dirty="0"/>
              <a:t> </a:t>
            </a:r>
            <a:r>
              <a:rPr dirty="0"/>
              <a:t>Do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3830" y="592409"/>
            <a:ext cx="5314950" cy="23158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3990" indent="-161290">
              <a:lnSpc>
                <a:spcPct val="100000"/>
              </a:lnSpc>
              <a:spcBef>
                <a:spcPts val="95"/>
              </a:spcBef>
              <a:buClr>
                <a:srgbClr val="3333B2"/>
              </a:buClr>
              <a:buAutoNum type="arabicPeriod"/>
              <a:tabLst>
                <a:tab pos="174625" algn="l"/>
              </a:tabLst>
            </a:pPr>
            <a:r>
              <a:rPr sz="1000" spc="-55" dirty="0">
                <a:latin typeface="Arial"/>
                <a:cs typeface="Arial"/>
              </a:rPr>
              <a:t>Develop  </a:t>
            </a:r>
            <a:r>
              <a:rPr sz="1000" spc="-30" dirty="0">
                <a:latin typeface="Arial"/>
                <a:cs typeface="Arial"/>
              </a:rPr>
              <a:t>spatial equilibrium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model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3333B2"/>
              </a:buClr>
              <a:buFont typeface="Arial"/>
              <a:buAutoNum type="arabicPeriod"/>
            </a:pPr>
            <a:endParaRPr sz="850">
              <a:latin typeface="Times New Roman"/>
              <a:cs typeface="Times New Roman"/>
            </a:endParaRPr>
          </a:p>
          <a:p>
            <a:pPr marL="295275">
              <a:lnSpc>
                <a:spcPct val="100000"/>
              </a:lnSpc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spc="-10" dirty="0">
                <a:latin typeface="Tahoma"/>
                <a:cs typeface="Tahoma"/>
              </a:rPr>
              <a:t>Goal </a:t>
            </a:r>
            <a:r>
              <a:rPr sz="900" spc="55" dirty="0">
                <a:latin typeface="Tahoma"/>
                <a:cs typeface="Tahoma"/>
              </a:rPr>
              <a:t>= </a:t>
            </a:r>
            <a:r>
              <a:rPr sz="900" spc="0" dirty="0">
                <a:latin typeface="Tahoma"/>
                <a:cs typeface="Tahoma"/>
              </a:rPr>
              <a:t>Model </a:t>
            </a:r>
            <a:r>
              <a:rPr sz="900" spc="-25" dirty="0">
                <a:latin typeface="Tahoma"/>
                <a:cs typeface="Tahoma"/>
              </a:rPr>
              <a:t>U-shape </a:t>
            </a:r>
            <a:r>
              <a:rPr sz="900" spc="-10" dirty="0">
                <a:latin typeface="Tahoma"/>
                <a:cs typeface="Tahoma"/>
              </a:rPr>
              <a:t>in </a:t>
            </a:r>
            <a:r>
              <a:rPr sz="900" spc="-5" dirty="0">
                <a:latin typeface="Tahoma"/>
                <a:cs typeface="Tahoma"/>
              </a:rPr>
              <a:t>location </a:t>
            </a:r>
            <a:r>
              <a:rPr sz="900" spc="-20" dirty="0">
                <a:latin typeface="Tahoma"/>
                <a:cs typeface="Tahoma"/>
              </a:rPr>
              <a:t>choice, </a:t>
            </a:r>
            <a:r>
              <a:rPr sz="900" spc="-30" dirty="0">
                <a:latin typeface="Tahoma"/>
                <a:cs typeface="Tahoma"/>
              </a:rPr>
              <a:t>and </a:t>
            </a:r>
            <a:r>
              <a:rPr sz="900" spc="-5" dirty="0">
                <a:latin typeface="Tahoma"/>
                <a:cs typeface="Tahoma"/>
              </a:rPr>
              <a:t>its</a:t>
            </a:r>
            <a:r>
              <a:rPr sz="900" spc="75" dirty="0">
                <a:latin typeface="Tahoma"/>
                <a:cs typeface="Tahoma"/>
              </a:rPr>
              <a:t> </a:t>
            </a:r>
            <a:r>
              <a:rPr sz="900" spc="-20" dirty="0">
                <a:latin typeface="Tahoma"/>
                <a:cs typeface="Tahoma"/>
              </a:rPr>
              <a:t>evolution</a:t>
            </a:r>
            <a:endParaRPr sz="900">
              <a:latin typeface="Tahoma"/>
              <a:cs typeface="Tahoma"/>
            </a:endParaRPr>
          </a:p>
          <a:p>
            <a:pPr marL="295275">
              <a:lnSpc>
                <a:spcPct val="100000"/>
              </a:lnSpc>
              <a:spcBef>
                <a:spcPts val="58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spc="-15" dirty="0">
                <a:latin typeface="Tahoma"/>
                <a:cs typeface="Tahoma"/>
              </a:rPr>
              <a:t>Agents </a:t>
            </a:r>
            <a:r>
              <a:rPr sz="900" spc="-40" dirty="0">
                <a:latin typeface="Tahoma"/>
                <a:cs typeface="Tahoma"/>
              </a:rPr>
              <a:t>have  </a:t>
            </a:r>
            <a:r>
              <a:rPr sz="900" spc="-25" dirty="0">
                <a:latin typeface="Tahoma"/>
                <a:cs typeface="Tahoma"/>
              </a:rPr>
              <a:t>common </a:t>
            </a:r>
            <a:r>
              <a:rPr sz="900" spc="-20" dirty="0">
                <a:solidFill>
                  <a:srgbClr val="0000FF"/>
                </a:solidFill>
                <a:latin typeface="Tahoma"/>
                <a:cs typeface="Tahoma"/>
              </a:rPr>
              <a:t>non-homothetic </a:t>
            </a:r>
            <a:r>
              <a:rPr sz="900" spc="-40" dirty="0">
                <a:latin typeface="Tahoma"/>
                <a:cs typeface="Tahoma"/>
              </a:rPr>
              <a:t>preferences,  </a:t>
            </a:r>
            <a:r>
              <a:rPr sz="900" spc="-25" dirty="0">
                <a:latin typeface="Tahoma"/>
                <a:cs typeface="Tahoma"/>
              </a:rPr>
              <a:t>model </a:t>
            </a:r>
            <a:r>
              <a:rPr sz="900" spc="-40" dirty="0">
                <a:latin typeface="Tahoma"/>
                <a:cs typeface="Tahoma"/>
              </a:rPr>
              <a:t>generates</a:t>
            </a:r>
            <a:r>
              <a:rPr sz="900" spc="-120" dirty="0">
                <a:latin typeface="Tahoma"/>
                <a:cs typeface="Tahoma"/>
              </a:rPr>
              <a:t> </a:t>
            </a:r>
            <a:r>
              <a:rPr sz="900" spc="-20" dirty="0">
                <a:solidFill>
                  <a:srgbClr val="0000FF"/>
                </a:solidFill>
                <a:latin typeface="Tahoma"/>
                <a:cs typeface="Tahoma"/>
              </a:rPr>
              <a:t>non-monotonic sorting patterns</a:t>
            </a:r>
            <a:endParaRPr sz="900">
              <a:latin typeface="Tahoma"/>
              <a:cs typeface="Tahoma"/>
            </a:endParaRPr>
          </a:p>
          <a:p>
            <a:pPr marL="295275">
              <a:lnSpc>
                <a:spcPct val="100000"/>
              </a:lnSpc>
              <a:spcBef>
                <a:spcPts val="58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spc="-20" dirty="0">
                <a:latin typeface="Tahoma"/>
                <a:cs typeface="Tahoma"/>
              </a:rPr>
              <a:t>Neighborhood </a:t>
            </a:r>
            <a:r>
              <a:rPr sz="900" spc="-40" dirty="0">
                <a:latin typeface="Tahoma"/>
                <a:cs typeface="Tahoma"/>
              </a:rPr>
              <a:t>change:  </a:t>
            </a:r>
            <a:r>
              <a:rPr sz="900" spc="-45" dirty="0">
                <a:latin typeface="Tahoma"/>
                <a:cs typeface="Tahoma"/>
              </a:rPr>
              <a:t>endogeneous  </a:t>
            </a:r>
            <a:r>
              <a:rPr sz="900" spc="-25" dirty="0">
                <a:latin typeface="Tahoma"/>
                <a:cs typeface="Tahoma"/>
              </a:rPr>
              <a:t>amenities </a:t>
            </a:r>
            <a:r>
              <a:rPr sz="900" spc="-20" dirty="0">
                <a:latin typeface="Tahoma"/>
                <a:cs typeface="Tahoma"/>
              </a:rPr>
              <a:t>of </a:t>
            </a:r>
            <a:r>
              <a:rPr sz="900" spc="-25" dirty="0">
                <a:latin typeface="Tahoma"/>
                <a:cs typeface="Tahoma"/>
              </a:rPr>
              <a:t>urban</a:t>
            </a:r>
            <a:r>
              <a:rPr sz="900" spc="-170" dirty="0">
                <a:latin typeface="Tahoma"/>
                <a:cs typeface="Tahoma"/>
              </a:rPr>
              <a:t> </a:t>
            </a:r>
            <a:r>
              <a:rPr sz="900" spc="-15" dirty="0">
                <a:latin typeface="Tahoma"/>
                <a:cs typeface="Tahoma"/>
              </a:rPr>
              <a:t>locations</a:t>
            </a:r>
            <a:endParaRPr sz="9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Times New Roman"/>
              <a:cs typeface="Times New Roman"/>
            </a:endParaRPr>
          </a:p>
          <a:p>
            <a:pPr marL="173990" indent="-161290">
              <a:lnSpc>
                <a:spcPct val="100000"/>
              </a:lnSpc>
              <a:spcBef>
                <a:spcPts val="5"/>
              </a:spcBef>
              <a:buClr>
                <a:srgbClr val="3333B2"/>
              </a:buClr>
              <a:buAutoNum type="arabicPeriod" startAt="2"/>
              <a:tabLst>
                <a:tab pos="174625" algn="l"/>
              </a:tabLst>
            </a:pPr>
            <a:r>
              <a:rPr sz="1000" spc="-20" dirty="0">
                <a:latin typeface="Arial"/>
                <a:cs typeface="Arial"/>
              </a:rPr>
              <a:t>Quantify </a:t>
            </a:r>
            <a:r>
              <a:rPr sz="1000" spc="-45" dirty="0">
                <a:latin typeface="Arial"/>
                <a:cs typeface="Arial"/>
              </a:rPr>
              <a:t>model  </a:t>
            </a:r>
            <a:r>
              <a:rPr sz="1000" dirty="0">
                <a:latin typeface="Arial"/>
                <a:cs typeface="Arial"/>
              </a:rPr>
              <a:t>with </a:t>
            </a:r>
            <a:r>
              <a:rPr sz="1000" spc="-30" dirty="0">
                <a:latin typeface="Arial"/>
                <a:cs typeface="Arial"/>
              </a:rPr>
              <a:t>micro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data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3333B2"/>
              </a:buClr>
              <a:buFont typeface="Arial"/>
              <a:buAutoNum type="arabicPeriod" startAt="2"/>
            </a:pPr>
            <a:endParaRPr sz="1100">
              <a:latin typeface="Times New Roman"/>
              <a:cs typeface="Times New Roman"/>
            </a:endParaRPr>
          </a:p>
          <a:p>
            <a:pPr marL="173990" indent="-161290">
              <a:lnSpc>
                <a:spcPct val="100000"/>
              </a:lnSpc>
              <a:buClr>
                <a:srgbClr val="3333B2"/>
              </a:buClr>
              <a:buAutoNum type="arabicPeriod" startAt="2"/>
              <a:tabLst>
                <a:tab pos="174625" algn="l"/>
              </a:tabLst>
            </a:pPr>
            <a:r>
              <a:rPr sz="1000" spc="-35" dirty="0">
                <a:latin typeface="Arial"/>
                <a:cs typeface="Arial"/>
              </a:rPr>
              <a:t>Study </a:t>
            </a:r>
            <a:r>
              <a:rPr sz="1000" spc="-30" dirty="0">
                <a:latin typeface="Arial"/>
                <a:cs typeface="Arial"/>
              </a:rPr>
              <a:t>counterfactuals:</a:t>
            </a:r>
            <a:endParaRPr sz="1000">
              <a:latin typeface="Arial"/>
              <a:cs typeface="Arial"/>
            </a:endParaRPr>
          </a:p>
          <a:p>
            <a:pPr marL="427355" marR="54610" indent="-132080">
              <a:lnSpc>
                <a:spcPct val="101499"/>
              </a:lnSpc>
              <a:spcBef>
                <a:spcPts val="77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</a:t>
            </a:r>
            <a:r>
              <a:rPr sz="900" spc="-20" dirty="0">
                <a:latin typeface="Tahoma"/>
                <a:cs typeface="Tahoma"/>
              </a:rPr>
              <a:t>How </a:t>
            </a:r>
            <a:r>
              <a:rPr sz="900" spc="-25" dirty="0">
                <a:latin typeface="Tahoma"/>
                <a:cs typeface="Tahoma"/>
              </a:rPr>
              <a:t>much </a:t>
            </a:r>
            <a:r>
              <a:rPr sz="900" spc="-30" dirty="0">
                <a:latin typeface="Tahoma"/>
                <a:cs typeface="Tahoma"/>
              </a:rPr>
              <a:t>do </a:t>
            </a:r>
            <a:r>
              <a:rPr sz="900" b="1" spc="-25" dirty="0">
                <a:latin typeface="Gill Sans MT"/>
                <a:cs typeface="Gill Sans MT"/>
              </a:rPr>
              <a:t>increasing </a:t>
            </a:r>
            <a:r>
              <a:rPr sz="900" b="1" spc="-35" dirty="0">
                <a:latin typeface="Gill Sans MT"/>
                <a:cs typeface="Gill Sans MT"/>
              </a:rPr>
              <a:t>incomes </a:t>
            </a:r>
            <a:r>
              <a:rPr sz="900" b="1" spc="-10" dirty="0">
                <a:latin typeface="Gill Sans MT"/>
                <a:cs typeface="Gill Sans MT"/>
              </a:rPr>
              <a:t>of </a:t>
            </a:r>
            <a:r>
              <a:rPr sz="900" b="1" spc="-25" dirty="0">
                <a:latin typeface="Gill Sans MT"/>
                <a:cs typeface="Gill Sans MT"/>
              </a:rPr>
              <a:t>the </a:t>
            </a:r>
            <a:r>
              <a:rPr sz="900" b="1" spc="-35" dirty="0">
                <a:latin typeface="Gill Sans MT"/>
                <a:cs typeface="Gill Sans MT"/>
              </a:rPr>
              <a:t>rich </a:t>
            </a:r>
            <a:r>
              <a:rPr sz="900" spc="-15" dirty="0">
                <a:latin typeface="Tahoma"/>
                <a:cs typeface="Tahoma"/>
              </a:rPr>
              <a:t>contribute </a:t>
            </a:r>
            <a:r>
              <a:rPr sz="900" dirty="0">
                <a:latin typeface="Tahoma"/>
                <a:cs typeface="Tahoma"/>
              </a:rPr>
              <a:t>to </a:t>
            </a:r>
            <a:r>
              <a:rPr sz="900" b="1" spc="-30" dirty="0">
                <a:latin typeface="Gill Sans MT"/>
                <a:cs typeface="Gill Sans MT"/>
              </a:rPr>
              <a:t>neighborhood </a:t>
            </a:r>
            <a:r>
              <a:rPr sz="900" b="1" spc="-20" dirty="0">
                <a:latin typeface="Gill Sans MT"/>
                <a:cs typeface="Gill Sans MT"/>
              </a:rPr>
              <a:t>change </a:t>
            </a:r>
            <a:r>
              <a:rPr sz="900" spc="-30" dirty="0">
                <a:latin typeface="Tahoma"/>
                <a:cs typeface="Tahoma"/>
              </a:rPr>
              <a:t>and </a:t>
            </a:r>
            <a:r>
              <a:rPr sz="900" spc="-35" dirty="0">
                <a:latin typeface="Tahoma"/>
                <a:cs typeface="Tahoma"/>
              </a:rPr>
              <a:t>change </a:t>
            </a:r>
            <a:r>
              <a:rPr sz="900" spc="-125" dirty="0">
                <a:latin typeface="Tahoma"/>
                <a:cs typeface="Tahoma"/>
              </a:rPr>
              <a:t>in  </a:t>
            </a:r>
            <a:r>
              <a:rPr sz="900" spc="-25" dirty="0">
                <a:latin typeface="Tahoma"/>
                <a:cs typeface="Tahoma"/>
              </a:rPr>
              <a:t>U-shape </a:t>
            </a:r>
            <a:r>
              <a:rPr sz="900" spc="-5" dirty="0">
                <a:latin typeface="Tahoma"/>
                <a:cs typeface="Tahoma"/>
              </a:rPr>
              <a:t>(within </a:t>
            </a:r>
            <a:r>
              <a:rPr sz="900" spc="50" dirty="0">
                <a:latin typeface="Tahoma"/>
                <a:cs typeface="Tahoma"/>
              </a:rPr>
              <a:t>CBSA </a:t>
            </a:r>
            <a:r>
              <a:rPr sz="900" spc="-15" dirty="0">
                <a:latin typeface="Tahoma"/>
                <a:cs typeface="Tahoma"/>
              </a:rPr>
              <a:t>spatial </a:t>
            </a:r>
            <a:r>
              <a:rPr sz="900" spc="-20" dirty="0">
                <a:latin typeface="Tahoma"/>
                <a:cs typeface="Tahoma"/>
              </a:rPr>
              <a:t>sorting </a:t>
            </a:r>
            <a:r>
              <a:rPr sz="900" spc="-40" dirty="0">
                <a:latin typeface="Tahoma"/>
                <a:cs typeface="Tahoma"/>
              </a:rPr>
              <a:t>by</a:t>
            </a:r>
            <a:r>
              <a:rPr sz="900" spc="155" dirty="0">
                <a:latin typeface="Tahoma"/>
                <a:cs typeface="Tahoma"/>
              </a:rPr>
              <a:t> </a:t>
            </a:r>
            <a:r>
              <a:rPr sz="900" spc="-15" dirty="0">
                <a:latin typeface="Tahoma"/>
                <a:cs typeface="Tahoma"/>
              </a:rPr>
              <a:t>income)?</a:t>
            </a:r>
            <a:endParaRPr sz="900">
              <a:latin typeface="Tahoma"/>
              <a:cs typeface="Tahoma"/>
            </a:endParaRPr>
          </a:p>
          <a:p>
            <a:pPr marL="295275">
              <a:lnSpc>
                <a:spcPct val="100000"/>
              </a:lnSpc>
              <a:spcBef>
                <a:spcPts val="58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spc="-5" dirty="0">
                <a:latin typeface="Tahoma"/>
                <a:cs typeface="Tahoma"/>
              </a:rPr>
              <a:t>Effect </a:t>
            </a:r>
            <a:r>
              <a:rPr sz="900" spc="-30" dirty="0">
                <a:latin typeface="Tahoma"/>
                <a:cs typeface="Tahoma"/>
              </a:rPr>
              <a:t>on </a:t>
            </a:r>
            <a:r>
              <a:rPr sz="900" b="1" spc="-35" dirty="0">
                <a:latin typeface="Gill Sans MT"/>
                <a:cs typeface="Gill Sans MT"/>
              </a:rPr>
              <a:t>welfare</a:t>
            </a:r>
            <a:r>
              <a:rPr sz="900" b="1" spc="-130" dirty="0">
                <a:latin typeface="Gill Sans MT"/>
                <a:cs typeface="Gill Sans MT"/>
              </a:rPr>
              <a:t> </a:t>
            </a:r>
            <a:r>
              <a:rPr sz="900" b="1" spc="-20" dirty="0">
                <a:latin typeface="Gill Sans MT"/>
                <a:cs typeface="Gill Sans MT"/>
              </a:rPr>
              <a:t>inequality</a:t>
            </a:r>
            <a:endParaRPr sz="900">
              <a:latin typeface="Gill Sans MT"/>
              <a:cs typeface="Gill Sans MT"/>
            </a:endParaRPr>
          </a:p>
          <a:p>
            <a:pPr marL="295275">
              <a:lnSpc>
                <a:spcPct val="100000"/>
              </a:lnSpc>
              <a:spcBef>
                <a:spcPts val="58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b="1" spc="-25" dirty="0">
                <a:latin typeface="Gill Sans MT"/>
                <a:cs typeface="Gill Sans MT"/>
              </a:rPr>
              <a:t>Impact  </a:t>
            </a:r>
            <a:r>
              <a:rPr sz="900" b="1" spc="-10" dirty="0">
                <a:latin typeface="Gill Sans MT"/>
                <a:cs typeface="Gill Sans MT"/>
              </a:rPr>
              <a:t>of </a:t>
            </a:r>
            <a:r>
              <a:rPr sz="900" b="1" spc="-20" dirty="0">
                <a:latin typeface="Gill Sans MT"/>
                <a:cs typeface="Gill Sans MT"/>
              </a:rPr>
              <a:t>policies </a:t>
            </a:r>
            <a:r>
              <a:rPr sz="900" spc="-30" dirty="0">
                <a:latin typeface="Tahoma"/>
                <a:cs typeface="Tahoma"/>
              </a:rPr>
              <a:t>aimed </a:t>
            </a:r>
            <a:r>
              <a:rPr sz="900" dirty="0">
                <a:latin typeface="Tahoma"/>
                <a:cs typeface="Tahoma"/>
              </a:rPr>
              <a:t>at </a:t>
            </a:r>
            <a:r>
              <a:rPr sz="900" spc="-10" dirty="0">
                <a:latin typeface="Tahoma"/>
                <a:cs typeface="Tahoma"/>
              </a:rPr>
              <a:t>mitigating </a:t>
            </a:r>
            <a:r>
              <a:rPr sz="900" spc="-25" dirty="0">
                <a:latin typeface="Tahoma"/>
                <a:cs typeface="Tahoma"/>
              </a:rPr>
              <a:t>neighborhood</a:t>
            </a:r>
            <a:r>
              <a:rPr sz="900" spc="35" dirty="0">
                <a:latin typeface="Tahoma"/>
                <a:cs typeface="Tahoma"/>
              </a:rPr>
              <a:t> </a:t>
            </a:r>
            <a:r>
              <a:rPr sz="900" spc="-35" dirty="0">
                <a:latin typeface="Tahoma"/>
                <a:cs typeface="Tahoma"/>
              </a:rPr>
              <a:t>change</a:t>
            </a:r>
            <a:endParaRPr sz="9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401002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45" dirty="0"/>
              <a:t>Mechanism:  </a:t>
            </a:r>
            <a:r>
              <a:rPr spc="-35" dirty="0"/>
              <a:t>Luxury Amenities </a:t>
            </a:r>
            <a:r>
              <a:rPr spc="65" dirty="0"/>
              <a:t>+ </a:t>
            </a:r>
            <a:r>
              <a:rPr spc="-35" dirty="0"/>
              <a:t>Top </a:t>
            </a:r>
            <a:r>
              <a:rPr spc="-80" dirty="0"/>
              <a:t>Income</a:t>
            </a:r>
            <a:r>
              <a:rPr spc="40" dirty="0"/>
              <a:t> </a:t>
            </a:r>
            <a:r>
              <a:rPr spc="-45" dirty="0"/>
              <a:t>Growth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3830" y="672952"/>
            <a:ext cx="5280660" cy="2159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5430" indent="-121920">
              <a:lnSpc>
                <a:spcPct val="100000"/>
              </a:lnSpc>
              <a:spcBef>
                <a:spcPts val="95"/>
              </a:spcBef>
              <a:buClr>
                <a:srgbClr val="3333B2"/>
              </a:buClr>
              <a:buSzPct val="90000"/>
              <a:buFont typeface="Lucida Sans Unicode"/>
              <a:buChar char="•"/>
              <a:tabLst>
                <a:tab pos="266065" algn="l"/>
              </a:tabLst>
            </a:pPr>
            <a:r>
              <a:rPr sz="1000" b="1" spc="-30" dirty="0">
                <a:latin typeface="Gill Sans MT"/>
                <a:cs typeface="Gill Sans MT"/>
              </a:rPr>
              <a:t>As  </a:t>
            </a:r>
            <a:r>
              <a:rPr sz="1000" b="1" spc="-20" dirty="0">
                <a:latin typeface="Gill Sans MT"/>
                <a:cs typeface="Gill Sans MT"/>
              </a:rPr>
              <a:t>individuals </a:t>
            </a:r>
            <a:r>
              <a:rPr sz="1000" b="1" spc="-10" dirty="0">
                <a:latin typeface="Gill Sans MT"/>
                <a:cs typeface="Gill Sans MT"/>
              </a:rPr>
              <a:t>at </a:t>
            </a:r>
            <a:r>
              <a:rPr sz="1000" b="1" spc="-25" dirty="0">
                <a:latin typeface="Gill Sans MT"/>
                <a:cs typeface="Gill Sans MT"/>
              </a:rPr>
              <a:t>the </a:t>
            </a:r>
            <a:r>
              <a:rPr sz="1000" b="1" spc="-30" dirty="0">
                <a:latin typeface="Gill Sans MT"/>
                <a:cs typeface="Gill Sans MT"/>
              </a:rPr>
              <a:t>top  </a:t>
            </a:r>
            <a:r>
              <a:rPr sz="1000" b="1" spc="-10" dirty="0">
                <a:latin typeface="Gill Sans MT"/>
                <a:cs typeface="Gill Sans MT"/>
              </a:rPr>
              <a:t>of </a:t>
            </a:r>
            <a:r>
              <a:rPr sz="1000" b="1" spc="-40" dirty="0">
                <a:latin typeface="Gill Sans MT"/>
                <a:cs typeface="Gill Sans MT"/>
              </a:rPr>
              <a:t>income  </a:t>
            </a:r>
            <a:r>
              <a:rPr sz="1000" b="1" spc="-25" dirty="0">
                <a:latin typeface="Gill Sans MT"/>
                <a:cs typeface="Gill Sans MT"/>
              </a:rPr>
              <a:t>distribution </a:t>
            </a:r>
            <a:r>
              <a:rPr sz="1000" b="1" spc="-15" dirty="0">
                <a:latin typeface="Gill Sans MT"/>
                <a:cs typeface="Gill Sans MT"/>
              </a:rPr>
              <a:t>get</a:t>
            </a:r>
            <a:r>
              <a:rPr sz="1000" b="1" spc="225" dirty="0">
                <a:latin typeface="Gill Sans MT"/>
                <a:cs typeface="Gill Sans MT"/>
              </a:rPr>
              <a:t> </a:t>
            </a:r>
            <a:r>
              <a:rPr sz="1000" b="1" spc="-35" dirty="0">
                <a:latin typeface="Gill Sans MT"/>
                <a:cs typeface="Gill Sans MT"/>
              </a:rPr>
              <a:t>richer:</a:t>
            </a:r>
            <a:endParaRPr sz="1000">
              <a:latin typeface="Gill Sans MT"/>
              <a:cs typeface="Gill Sans MT"/>
            </a:endParaRPr>
          </a:p>
          <a:p>
            <a:pPr marL="386715">
              <a:lnSpc>
                <a:spcPct val="100000"/>
              </a:lnSpc>
              <a:spcBef>
                <a:spcPts val="79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spc="-30" dirty="0">
                <a:latin typeface="Tahoma"/>
                <a:cs typeface="Tahoma"/>
              </a:rPr>
              <a:t>Some newly </a:t>
            </a:r>
            <a:r>
              <a:rPr sz="900" spc="-25" dirty="0">
                <a:latin typeface="Tahoma"/>
                <a:cs typeface="Tahoma"/>
              </a:rPr>
              <a:t>wealthy </a:t>
            </a:r>
            <a:r>
              <a:rPr sz="900" spc="-35" dirty="0">
                <a:latin typeface="Tahoma"/>
                <a:cs typeface="Tahoma"/>
              </a:rPr>
              <a:t>households </a:t>
            </a:r>
            <a:r>
              <a:rPr sz="900" spc="-40" dirty="0">
                <a:latin typeface="Tahoma"/>
                <a:cs typeface="Tahoma"/>
              </a:rPr>
              <a:t>move  </a:t>
            </a:r>
            <a:r>
              <a:rPr sz="900" spc="-30" dirty="0">
                <a:latin typeface="Tahoma"/>
                <a:cs typeface="Tahoma"/>
              </a:rPr>
              <a:t>downtown </a:t>
            </a:r>
            <a:r>
              <a:rPr sz="900" dirty="0">
                <a:latin typeface="Tahoma"/>
                <a:cs typeface="Tahoma"/>
              </a:rPr>
              <a:t>to </a:t>
            </a:r>
            <a:r>
              <a:rPr sz="900" spc="-40" dirty="0">
                <a:latin typeface="Tahoma"/>
                <a:cs typeface="Tahoma"/>
              </a:rPr>
              <a:t>have  </a:t>
            </a:r>
            <a:r>
              <a:rPr sz="900" spc="-15" dirty="0">
                <a:latin typeface="Tahoma"/>
                <a:cs typeface="Tahoma"/>
              </a:rPr>
              <a:t>better </a:t>
            </a:r>
            <a:r>
              <a:rPr sz="900" spc="-35" dirty="0">
                <a:latin typeface="Tahoma"/>
                <a:cs typeface="Tahoma"/>
              </a:rPr>
              <a:t>access </a:t>
            </a:r>
            <a:r>
              <a:rPr sz="900" dirty="0">
                <a:latin typeface="Tahoma"/>
                <a:cs typeface="Tahoma"/>
              </a:rPr>
              <a:t>to </a:t>
            </a:r>
            <a:r>
              <a:rPr sz="900" spc="-20" dirty="0">
                <a:latin typeface="Tahoma"/>
                <a:cs typeface="Tahoma"/>
              </a:rPr>
              <a:t>luxury </a:t>
            </a:r>
            <a:r>
              <a:rPr sz="900" spc="-25" dirty="0">
                <a:latin typeface="Tahoma"/>
                <a:cs typeface="Tahoma"/>
              </a:rPr>
              <a:t>urban</a:t>
            </a:r>
            <a:r>
              <a:rPr sz="900" spc="50" dirty="0">
                <a:latin typeface="Tahoma"/>
                <a:cs typeface="Tahoma"/>
              </a:rPr>
              <a:t> </a:t>
            </a:r>
            <a:r>
              <a:rPr sz="900" spc="-80" dirty="0">
                <a:latin typeface="Tahoma"/>
                <a:cs typeface="Tahoma"/>
              </a:rPr>
              <a:t>amenities</a:t>
            </a:r>
            <a:endParaRPr sz="900">
              <a:latin typeface="Tahoma"/>
              <a:cs typeface="Tahoma"/>
            </a:endParaRPr>
          </a:p>
          <a:p>
            <a:pPr marL="386715">
              <a:lnSpc>
                <a:spcPct val="100000"/>
              </a:lnSpc>
              <a:spcBef>
                <a:spcPts val="58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spc="-20" dirty="0">
                <a:latin typeface="Tahoma"/>
                <a:cs typeface="Tahoma"/>
              </a:rPr>
              <a:t>Housing </a:t>
            </a:r>
            <a:r>
              <a:rPr sz="900" spc="-30" dirty="0">
                <a:latin typeface="Tahoma"/>
                <a:cs typeface="Tahoma"/>
              </a:rPr>
              <a:t>prices and </a:t>
            </a:r>
            <a:r>
              <a:rPr sz="900" spc="-25" dirty="0">
                <a:latin typeface="Tahoma"/>
                <a:cs typeface="Tahoma"/>
              </a:rPr>
              <a:t>amenity provision </a:t>
            </a:r>
            <a:r>
              <a:rPr sz="900" spc="-30" dirty="0">
                <a:latin typeface="Tahoma"/>
                <a:cs typeface="Tahoma"/>
              </a:rPr>
              <a:t>respond</a:t>
            </a:r>
            <a:r>
              <a:rPr sz="900" spc="114" dirty="0">
                <a:latin typeface="Tahoma"/>
                <a:cs typeface="Tahoma"/>
              </a:rPr>
              <a:t> </a:t>
            </a:r>
            <a:r>
              <a:rPr sz="900" spc="-35" dirty="0">
                <a:latin typeface="Tahoma"/>
                <a:cs typeface="Tahoma"/>
              </a:rPr>
              <a:t>endogenously</a:t>
            </a:r>
            <a:endParaRPr sz="900">
              <a:latin typeface="Tahoma"/>
              <a:cs typeface="Tahoma"/>
            </a:endParaRPr>
          </a:p>
          <a:p>
            <a:pPr marL="386715">
              <a:lnSpc>
                <a:spcPct val="100000"/>
              </a:lnSpc>
              <a:spcBef>
                <a:spcPts val="58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spc="-30" dirty="0">
                <a:latin typeface="Tahoma"/>
                <a:cs typeface="Tahoma"/>
              </a:rPr>
              <a:t>Influx </a:t>
            </a:r>
            <a:r>
              <a:rPr sz="900" spc="-20" dirty="0">
                <a:latin typeface="Tahoma"/>
                <a:cs typeface="Tahoma"/>
              </a:rPr>
              <a:t>of the </a:t>
            </a:r>
            <a:r>
              <a:rPr sz="900" spc="-10" dirty="0">
                <a:latin typeface="Tahoma"/>
                <a:cs typeface="Tahoma"/>
              </a:rPr>
              <a:t>rich </a:t>
            </a:r>
            <a:r>
              <a:rPr sz="900" spc="-5" dirty="0">
                <a:latin typeface="Tahoma"/>
                <a:cs typeface="Tahoma"/>
              </a:rPr>
              <a:t>into </a:t>
            </a:r>
            <a:r>
              <a:rPr sz="900" spc="-25" dirty="0">
                <a:latin typeface="Tahoma"/>
                <a:cs typeface="Tahoma"/>
              </a:rPr>
              <a:t>urban </a:t>
            </a:r>
            <a:r>
              <a:rPr sz="900" spc="-45" dirty="0">
                <a:latin typeface="Tahoma"/>
                <a:cs typeface="Tahoma"/>
              </a:rPr>
              <a:t>areas  </a:t>
            </a:r>
            <a:r>
              <a:rPr sz="900" spc="-25" dirty="0">
                <a:latin typeface="Tahoma"/>
                <a:cs typeface="Tahoma"/>
              </a:rPr>
              <a:t>yields pecuniary </a:t>
            </a:r>
            <a:r>
              <a:rPr sz="900" spc="-20" dirty="0">
                <a:latin typeface="Tahoma"/>
                <a:cs typeface="Tahoma"/>
              </a:rPr>
              <a:t>externalities </a:t>
            </a:r>
            <a:r>
              <a:rPr sz="900" spc="-40" dirty="0">
                <a:latin typeface="Tahoma"/>
                <a:cs typeface="Tahoma"/>
              </a:rPr>
              <a:t>by  </a:t>
            </a:r>
            <a:r>
              <a:rPr sz="900" spc="-15" dirty="0">
                <a:latin typeface="Tahoma"/>
                <a:cs typeface="Tahoma"/>
              </a:rPr>
              <a:t>driving </a:t>
            </a:r>
            <a:r>
              <a:rPr sz="900" spc="-25" dirty="0">
                <a:latin typeface="Tahoma"/>
                <a:cs typeface="Tahoma"/>
              </a:rPr>
              <a:t>up </a:t>
            </a:r>
            <a:r>
              <a:rPr sz="900" spc="-30" dirty="0">
                <a:latin typeface="Tahoma"/>
                <a:cs typeface="Tahoma"/>
              </a:rPr>
              <a:t>housing</a:t>
            </a:r>
            <a:r>
              <a:rPr sz="900" spc="80" dirty="0">
                <a:latin typeface="Tahoma"/>
                <a:cs typeface="Tahoma"/>
              </a:rPr>
              <a:t> </a:t>
            </a:r>
            <a:r>
              <a:rPr sz="900" spc="-30" dirty="0">
                <a:latin typeface="Tahoma"/>
                <a:cs typeface="Tahoma"/>
              </a:rPr>
              <a:t>prices</a:t>
            </a:r>
            <a:endParaRPr sz="9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50">
              <a:latin typeface="Times New Roman"/>
              <a:cs typeface="Times New Roman"/>
            </a:endParaRPr>
          </a:p>
          <a:p>
            <a:pPr marL="265430" indent="-121920">
              <a:lnSpc>
                <a:spcPct val="100000"/>
              </a:lnSpc>
              <a:buClr>
                <a:srgbClr val="3333B2"/>
              </a:buClr>
              <a:buSzPct val="90000"/>
              <a:buFont typeface="Lucida Sans Unicode"/>
              <a:buChar char="•"/>
              <a:tabLst>
                <a:tab pos="266065" algn="l"/>
              </a:tabLst>
            </a:pPr>
            <a:r>
              <a:rPr sz="1000" b="1" spc="-45" dirty="0">
                <a:latin typeface="Gill Sans MT"/>
                <a:cs typeface="Gill Sans MT"/>
              </a:rPr>
              <a:t>Poor  </a:t>
            </a:r>
            <a:r>
              <a:rPr sz="1000" b="1" spc="-35" dirty="0">
                <a:latin typeface="Gill Sans MT"/>
                <a:cs typeface="Gill Sans MT"/>
              </a:rPr>
              <a:t>urban  </a:t>
            </a:r>
            <a:r>
              <a:rPr sz="1000" b="1" spc="-30" dirty="0">
                <a:latin typeface="Gill Sans MT"/>
                <a:cs typeface="Gill Sans MT"/>
              </a:rPr>
              <a:t>incumbents </a:t>
            </a:r>
            <a:r>
              <a:rPr sz="1000" b="1" spc="-25" dirty="0">
                <a:latin typeface="Gill Sans MT"/>
                <a:cs typeface="Gill Sans MT"/>
              </a:rPr>
              <a:t>(mostly </a:t>
            </a:r>
            <a:r>
              <a:rPr sz="1000" b="1" spc="-30" dirty="0">
                <a:latin typeface="Gill Sans MT"/>
                <a:cs typeface="Gill Sans MT"/>
              </a:rPr>
              <a:t>renters) </a:t>
            </a:r>
            <a:r>
              <a:rPr sz="1000" b="1" spc="-40" dirty="0">
                <a:latin typeface="Gill Sans MT"/>
                <a:cs typeface="Gill Sans MT"/>
              </a:rPr>
              <a:t>become  </a:t>
            </a:r>
            <a:r>
              <a:rPr sz="1000" b="1" spc="-60" dirty="0">
                <a:latin typeface="Gill Sans MT"/>
                <a:cs typeface="Gill Sans MT"/>
              </a:rPr>
              <a:t>worse</a:t>
            </a:r>
            <a:r>
              <a:rPr sz="1000" b="1" spc="130" dirty="0">
                <a:latin typeface="Gill Sans MT"/>
                <a:cs typeface="Gill Sans MT"/>
              </a:rPr>
              <a:t> </a:t>
            </a:r>
            <a:r>
              <a:rPr sz="1000" b="1" spc="0" dirty="0">
                <a:latin typeface="Gill Sans MT"/>
                <a:cs typeface="Gill Sans MT"/>
              </a:rPr>
              <a:t>off:</a:t>
            </a:r>
            <a:endParaRPr sz="1000">
              <a:latin typeface="Gill Sans MT"/>
              <a:cs typeface="Gill Sans MT"/>
            </a:endParaRPr>
          </a:p>
          <a:p>
            <a:pPr marL="386715">
              <a:lnSpc>
                <a:spcPct val="100000"/>
              </a:lnSpc>
              <a:spcBef>
                <a:spcPts val="79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</a:t>
            </a:r>
            <a:r>
              <a:rPr sz="750" spc="532" baseline="16666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900" spc="-10" dirty="0">
                <a:latin typeface="Tahoma"/>
                <a:cs typeface="Tahoma"/>
              </a:rPr>
              <a:t>Pay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30" dirty="0">
                <a:latin typeface="Tahoma"/>
                <a:cs typeface="Tahoma"/>
              </a:rPr>
              <a:t>higher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rents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for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amenities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they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30" dirty="0">
                <a:latin typeface="Tahoma"/>
                <a:cs typeface="Tahoma"/>
              </a:rPr>
              <a:t>do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10" dirty="0">
                <a:latin typeface="Tahoma"/>
                <a:cs typeface="Tahoma"/>
              </a:rPr>
              <a:t>not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30" dirty="0">
                <a:latin typeface="Tahoma"/>
                <a:cs typeface="Tahoma"/>
              </a:rPr>
              <a:t>value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40" dirty="0">
                <a:latin typeface="Tahoma"/>
                <a:cs typeface="Tahoma"/>
              </a:rPr>
              <a:t>as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much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if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they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stay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-30" dirty="0">
                <a:latin typeface="Tahoma"/>
                <a:cs typeface="Tahoma"/>
              </a:rPr>
              <a:t>downtown</a:t>
            </a:r>
            <a:endParaRPr sz="900">
              <a:latin typeface="Tahoma"/>
              <a:cs typeface="Tahoma"/>
            </a:endParaRPr>
          </a:p>
          <a:p>
            <a:pPr marL="386715">
              <a:lnSpc>
                <a:spcPct val="100000"/>
              </a:lnSpc>
              <a:spcBef>
                <a:spcPts val="580"/>
              </a:spcBef>
            </a:pPr>
            <a:r>
              <a:rPr sz="750" spc="315" baseline="16666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900" spc="10" dirty="0">
                <a:latin typeface="Tahoma"/>
                <a:cs typeface="Tahoma"/>
              </a:rPr>
              <a:t>Or </a:t>
            </a:r>
            <a:r>
              <a:rPr sz="900" spc="-20" dirty="0">
                <a:latin typeface="Tahoma"/>
                <a:cs typeface="Tahoma"/>
              </a:rPr>
              <a:t>migrate </a:t>
            </a:r>
            <a:r>
              <a:rPr sz="900" spc="-10" dirty="0">
                <a:latin typeface="Tahoma"/>
                <a:cs typeface="Tahoma"/>
              </a:rPr>
              <a:t>out </a:t>
            </a:r>
            <a:r>
              <a:rPr sz="900" dirty="0">
                <a:latin typeface="Tahoma"/>
                <a:cs typeface="Tahoma"/>
              </a:rPr>
              <a:t>to</a:t>
            </a:r>
            <a:r>
              <a:rPr sz="900" spc="-160" dirty="0">
                <a:latin typeface="Tahoma"/>
                <a:cs typeface="Tahoma"/>
              </a:rPr>
              <a:t> </a:t>
            </a:r>
            <a:r>
              <a:rPr sz="900" spc="-30" dirty="0">
                <a:latin typeface="Tahoma"/>
                <a:cs typeface="Tahoma"/>
              </a:rPr>
              <a:t>suburbs</a:t>
            </a:r>
            <a:endParaRPr sz="9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750">
              <a:latin typeface="Times New Roman"/>
              <a:cs typeface="Times New Roman"/>
            </a:endParaRPr>
          </a:p>
          <a:p>
            <a:pPr marL="788670" marR="145415" indent="-776605">
              <a:lnSpc>
                <a:spcPct val="100000"/>
              </a:lnSpc>
            </a:pPr>
            <a:r>
              <a:rPr sz="1000" b="1" spc="-20" dirty="0">
                <a:solidFill>
                  <a:srgbClr val="0000FF"/>
                </a:solidFill>
                <a:latin typeface="Gill Sans MT"/>
                <a:cs typeface="Gill Sans MT"/>
              </a:rPr>
              <a:t>Implication: </a:t>
            </a:r>
            <a:r>
              <a:rPr sz="1000" b="1" spc="-55" dirty="0">
                <a:solidFill>
                  <a:srgbClr val="0000FF"/>
                </a:solidFill>
                <a:latin typeface="Gill Sans MT"/>
                <a:cs typeface="Gill Sans MT"/>
              </a:rPr>
              <a:t>Growth </a:t>
            </a:r>
            <a:r>
              <a:rPr sz="1000" b="1" spc="-25" dirty="0">
                <a:solidFill>
                  <a:srgbClr val="0000FF"/>
                </a:solidFill>
                <a:latin typeface="Gill Sans MT"/>
                <a:cs typeface="Gill Sans MT"/>
              </a:rPr>
              <a:t>in </a:t>
            </a:r>
            <a:r>
              <a:rPr sz="1000" b="1" spc="-40" dirty="0">
                <a:solidFill>
                  <a:srgbClr val="0000FF"/>
                </a:solidFill>
                <a:latin typeface="Gill Sans MT"/>
                <a:cs typeface="Gill Sans MT"/>
              </a:rPr>
              <a:t>income </a:t>
            </a:r>
            <a:r>
              <a:rPr sz="1000" b="1" spc="-25" dirty="0">
                <a:solidFill>
                  <a:srgbClr val="0000FF"/>
                </a:solidFill>
                <a:latin typeface="Gill Sans MT"/>
                <a:cs typeface="Gill Sans MT"/>
              </a:rPr>
              <a:t>inequality </a:t>
            </a:r>
            <a:r>
              <a:rPr sz="1000" b="1" spc="-20" dirty="0">
                <a:solidFill>
                  <a:srgbClr val="0000FF"/>
                </a:solidFill>
                <a:latin typeface="Gill Sans MT"/>
                <a:cs typeface="Gill Sans MT"/>
              </a:rPr>
              <a:t>can </a:t>
            </a:r>
            <a:r>
              <a:rPr sz="1000" b="1" spc="-30" dirty="0">
                <a:solidFill>
                  <a:srgbClr val="0000FF"/>
                </a:solidFill>
                <a:latin typeface="Gill Sans MT"/>
                <a:cs typeface="Gill Sans MT"/>
              </a:rPr>
              <a:t>understate </a:t>
            </a:r>
            <a:r>
              <a:rPr sz="1000" b="1" spc="-40" dirty="0">
                <a:solidFill>
                  <a:srgbClr val="0000FF"/>
                </a:solidFill>
                <a:latin typeface="Gill Sans MT"/>
                <a:cs typeface="Gill Sans MT"/>
              </a:rPr>
              <a:t>growth </a:t>
            </a:r>
            <a:r>
              <a:rPr sz="1000" b="1" spc="-25" dirty="0">
                <a:solidFill>
                  <a:srgbClr val="0000FF"/>
                </a:solidFill>
                <a:latin typeface="Gill Sans MT"/>
                <a:cs typeface="Gill Sans MT"/>
              </a:rPr>
              <a:t>in </a:t>
            </a:r>
            <a:r>
              <a:rPr sz="1000" b="1" spc="-20" dirty="0">
                <a:solidFill>
                  <a:srgbClr val="0000FF"/>
                </a:solidFill>
                <a:latin typeface="Gill Sans MT"/>
                <a:cs typeface="Gill Sans MT"/>
              </a:rPr>
              <a:t>well-being </a:t>
            </a:r>
            <a:r>
              <a:rPr sz="1000" b="1" spc="-30" dirty="0">
                <a:solidFill>
                  <a:srgbClr val="0000FF"/>
                </a:solidFill>
                <a:latin typeface="Gill Sans MT"/>
                <a:cs typeface="Gill Sans MT"/>
              </a:rPr>
              <a:t>inequality,  </a:t>
            </a:r>
            <a:r>
              <a:rPr sz="1000" b="1" spc="-35" dirty="0">
                <a:solidFill>
                  <a:srgbClr val="0000FF"/>
                </a:solidFill>
                <a:latin typeface="Gill Sans MT"/>
                <a:cs typeface="Gill Sans MT"/>
              </a:rPr>
              <a:t>when </a:t>
            </a:r>
            <a:r>
              <a:rPr sz="1000" b="1" spc="-15" dirty="0">
                <a:solidFill>
                  <a:srgbClr val="0000FF"/>
                </a:solidFill>
                <a:latin typeface="Gill Sans MT"/>
                <a:cs typeface="Gill Sans MT"/>
              </a:rPr>
              <a:t>spatial </a:t>
            </a:r>
            <a:r>
              <a:rPr sz="1000" b="1" spc="-30" dirty="0">
                <a:solidFill>
                  <a:srgbClr val="0000FF"/>
                </a:solidFill>
                <a:latin typeface="Gill Sans MT"/>
                <a:cs typeface="Gill Sans MT"/>
              </a:rPr>
              <a:t>sorting responses </a:t>
            </a:r>
            <a:r>
              <a:rPr sz="1000" b="1" spc="55" dirty="0">
                <a:solidFill>
                  <a:srgbClr val="0000FF"/>
                </a:solidFill>
                <a:latin typeface="Gill Sans MT"/>
                <a:cs typeface="Gill Sans MT"/>
              </a:rPr>
              <a:t> </a:t>
            </a:r>
            <a:r>
              <a:rPr sz="1000" b="1" spc="-55" dirty="0">
                <a:solidFill>
                  <a:srgbClr val="0000FF"/>
                </a:solidFill>
                <a:latin typeface="Gill Sans MT"/>
                <a:cs typeface="Gill Sans MT"/>
              </a:rPr>
              <a:t>are  </a:t>
            </a:r>
            <a:r>
              <a:rPr sz="1000" b="1" spc="-30" dirty="0">
                <a:solidFill>
                  <a:srgbClr val="0000FF"/>
                </a:solidFill>
                <a:latin typeface="Gill Sans MT"/>
                <a:cs typeface="Gill Sans MT"/>
              </a:rPr>
              <a:t>ignored.</a:t>
            </a:r>
            <a:endParaRPr sz="1000">
              <a:latin typeface="Gill Sans MT"/>
              <a:cs typeface="Gill Sans MT"/>
            </a:endParaRPr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5014</Words>
  <Application>Microsoft Macintosh PowerPoint</Application>
  <PresentationFormat>Custom</PresentationFormat>
  <Paragraphs>1141</Paragraphs>
  <Slides>61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61</vt:i4>
      </vt:variant>
    </vt:vector>
  </HeadingPairs>
  <TitlesOfParts>
    <vt:vector size="72" baseType="lpstr">
      <vt:lpstr>Arial</vt:lpstr>
      <vt:lpstr>Calibri</vt:lpstr>
      <vt:lpstr>Gill Sans MT</vt:lpstr>
      <vt:lpstr>Lucida Sans Unicode</vt:lpstr>
      <vt:lpstr>MS Gothic</vt:lpstr>
      <vt:lpstr>Tahoma</vt:lpstr>
      <vt:lpstr>Times New Roman</vt:lpstr>
      <vt:lpstr>Trebuchet MS</vt:lpstr>
      <vt:lpstr>Verdana</vt:lpstr>
      <vt:lpstr>Office Theme</vt:lpstr>
      <vt:lpstr>1_Office Theme</vt:lpstr>
      <vt:lpstr>Financial Literacy Seminar Series _______________________________________</vt:lpstr>
      <vt:lpstr>Income Growth and the Distributional Effects  of Urban Spatial Sorting</vt:lpstr>
      <vt:lpstr>PowerPoint Presentation</vt:lpstr>
      <vt:lpstr>Three Motivating Facts</vt:lpstr>
      <vt:lpstr>Three Motivating Facts</vt:lpstr>
      <vt:lpstr>Propensity to Live Downtown is U-Shaped in  Income</vt:lpstr>
      <vt:lpstr>Propensity to Live Downtown is Increasingly  U-Shaped in Income</vt:lpstr>
      <vt:lpstr>What We Do</vt:lpstr>
      <vt:lpstr>Mechanism:  Luxury Amenities + Top Income Growth</vt:lpstr>
      <vt:lpstr>Preview of Results</vt:lpstr>
      <vt:lpstr>Literature Review</vt:lpstr>
      <vt:lpstr>Focus of the paper</vt:lpstr>
      <vt:lpstr>Roadmap</vt:lpstr>
      <vt:lpstr>1     Some  Motivating Facts</vt:lpstr>
      <vt:lpstr>Data</vt:lpstr>
      <vt:lpstr>Neighborhood Change is Concentrated in Local Downtown  Areas</vt:lpstr>
      <vt:lpstr>Neighborhood Change is Concentrated in Local Downtown  Areas</vt:lpstr>
      <vt:lpstr>High Income  Growth CBSAs saw  More Urban “Gentrification”</vt:lpstr>
      <vt:lpstr>High Income  Growth CBSAs saw  More U-Shape Amplification</vt:lpstr>
      <vt:lpstr>1     Some  Motivating Facts</vt:lpstr>
      <vt:lpstr>Notion of Space within Model:  An Overview</vt:lpstr>
      <vt:lpstr>Household Problem:  An Overview</vt:lpstr>
      <vt:lpstr>Bird’s-eye view:  Indirect Utility Formulation</vt:lpstr>
      <vt:lpstr>Bird’s-eye view:  Neighborhoods (Part 1)</vt:lpstr>
      <vt:lpstr>Bird’s-eye view:  Neighborhoods (Part 2)</vt:lpstr>
      <vt:lpstr>Attractiveness Depends on Endogeneous Private  Amenities</vt:lpstr>
      <vt:lpstr>Attractiveness Depends on Endogeneous Public  Amenities</vt:lpstr>
      <vt:lpstr>House prices are  endogenous:  land market response</vt:lpstr>
      <vt:lpstr>Summary:  Location Choice Depends on Income</vt:lpstr>
      <vt:lpstr>Summary:  Location Choice Depends on Income</vt:lpstr>
      <vt:lpstr>Location Choice Depends on Income</vt:lpstr>
      <vt:lpstr>Equilibrium</vt:lpstr>
      <vt:lpstr>Key Model Outcomes</vt:lpstr>
      <vt:lpstr>Distributional effects of a shock</vt:lpstr>
      <vt:lpstr>Key Parameters</vt:lpstr>
      <vt:lpstr>1     Some  Motivating Facts</vt:lpstr>
      <vt:lpstr>Quantification Strategy</vt:lpstr>
      <vt:lpstr>From model to data:  key  parameters that mediate impact of a shock</vt:lpstr>
      <vt:lpstr>Empirical Notions of Space</vt:lpstr>
      <vt:lpstr>Non-homotheticity in location choice is governed by  ρ</vt:lpstr>
      <vt:lpstr>Non-homotheticity in location choice ρ</vt:lpstr>
      <vt:lpstr>Non-homotheticity in location choice is governed by  ρ</vt:lpstr>
      <vt:lpstr>Parameters that govern amenity consumption</vt:lpstr>
      <vt:lpstr>Gravity Parameter for Amenity Demand (δσ)</vt:lpstr>
      <vt:lpstr>Elasticity of Substitution within Neighborhood Type  (γ)</vt:lpstr>
      <vt:lpstr>The calibrated model replicates initial spatial sorting patterns well</vt:lpstr>
      <vt:lpstr>1     Some  Motivating Facts</vt:lpstr>
      <vt:lpstr>Shift in income distribution can explain a large share  of spatial  resorting</vt:lpstr>
      <vt:lpstr>Mechanisms:  price and quality changes</vt:lpstr>
      <vt:lpstr>Urban spatial sorting reinforces welfare  inequality</vt:lpstr>
      <vt:lpstr>Importance of Amplification Mechanisms</vt:lpstr>
      <vt:lpstr>Robustness of ρ  (Elasticity of Sub.  between  Neighborhood Types</vt:lpstr>
      <vt:lpstr>Robustness of γ  (Elasticity of Sub.  within Same Type Neighborhoods)</vt:lpstr>
      <vt:lpstr>Robustness of α (Share of Spending on  Private Amenities)</vt:lpstr>
      <vt:lpstr>Future Predictions?</vt:lpstr>
      <vt:lpstr>Counterfactual Policy Analysis</vt:lpstr>
      <vt:lpstr>Conclusion</vt:lpstr>
      <vt:lpstr>Thank you!</vt:lpstr>
      <vt:lpstr>Household Value Access to a Variety of  Amenities</vt:lpstr>
      <vt:lpstr>Neighborhood Attractiveness is Endogeneous</vt:lpstr>
      <vt:lpstr>Financial Literacy Seminar Series _______________________________________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Literacy Seminar Series _______________________________________</dc:title>
  <dc:creator>Morgan, Kaiesha C.</dc:creator>
  <cp:lastModifiedBy>Microsoft Office User</cp:lastModifiedBy>
  <cp:revision>1</cp:revision>
  <dcterms:created xsi:type="dcterms:W3CDTF">2019-04-18T14:34:23Z</dcterms:created>
  <dcterms:modified xsi:type="dcterms:W3CDTF">2019-04-24T15:20:49Z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2019-04-18T00:00:00Z</vt:filetime>
  </property>
  <property fmtid="{D5CDD505-2E9C-101B-9397-08002B2CF9AE}" pid="3" name="Creator">
    <vt:lpwstr>LaTeX with Beamer class version 3.36</vt:lpwstr>
  </property>
  <property fmtid="{D5CDD505-2E9C-101B-9397-08002B2CF9AE}" pid="4" name="LastSaved">
    <vt:filetime>2019-04-18T00:00:00Z</vt:filetime>
  </property>
</Properties>
</file>